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76B1AEC-513C-2329-E484-9493D2A1519C}" name="nyx" initials="nyx" userId="nyx"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58547" autoAdjust="0"/>
  </p:normalViewPr>
  <p:slideViewPr>
    <p:cSldViewPr snapToGrid="0" snapToObjects="1">
      <p:cViewPr varScale="1">
        <p:scale>
          <a:sx n="49" d="100"/>
          <a:sy n="49" d="100"/>
        </p:scale>
        <p:origin x="178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2811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conclusion, Brainstorm is conditionally recommended. This book achieves its main aim, which is to assist parents in creating a neuroscience-informed, compassionate view of adolescence that can reduce reactivity and strengthen relationships. The neuroscientific material is mostly true, positive youth development studies are aligned with the strengths-based reframing, and the Mindsight Tools are based on the evidence of mindfulness. Personally, the focus on reflective presence, the sense of mutual awareness in regard to ESSENCE qualities, and the idea of presence rather than reactivity to the education of parents introduced by Siegel would be my choice. Yet, as a child development professional, I cannot suggest Brainstorm as an independent resource. Its cultural constraints, lack of an ecological systems theory, and lack of instructions on how to support families going through severe mental health issues imply that it is to be combined with culturally responsive and ecologically based materials. Brainstorm, as a free and easy-to-use resource, is a great place to start when parents of normally-developing adolescents in Western, individualistic cultures aim to have fewer conflicts in their daily routine and to enhance connection. In the broad populations, it needs a substantial professional contextualization.</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 Daniel J. Siegel is a highly qualified author and a clinician whose status gives Brainstorm significant authority. Being, at the same time, a researcher in the sphere of interpersonal neurobiology and a practicing psychiatrist, he has an ideal opportunity to occupy an intermediate place between science and the practice of parenting. Notably, his emphasis on mindsight, or the capacity to know our own mental life and that of others, is the cornerstone of his entire line of parenting books.  In terms of child development, it is important to mention that although Siegel has an impressive neuroscientific background, his theoretical approach (interpersonal neurobiology) is not a universally accepted perspective in the psychology of development. Other scholars whose theories of development are the subject of child development coursework, including Bronfenbrenner, Erikson, and Vygotsky, are essentially missing in the theoretical architecture of Brainstorm. This omission is one to consider critically as we consider the overall developmental applicability of the book.</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an argument, Daniel J. Siegel (2013) puts forward that parents and teenagers will be more prepared to transform conflict into a connection by being aware of the neuroscience behind adolescent behavior. He proceeds to state that the four ESSENCE qualities, Emotional Spark, Social Engagement, Novelty-Seeking, and Creative Exploration, are not weaknesses to be resolved but actually adaptive skills evolved through evolution. It is rather noteworthy that this framing is largely backed by contemporary neuroscience. The imbalance between the rapidly shifting socio-emotional system and the prefrontal cortex, which is still in the developmental stage, characterizes the dual systems theory of adolescent development, the observation which justifies, but does not pathologize, normal adolescent behavior (Wojciechowski, 2026). This model is comparable to the ESSENCE model by Siegel. Neuroimaging studies demonstrate that adolescent pruning and myelination convert neural pathways in a way that makes them more open to rewards and creative (Baker et al., 2025). The benefit of the framework lies in its availability; the drawback lies in its tendencies towards universalism and the insensitivity of key individual and cultural diversity.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book has two audiences: teenagers who need to learn about their own experience, and adults (especially parents) who need to have the means of connection. Siegel divides Brainstorm into four sections: (1) The Essence of Adolescence, (2) Your Brain, (3) Relationships, and (4) Staying Present Through Changes and Challenges. Mindsight Tools are incorporated into each of the chapters and serve as the practical contribution to the book. They place high emphasis on mindfulness-based practices, which is important since the recent systematic reviews demonstrate the effectiveness of school-based mindfulness-based interventions (MBIs) in enhancing the emotional regulation, self-awareness, and peer relationships of adolescents </a:t>
            </a:r>
            <a:r>
              <a:rPr lang="en-US" sz="1200" kern="1200" dirty="0">
                <a:solidFill>
                  <a:schemeClr val="tx1"/>
                </a:solidFill>
                <a:effectLst/>
                <a:latin typeface="+mn-lt"/>
                <a:ea typeface="+mn-ea"/>
                <a:cs typeface="+mn-cs"/>
              </a:rPr>
              <a:t>(Phan et al., 2022)</a:t>
            </a:r>
            <a:r>
              <a:rPr lang="en-US" dirty="0"/>
              <a:t>. Resuming their personal ESSENCE qualities to parents is especially new, as Siegel argues that, when they remain curious, passionate, and sociable like any good adult, adults are neurologically ready to empathize with their teens to an even greater level. Although this is a positive tactic, it puts a lot of pressure on the individual parent, and it fails to consider structural obstacles (e.g., economic strains, work commitments) that might not allow regular practice.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Its strongest asset is the neuroscientific content in the brainstorm. Siegel is correct in explaining brain remodeling (the process of pruning synapses (removing unused connections), myelination (performing the task of making the connections used run faster). The dual systems model has come to be used in peer-reviewed studies of developmental neuroscience and explains how the socio-emotional system of the brain, which centers on limbic-subcortical systems, is relatively immature compared to the prefrontal cortex, which still develops through the mid-20s. This disproportion explains the increased emotional responsiveness, reward-seeking, and peer sensitivity of adolescence. The new findings of the Adolescent Brain Cognitive Development (ABCD) Study, which performed large-scale neuroimaging research, confirm that personal variations in brain development are extensive and dependent on such factors as socioeconomic status, family environment, and other adverse early experiences </a:t>
            </a:r>
            <a:r>
              <a:rPr lang="en-US" sz="1200" kern="1200" dirty="0">
                <a:solidFill>
                  <a:schemeClr val="tx1"/>
                </a:solidFill>
                <a:effectLst/>
                <a:latin typeface="+mn-lt"/>
                <a:ea typeface="+mn-ea"/>
                <a:cs typeface="+mn-cs"/>
              </a:rPr>
              <a:t>(Karcher &amp; Barch, 2021)</a:t>
            </a:r>
            <a:r>
              <a:rPr lang="en-US" dirty="0"/>
              <a:t>. Although this variability is not reflected in Siegel's universal framing of ESSENCE, framing ESSENCE with universal framing can be useful in accessibility. To child development professionals, this is a significant limitation in passing information to parents who do not know that all teenagers will follow the same developmental trend.</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most interesting parts of the book is by Siegel (2015), where he discusses the risk-taking aspect. His objection that the very safest plan an adolescent can have is no plan is an up-and-coming tradition in the science of development. Adolescents are neurologically set up to pursue novelty and reward, and this motivation has significant evolutionary purposes, such as readiness for independence and social learning through peers. A groundbreaking neuroimaging report issued by Chein and colleagues (2011) confirmed that the existence of peers stimulates the cerebral reward network and greatly extends hazardous conduct despite the absence of explicit peer pressure. The effect is greatest during mid-adolescence. Recent studies by Duell and Steinberg (2021) offer a valuable touch point by separating data on positive and negative risk-taking: teenagers who engage in positive risks of competing in high competition sports or taking difficult courses show positive developmental pathways. It would be much better, in the book, to bring this distinction to greater notice. To parents, a better specification of when to establish protective limits and when to favor calculated risk would help make the recommendations of Siegel more useful in line with the evidence-based prevention strategies, where emphasis is on training social competence instead of risk avoidance (Romer, 2003).</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third problem that Siegel (2015) discusses is the central role of interpersonal relationships and socializing in adolescence. Siegel believes that the teen brain is programmed to connect with others, and improvement to individuation by parents instead of rebellion. To upgrade the attachment to a peer relationship to individuation is healthy. Modern studies eloquently confirm this view. Allen and colleagues (2022) discovered that adolescent peer relationship quality is one of the strongest predictors of adult mental health outcomes, as it is a stronger predictor of mental health outcomes in adulthood than depressive symptoms were in </a:t>
            </a:r>
            <a:r>
              <a:rPr lang="en-US" dirty="0" err="1"/>
              <a:t>concurrentity</a:t>
            </a:r>
            <a:r>
              <a:rPr lang="en-US" dirty="0"/>
              <a:t>. Peer social support (consisting of encouragement, empathy, shared experience, and mutual assistance) has been demonstrated to mitigate the severity of mental health challenges in adolescence and create resilience (</a:t>
            </a:r>
            <a:r>
              <a:rPr lang="en-US" dirty="0" err="1"/>
              <a:t>Alifya</a:t>
            </a:r>
            <a:r>
              <a:rPr lang="en-US" dirty="0"/>
              <a:t> et al., 2023). One of the main gaps that Siegel departs on this issue is that he has not addressed the digital aspect. A study published by Valkenburg and colleagues (2022) highlights social media as a major modern platform used by adolescents to construct their identities, through mechanisms of self-presentation, social comparison, and engagement with role models. Since social media use was already widespread in 2015, this is a significant limitation. To professionals in child development, considering the recommendation of this book, it is essential to remember that the discussion of social engagement was written before the other existing body of literature on the development of digital identities, which should be considered to contextualize the recommendations.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Assessing the developmental suitability of the advice and methods offered by Siegel, it is possible to notice several impressive strengths. First, the reframing of strong points about the book is really consistent with the modern model of positive youth development (PYD), which is built around the assets, competencies, and resources of adolescents, but it is not concentrated on reducing risks. Second, the most practically valuable contribution to the book is the Mindsight Tools. Second, the most practically valuable contribution to the book is the Mindsight Tools. A 2025 scoping review of mindfulness-based interventions (MBIs) in schools was shown to have repeatable evidence of reduction of anxiety in adolescence, emotional regulation, and a better quality of relationships with peers, which are all acutely relevant to the issues that Siegel is discussing </a:t>
            </a:r>
            <a:r>
              <a:rPr lang="en-US" sz="1200" kern="1200" dirty="0">
                <a:solidFill>
                  <a:schemeClr val="tx1"/>
                </a:solidFill>
                <a:effectLst/>
                <a:latin typeface="+mn-lt"/>
                <a:ea typeface="+mn-ea"/>
                <a:cs typeface="+mn-cs"/>
              </a:rPr>
              <a:t>(Dai et al., 2022)</a:t>
            </a:r>
            <a:r>
              <a:rPr lang="en-US" dirty="0"/>
              <a:t>. Third, the focus of the article by Siegel on reflective parenting, the ability of a parent to keep in mind the internal world that an adolescent has created as they deal with their own emotional responses, reflects the work of mentalization individuals, which is underpinned by attachment studies. Fourth, the co-reading and mutual comprehension that Siegel aims to foster by writing the book for adolescents and parents can be seen as one of the co-professional strategies of avoiding disputes and establishing safe adolescent-parent bonds, and the research on family communication confirms this perspective.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drawbacks of Siegel's advice and approaches are also critical to explain. The key issue is that the book almost totally ignores other theoretical frameworks by adopting the use of interpersonal neurobiology exclusively. The bioecological model of adolescent development, created by Bronfenbrenner and placing adolescent development in the context of nesting systems of family, school, community, and culture, is instrumental in interpreting why such development of the brain can result in completely different behavior in diverse contexts. The identity work of adolescence, which Siegel discusses without reference, is well-founded in psychosocial stage theory and Erikson, specifically, in his model of identity and role confusion, which gives a good theoretical backbone to her identity work. Another critical concern is cultural context. </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Maspul</a:t>
            </a:r>
            <a:r>
              <a:rPr lang="en-US" sz="1200" kern="1200" dirty="0">
                <a:solidFill>
                  <a:schemeClr val="tx1"/>
                </a:solidFill>
                <a:effectLst/>
                <a:latin typeface="+mn-lt"/>
                <a:ea typeface="+mn-ea"/>
                <a:cs typeface="+mn-cs"/>
              </a:rPr>
              <a:t> et al., 2023) </a:t>
            </a:r>
            <a:r>
              <a:rPr lang="en-US" dirty="0"/>
              <a:t>confirm that cultural and socioeconomic determinants are significant in influencing the nature of adolescent identity development, orientation on peers, and risk behavior; however, Brainstorm proposes its ESSENCE model as being essentially universal. In collectivist cultures, the individualistic concept of independence-seeking and peer orientation as discussed in the book might not go over well or may even run in opposition to cultural norms. Lastly, clinical guidance in the book on more serious adolescent mental health issues is lacking. Adolescent parents with depression, anxiety disorders, or a history of trauma can find utility in the mindfulness tools offered by Siegel, but they are insufficient without professional assistance. This oversight is a significant drawback of a book that is often marketed as a parenting bible.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doi.org/10.1177/00220426261430606"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s://doi.org/10.1007/s12671-022-01966-9"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4A"/>
        </a:solidFill>
        <a:effectLst/>
      </p:bgPr>
    </p:bg>
    <p:spTree>
      <p:nvGrpSpPr>
        <p:cNvPr id="1" name=""/>
        <p:cNvGrpSpPr/>
        <p:nvPr/>
      </p:nvGrpSpPr>
      <p:grpSpPr>
        <a:xfrm>
          <a:off x="0" y="0"/>
          <a:ext cx="0" cy="0"/>
          <a:chOff x="0" y="0"/>
          <a:chExt cx="0" cy="0"/>
        </a:xfrm>
      </p:grpSpPr>
      <p:sp>
        <p:nvSpPr>
          <p:cNvPr id="2" name="Shape 0"/>
          <p:cNvSpPr/>
          <p:nvPr/>
        </p:nvSpPr>
        <p:spPr>
          <a:xfrm>
            <a:off x="0" y="0"/>
            <a:ext cx="9144000" cy="137160"/>
          </a:xfrm>
          <a:prstGeom prst="rect">
            <a:avLst/>
          </a:prstGeom>
          <a:solidFill>
            <a:srgbClr val="C9A84C"/>
          </a:solidFill>
          <a:ln w="12700">
            <a:solidFill>
              <a:srgbClr val="C9A84C"/>
            </a:solidFill>
            <a:prstDash val="solid"/>
          </a:ln>
        </p:spPr>
        <p:txBody>
          <a:bodyPr/>
          <a:lstStyle/>
          <a:p>
            <a:endParaRPr lang="en-US"/>
          </a:p>
        </p:txBody>
      </p:sp>
      <p:sp>
        <p:nvSpPr>
          <p:cNvPr id="3" name="Shape 1"/>
          <p:cNvSpPr/>
          <p:nvPr/>
        </p:nvSpPr>
        <p:spPr>
          <a:xfrm>
            <a:off x="0" y="5006340"/>
            <a:ext cx="9144000" cy="137160"/>
          </a:xfrm>
          <a:prstGeom prst="rect">
            <a:avLst/>
          </a:prstGeom>
          <a:solidFill>
            <a:srgbClr val="C9A84C"/>
          </a:solidFill>
          <a:ln w="12700">
            <a:solidFill>
              <a:srgbClr val="C9A84C"/>
            </a:solidFill>
            <a:prstDash val="solid"/>
          </a:ln>
        </p:spPr>
        <p:txBody>
          <a:bodyPr/>
          <a:lstStyle/>
          <a:p>
            <a:endParaRPr lang="en-US"/>
          </a:p>
        </p:txBody>
      </p:sp>
      <p:sp>
        <p:nvSpPr>
          <p:cNvPr id="4" name="Text 2"/>
          <p:cNvSpPr/>
          <p:nvPr/>
        </p:nvSpPr>
        <p:spPr>
          <a:xfrm>
            <a:off x="457200" y="457200"/>
            <a:ext cx="8229600" cy="640080"/>
          </a:xfrm>
          <a:prstGeom prst="rect">
            <a:avLst/>
          </a:prstGeom>
          <a:noFill/>
          <a:ln/>
        </p:spPr>
        <p:txBody>
          <a:bodyPr wrap="square" rtlCol="0" anchor="ctr"/>
          <a:lstStyle/>
          <a:p>
            <a:pPr marL="0" indent="0" algn="ctr">
              <a:buNone/>
            </a:pPr>
            <a:r>
              <a:rPr lang="en-US" sz="1600" i="1" dirty="0">
                <a:solidFill>
                  <a:srgbClr val="C9A84C"/>
                </a:solidFill>
                <a:latin typeface="Georgia" pitchFamily="34" charset="0"/>
                <a:ea typeface="Georgia" pitchFamily="34" charset="-122"/>
                <a:cs typeface="Georgia" pitchFamily="34" charset="-120"/>
              </a:rPr>
              <a:t>Social Issue Book Critique</a:t>
            </a:r>
            <a:endParaRPr lang="en-US" sz="1600" dirty="0"/>
          </a:p>
        </p:txBody>
      </p:sp>
      <p:sp>
        <p:nvSpPr>
          <p:cNvPr id="5" name="Text 3"/>
          <p:cNvSpPr/>
          <p:nvPr/>
        </p:nvSpPr>
        <p:spPr>
          <a:xfrm>
            <a:off x="457200" y="1188720"/>
            <a:ext cx="8229600" cy="1828800"/>
          </a:xfrm>
          <a:prstGeom prst="rect">
            <a:avLst/>
          </a:prstGeom>
          <a:noFill/>
          <a:ln/>
        </p:spPr>
        <p:txBody>
          <a:bodyPr wrap="square" rtlCol="0" anchor="ctr"/>
          <a:lstStyle/>
          <a:p>
            <a:pPr marL="0" indent="0" algn="ctr">
              <a:buNone/>
            </a:pPr>
            <a:r>
              <a:rPr lang="en-US" sz="3400" b="1" dirty="0">
                <a:solidFill>
                  <a:srgbClr val="FFFFFF"/>
                </a:solidFill>
                <a:latin typeface="Georgia" pitchFamily="34" charset="0"/>
                <a:ea typeface="Georgia" pitchFamily="34" charset="-122"/>
                <a:cs typeface="Georgia" pitchFamily="34" charset="-120"/>
              </a:rPr>
              <a:t>Brainstorm: The Power and Purpose</a:t>
            </a:r>
            <a:endParaRPr lang="en-US" sz="3400" dirty="0"/>
          </a:p>
          <a:p>
            <a:pPr marL="0" indent="0" algn="ctr">
              <a:buNone/>
            </a:pPr>
            <a:r>
              <a:rPr lang="en-US" sz="3400" b="1" dirty="0">
                <a:solidFill>
                  <a:srgbClr val="FFFFFF"/>
                </a:solidFill>
                <a:latin typeface="Georgia" pitchFamily="34" charset="0"/>
                <a:ea typeface="Georgia" pitchFamily="34" charset="-122"/>
                <a:cs typeface="Georgia" pitchFamily="34" charset="-120"/>
              </a:rPr>
              <a:t>of the Teenage Brain</a:t>
            </a:r>
            <a:endParaRPr lang="en-US" sz="3400" dirty="0"/>
          </a:p>
        </p:txBody>
      </p:sp>
      <p:sp>
        <p:nvSpPr>
          <p:cNvPr id="6" name="Text 4"/>
          <p:cNvSpPr/>
          <p:nvPr/>
        </p:nvSpPr>
        <p:spPr>
          <a:xfrm>
            <a:off x="457200" y="3017520"/>
            <a:ext cx="8229600" cy="457200"/>
          </a:xfrm>
          <a:prstGeom prst="rect">
            <a:avLst/>
          </a:prstGeom>
          <a:noFill/>
          <a:ln/>
        </p:spPr>
        <p:txBody>
          <a:bodyPr wrap="square" rtlCol="0" anchor="ctr"/>
          <a:lstStyle/>
          <a:p>
            <a:pPr marL="0" indent="0" algn="ctr">
              <a:buNone/>
            </a:pPr>
            <a:r>
              <a:rPr lang="en-US" sz="1400" i="1" dirty="0">
                <a:solidFill>
                  <a:srgbClr val="C9A84C"/>
                </a:solidFill>
                <a:latin typeface="Calibri" pitchFamily="34" charset="0"/>
                <a:ea typeface="Calibri" pitchFamily="34" charset="-122"/>
                <a:cs typeface="Calibri" pitchFamily="34" charset="-120"/>
              </a:rPr>
              <a:t>Siegel, D. J. (2015). Tarcher/Penguin.</a:t>
            </a:r>
            <a:endParaRPr lang="en-US" sz="1400" dirty="0"/>
          </a:p>
        </p:txBody>
      </p:sp>
      <p:sp>
        <p:nvSpPr>
          <p:cNvPr id="7" name="Text 5"/>
          <p:cNvSpPr/>
          <p:nvPr/>
        </p:nvSpPr>
        <p:spPr>
          <a:xfrm>
            <a:off x="457200" y="3657600"/>
            <a:ext cx="8229600" cy="457200"/>
          </a:xfrm>
          <a:prstGeom prst="rect">
            <a:avLst/>
          </a:prstGeom>
          <a:noFill/>
          <a:ln/>
        </p:spPr>
        <p:txBody>
          <a:bodyPr wrap="square" rtlCol="0" anchor="ctr"/>
          <a:lstStyle/>
          <a:p>
            <a:pPr marL="0" indent="0" algn="ctr">
              <a:buNone/>
            </a:pPr>
            <a:r>
              <a:rPr lang="en-US" sz="1300" dirty="0">
                <a:solidFill>
                  <a:srgbClr val="FFFFFF"/>
                </a:solidFill>
                <a:latin typeface="Calibri" pitchFamily="34" charset="0"/>
                <a:ea typeface="Calibri" pitchFamily="34" charset="-122"/>
                <a:cs typeface="Calibri" pitchFamily="34" charset="-120"/>
              </a:rPr>
              <a:t>Student Name</a:t>
            </a:r>
          </a:p>
          <a:p>
            <a:pPr marL="0" indent="0" algn="ctr">
              <a:buNone/>
            </a:pPr>
            <a:r>
              <a:rPr lang="en-US" sz="1300" dirty="0">
                <a:solidFill>
                  <a:srgbClr val="FFFFFF"/>
                </a:solidFill>
                <a:latin typeface="Calibri" pitchFamily="34" charset="0"/>
                <a:ea typeface="Calibri" pitchFamily="34" charset="-122"/>
                <a:cs typeface="Calibri" pitchFamily="34" charset="-120"/>
              </a:rPr>
              <a:t>Institution Name </a:t>
            </a:r>
          </a:p>
          <a:p>
            <a:pPr marL="0" indent="0" algn="ctr">
              <a:buNone/>
            </a:pPr>
            <a:r>
              <a:rPr lang="en-US" sz="1300" dirty="0">
                <a:solidFill>
                  <a:srgbClr val="FFFFFF"/>
                </a:solidFill>
                <a:latin typeface="Calibri" pitchFamily="34" charset="0"/>
                <a:ea typeface="Calibri" pitchFamily="34" charset="-122"/>
                <a:cs typeface="Calibri" pitchFamily="34" charset="-120"/>
              </a:rPr>
              <a:t>Course Number</a:t>
            </a:r>
          </a:p>
          <a:p>
            <a:pPr marL="0" indent="0" algn="ctr">
              <a:buNone/>
            </a:pPr>
            <a:r>
              <a:rPr lang="en-US" sz="1300" dirty="0">
                <a:solidFill>
                  <a:srgbClr val="FFFFFF"/>
                </a:solidFill>
                <a:latin typeface="Calibri" pitchFamily="34" charset="0"/>
                <a:ea typeface="Calibri" pitchFamily="34" charset="-122"/>
                <a:cs typeface="Calibri" pitchFamily="34" charset="-120"/>
              </a:rPr>
              <a:t>Instructor Name</a:t>
            </a:r>
          </a:p>
          <a:p>
            <a:pPr marL="0" indent="0" algn="ctr">
              <a:buNone/>
            </a:pPr>
            <a:r>
              <a:rPr lang="en-US" sz="1300" dirty="0">
                <a:solidFill>
                  <a:srgbClr val="FFFFFF"/>
                </a:solidFill>
                <a:latin typeface="Calibri" pitchFamily="34" charset="0"/>
                <a:ea typeface="Calibri" pitchFamily="34" charset="-122"/>
                <a:cs typeface="Calibri" pitchFamily="34" charset="-120"/>
              </a:rPr>
              <a:t>April 26, 2025</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2B4A"/>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C9A84C"/>
          </a:solidFill>
          <a:ln w="12700">
            <a:solidFill>
              <a:srgbClr val="C9A84C"/>
            </a:solidFill>
            <a:prstDash val="solid"/>
          </a:ln>
        </p:spPr>
        <p:txBody>
          <a:bodyPr/>
          <a:lstStyle/>
          <a:p>
            <a:endParaRPr lang="en-US"/>
          </a:p>
        </p:txBody>
      </p:sp>
      <p:sp>
        <p:nvSpPr>
          <p:cNvPr id="3" name="Text 1"/>
          <p:cNvSpPr/>
          <p:nvPr/>
        </p:nvSpPr>
        <p:spPr>
          <a:xfrm>
            <a:off x="274320" y="0"/>
            <a:ext cx="8595360" cy="1005840"/>
          </a:xfrm>
          <a:prstGeom prst="rect">
            <a:avLst/>
          </a:prstGeom>
          <a:noFill/>
          <a:ln/>
        </p:spPr>
        <p:txBody>
          <a:bodyPr wrap="square" lIns="0" tIns="0" rIns="0" bIns="0" rtlCol="0" anchor="ctr"/>
          <a:lstStyle/>
          <a:p>
            <a:pPr marL="0" indent="0">
              <a:buNone/>
            </a:pPr>
            <a:r>
              <a:rPr lang="en-US" sz="2400" b="1" dirty="0">
                <a:solidFill>
                  <a:srgbClr val="0D1E35"/>
                </a:solidFill>
                <a:latin typeface="Georgia" pitchFamily="34" charset="0"/>
                <a:ea typeface="Georgia" pitchFamily="34" charset="-122"/>
                <a:cs typeface="Georgia" pitchFamily="34" charset="-120"/>
              </a:rPr>
              <a:t>Opinion &amp; Overall Recommendation</a:t>
            </a:r>
            <a:endParaRPr lang="en-US" sz="2400" dirty="0"/>
          </a:p>
        </p:txBody>
      </p:sp>
      <p:sp>
        <p:nvSpPr>
          <p:cNvPr id="4" name="Text 2"/>
          <p:cNvSpPr/>
          <p:nvPr/>
        </p:nvSpPr>
        <p:spPr>
          <a:xfrm>
            <a:off x="365760" y="1143000"/>
            <a:ext cx="8412480" cy="3657600"/>
          </a:xfrm>
          <a:prstGeom prst="rect">
            <a:avLst/>
          </a:prstGeom>
          <a:noFill/>
          <a:ln/>
        </p:spPr>
        <p:txBody>
          <a:bodyPr wrap="square" rtlCol="0" anchor="ctr"/>
          <a:lstStyle/>
          <a:p>
            <a:pPr marL="0" indent="0">
              <a:lnSpc>
                <a:spcPct val="130000"/>
              </a:lnSpc>
              <a:buNone/>
            </a:pPr>
            <a:r>
              <a:rPr lang="en-US" sz="1500" b="1" dirty="0">
                <a:solidFill>
                  <a:srgbClr val="C9A84C"/>
                </a:solidFill>
                <a:latin typeface="Calibri" pitchFamily="34" charset="0"/>
                <a:ea typeface="Calibri" pitchFamily="34" charset="-122"/>
                <a:cs typeface="Calibri" pitchFamily="34" charset="-120"/>
              </a:rPr>
              <a:t>Recommendation: CONDITIONAL YES — with supplemental resources</a:t>
            </a:r>
            <a:endParaRPr lang="en-US" sz="1500" dirty="0"/>
          </a:p>
          <a:p>
            <a:pPr marL="342900" indent="-342900">
              <a:lnSpc>
                <a:spcPct val="130000"/>
              </a:lnSpc>
              <a:buSzPct val="100000"/>
              <a:buChar char="•"/>
            </a:pPr>
            <a:r>
              <a:rPr lang="en-US" sz="1500" dirty="0">
                <a:solidFill>
                  <a:srgbClr val="FFFFFF"/>
                </a:solidFill>
                <a:latin typeface="Calibri" pitchFamily="34" charset="0"/>
                <a:ea typeface="Calibri" pitchFamily="34" charset="-122"/>
                <a:cs typeface="Calibri" pitchFamily="34" charset="-120"/>
              </a:rPr>
              <a:t>Would I use the advice? Yes, for reframing adolescent behavior and practicing reflective presence — the neuroscience-informed compassion Siegel models is genuinely valuable</a:t>
            </a:r>
            <a:endParaRPr lang="en-US" sz="1500" dirty="0"/>
          </a:p>
          <a:p>
            <a:pPr marL="342900" indent="-342900">
              <a:lnSpc>
                <a:spcPct val="130000"/>
              </a:lnSpc>
              <a:buSzPct val="100000"/>
              <a:buChar char="•"/>
            </a:pPr>
            <a:r>
              <a:rPr lang="en-US" sz="1500" dirty="0">
                <a:solidFill>
                  <a:srgbClr val="FFFFFF"/>
                </a:solidFill>
                <a:latin typeface="Calibri" pitchFamily="34" charset="0"/>
                <a:ea typeface="Calibri" pitchFamily="34" charset="-122"/>
                <a:cs typeface="Calibri" pitchFamily="34" charset="-120"/>
              </a:rPr>
              <a:t>Best used alongside resources addressing cultural context (e.g., Coard &amp; Sellers, 2022), ecological systems theory, and evidence-based mental health support</a:t>
            </a:r>
            <a:endParaRPr lang="en-US" sz="1500" dirty="0"/>
          </a:p>
          <a:p>
            <a:pPr marL="342900" indent="-342900">
              <a:lnSpc>
                <a:spcPct val="130000"/>
              </a:lnSpc>
              <a:buSzPct val="100000"/>
              <a:buChar char="•"/>
            </a:pPr>
            <a:r>
              <a:rPr lang="en-US" sz="1500" dirty="0">
                <a:solidFill>
                  <a:srgbClr val="FFFFFF"/>
                </a:solidFill>
                <a:latin typeface="Calibri" pitchFamily="34" charset="0"/>
                <a:ea typeface="Calibri" pitchFamily="34" charset="-122"/>
                <a:cs typeface="Calibri" pitchFamily="34" charset="-120"/>
              </a:rPr>
              <a:t>Ideal audience: Parents of typically-developing adolescents seeking to reduce conflict, build connection, and understand normal brain-based behavior</a:t>
            </a:r>
            <a:endParaRPr lang="en-US" sz="1500" dirty="0"/>
          </a:p>
          <a:p>
            <a:pPr marL="342900" indent="-342900">
              <a:lnSpc>
                <a:spcPct val="130000"/>
              </a:lnSpc>
              <a:buSzPct val="100000"/>
              <a:buChar char="•"/>
            </a:pPr>
            <a:r>
              <a:rPr lang="en-US" sz="1500" dirty="0">
                <a:solidFill>
                  <a:srgbClr val="FFFFFF"/>
                </a:solidFill>
                <a:latin typeface="Calibri" pitchFamily="34" charset="0"/>
                <a:ea typeface="Calibri" pitchFamily="34" charset="-122"/>
                <a:cs typeface="Calibri" pitchFamily="34" charset="-120"/>
              </a:rPr>
              <a:t>Not sufficient for: Families dealing with serious mental health challenges, culturally diverse contexts, or adolescents with trauma histories without professional guidance</a:t>
            </a:r>
            <a:endParaRPr lang="en-US" sz="1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References</a:t>
            </a:r>
            <a:endParaRPr lang="en-US" sz="2400" dirty="0"/>
          </a:p>
        </p:txBody>
      </p:sp>
      <p:sp>
        <p:nvSpPr>
          <p:cNvPr id="4" name="Text 2"/>
          <p:cNvSpPr/>
          <p:nvPr/>
        </p:nvSpPr>
        <p:spPr>
          <a:xfrm>
            <a:off x="365760" y="1234440"/>
            <a:ext cx="8412480" cy="3657600"/>
          </a:xfrm>
          <a:prstGeom prst="rect">
            <a:avLst/>
          </a:prstGeom>
          <a:noFill/>
          <a:ln/>
        </p:spPr>
        <p:txBody>
          <a:bodyPr wrap="square" rtlCol="0" anchor="ctr"/>
          <a:lstStyle/>
          <a:p>
            <a:r>
              <a:rPr lang="en-US" sz="1100" dirty="0"/>
              <a:t>Siegel, D. J. (2015). </a:t>
            </a:r>
            <a:r>
              <a:rPr lang="en-US" sz="1100" i="1" dirty="0"/>
              <a:t>Brainstorm: The power and purpose of the teenage brain</a:t>
            </a:r>
            <a:r>
              <a:rPr lang="en-US" sz="1100" dirty="0"/>
              <a:t>. Tarcher/Penguin.</a:t>
            </a:r>
          </a:p>
          <a:p>
            <a:r>
              <a:rPr lang="en-US" sz="1100" dirty="0"/>
              <a:t>Baker, A. E., Galván, A., &amp; </a:t>
            </a:r>
            <a:r>
              <a:rPr lang="en-US" sz="1100" dirty="0" err="1"/>
              <a:t>Fuligni</a:t>
            </a:r>
            <a:r>
              <a:rPr lang="en-US" sz="1100" dirty="0"/>
              <a:t>, A. J. (2025). The connecting brain in context: How adolescent plasticity supports learning and development. </a:t>
            </a:r>
            <a:r>
              <a:rPr lang="en-US" sz="1100" i="1" dirty="0"/>
              <a:t>Developmental Cognitive Neuroscience</a:t>
            </a:r>
            <a:r>
              <a:rPr lang="en-US" sz="1100" dirty="0"/>
              <a:t>, </a:t>
            </a:r>
            <a:r>
              <a:rPr lang="en-US" sz="1100" i="1" dirty="0"/>
              <a:t>71</a:t>
            </a:r>
            <a:r>
              <a:rPr lang="en-US" sz="1100" dirty="0"/>
              <a:t>, 101486. https://doi.org/10.1016/j.dcn.2024.101486</a:t>
            </a:r>
          </a:p>
          <a:p>
            <a:r>
              <a:rPr lang="en-US" sz="1100" dirty="0"/>
              <a:t>Phan, M. L., Renshaw, T. L., Caramanico, J., Greeson, J. M., MacKenzie, E., Atkinson-Diaz, Z., Doppelt, N., Tai, H., Mandell, D. S., &amp; Nuske, H. J. (2022). Mindfulness-based school interventions: A systematic review of outcome evidence quality by study design. </a:t>
            </a:r>
            <a:r>
              <a:rPr lang="en-US" sz="1100" i="1" dirty="0"/>
              <a:t>Mindfulness</a:t>
            </a:r>
            <a:r>
              <a:rPr lang="en-US" sz="1100" dirty="0"/>
              <a:t>, </a:t>
            </a:r>
            <a:r>
              <a:rPr lang="en-US" sz="1100" i="1" dirty="0"/>
              <a:t>13</a:t>
            </a:r>
            <a:r>
              <a:rPr lang="en-US" sz="1100" dirty="0"/>
              <a:t>(7), 1591–1613. https://doi.org/10.1007/s12671-022-01885-9</a:t>
            </a:r>
          </a:p>
          <a:p>
            <a:r>
              <a:rPr lang="en-US" sz="1100" dirty="0"/>
              <a:t>Karcher, N. R., &amp; Barch, D. M. (2021). The ABCD study: Understanding the development of risk for mental and physical health outcomes. </a:t>
            </a:r>
            <a:r>
              <a:rPr lang="en-US" sz="1100" i="1" dirty="0"/>
              <a:t>Neuropsychopharmacology</a:t>
            </a:r>
            <a:r>
              <a:rPr lang="en-US" sz="1100" dirty="0"/>
              <a:t>, </a:t>
            </a:r>
            <a:r>
              <a:rPr lang="en-US" sz="1100" i="1" dirty="0"/>
              <a:t>46</a:t>
            </a:r>
            <a:r>
              <a:rPr lang="en-US" sz="1100" dirty="0"/>
              <a:t>(1), 131–142. https://doi.org/10.1038/s41386-020-0736-6</a:t>
            </a:r>
          </a:p>
          <a:p>
            <a:r>
              <a:rPr lang="en-US" sz="1100" dirty="0"/>
              <a:t>Daniel J. Siegel. (2013). </a:t>
            </a:r>
            <a:r>
              <a:rPr lang="en-US" sz="1100" i="1" dirty="0"/>
              <a:t>Brainstorm: The Power and Purpose of the Teenage Brain</a:t>
            </a:r>
            <a:r>
              <a:rPr lang="en-US" sz="1100" dirty="0"/>
              <a:t>.</a:t>
            </a:r>
          </a:p>
          <a:p>
            <a:r>
              <a:rPr lang="en-US" sz="1100" dirty="0"/>
              <a:t>Wojciechowski, T. (2026). Dual Systems Imbalance in Childhood as a Predictor of Differential Development of Polydrug Use Risk in Adolescence. </a:t>
            </a:r>
            <a:r>
              <a:rPr lang="en-US" sz="1100" i="1" dirty="0"/>
              <a:t>Journal of Drug Issues</a:t>
            </a:r>
            <a:r>
              <a:rPr lang="en-US" sz="1100" dirty="0"/>
              <a:t>, 00220426261430606. </a:t>
            </a:r>
            <a:r>
              <a:rPr lang="en-US" sz="1100" dirty="0">
                <a:hlinkClick r:id="rId3"/>
              </a:rPr>
              <a:t>https://doi.org/10.1177/00220426261430606</a:t>
            </a:r>
            <a:endParaRPr lang="en-US" sz="1100" dirty="0"/>
          </a:p>
          <a:p>
            <a:r>
              <a:rPr lang="en-US" sz="1100" dirty="0"/>
              <a:t>Dai, X., Du, N., Shi, S., &amp; Lu, S. (2022). Effects of Mindfulness-Based Interventions on Peer Relationships of Children and Adolescents: A Systematic Review and Meta-analysis. </a:t>
            </a:r>
            <a:r>
              <a:rPr lang="en-US" sz="1100" i="1" dirty="0"/>
              <a:t>Mindfulness</a:t>
            </a:r>
            <a:r>
              <a:rPr lang="en-US" sz="1100" dirty="0"/>
              <a:t>, </a:t>
            </a:r>
            <a:r>
              <a:rPr lang="en-US" sz="1100" i="1" dirty="0"/>
              <a:t>13</a:t>
            </a:r>
            <a:r>
              <a:rPr lang="en-US" sz="1100" dirty="0"/>
              <a:t>(11), 2653–2675. </a:t>
            </a:r>
            <a:r>
              <a:rPr lang="en-US" sz="1100" dirty="0">
                <a:hlinkClick r:id="rId4"/>
              </a:rPr>
              <a:t>https://doi.org/10.1007/s12671-022-01966-9</a:t>
            </a:r>
            <a:endParaRPr lang="en-US" sz="1100" dirty="0"/>
          </a:p>
          <a:p>
            <a:r>
              <a:rPr lang="en-US" sz="1100" dirty="0" err="1"/>
              <a:t>Maspul</a:t>
            </a:r>
            <a:r>
              <a:rPr lang="en-US" sz="1100" dirty="0"/>
              <a:t>, K. A., </a:t>
            </a:r>
            <a:r>
              <a:rPr lang="en-US" sz="1100" dirty="0" err="1"/>
              <a:t>Bruneton</a:t>
            </a:r>
            <a:r>
              <a:rPr lang="en-US" sz="1100" dirty="0"/>
              <a:t>, C., Naing, T. K. K., Popov, R., &amp; Saleh, P. (2023). Exploring adolescent development in diverse cultures: Insights and implications. </a:t>
            </a:r>
            <a:r>
              <a:rPr lang="en-US" sz="1100" i="1" dirty="0"/>
              <a:t>PESHUM: </a:t>
            </a:r>
            <a:r>
              <a:rPr lang="en-US" sz="1100" i="1" dirty="0" err="1"/>
              <a:t>Jurnal</a:t>
            </a:r>
            <a:r>
              <a:rPr lang="en-US" sz="1100" i="1" dirty="0"/>
              <a:t> Pendidikan, Sosial Dan </a:t>
            </a:r>
            <a:r>
              <a:rPr lang="en-US" sz="1100" i="1" dirty="0" err="1"/>
              <a:t>Humaniora</a:t>
            </a:r>
            <a:r>
              <a:rPr lang="en-US" sz="1100" dirty="0"/>
              <a:t>, </a:t>
            </a:r>
            <a:r>
              <a:rPr lang="en-US" sz="1100" i="1" dirty="0"/>
              <a:t>2</a:t>
            </a:r>
            <a:r>
              <a:rPr lang="en-US" sz="1100" dirty="0"/>
              <a:t>(6), 1202–1215.</a:t>
            </a:r>
          </a:p>
          <a:p>
            <a:endParaRPr lang="en-US" sz="1100" dirty="0"/>
          </a:p>
          <a:p>
            <a:endParaRPr lang="en-US" sz="1100" dirty="0"/>
          </a:p>
          <a:p>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Author Information</a:t>
            </a:r>
            <a:endParaRPr lang="en-US" sz="2400" dirty="0"/>
          </a:p>
        </p:txBody>
      </p:sp>
      <p:sp>
        <p:nvSpPr>
          <p:cNvPr id="4" name="Text 2"/>
          <p:cNvSpPr/>
          <p:nvPr/>
        </p:nvSpPr>
        <p:spPr>
          <a:xfrm>
            <a:off x="365760" y="1325880"/>
            <a:ext cx="8412480" cy="3474720"/>
          </a:xfrm>
          <a:prstGeom prst="rect">
            <a:avLst/>
          </a:prstGeom>
          <a:noFill/>
          <a:ln/>
        </p:spPr>
        <p:txBody>
          <a:bodyPr wrap="square" rtlCol="0" anchor="ctr"/>
          <a:lstStyle/>
          <a:p>
            <a:pPr marL="342900" indent="-342900">
              <a:lnSpc>
                <a:spcPct val="130000"/>
              </a:lnSpc>
              <a:buSzPct val="100000"/>
              <a:buChar char="•"/>
            </a:pPr>
            <a:r>
              <a:rPr lang="en-US" sz="1500" b="1" dirty="0">
                <a:solidFill>
                  <a:srgbClr val="0D1E35"/>
                </a:solidFill>
                <a:latin typeface="Calibri" pitchFamily="34" charset="0"/>
                <a:ea typeface="Calibri" pitchFamily="34" charset="-122"/>
                <a:cs typeface="Calibri" pitchFamily="34" charset="-120"/>
              </a:rPr>
              <a:t>Dr. Daniel J. Siegel, M.D.</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Clinical Professor of Psychiatry, UCLA School of Medicine</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Founding Co-Director, UCLA Mindful Awareness Research Center; Executive Director, Mindsight Institute</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Harvard Medical School graduate; post-graduate training in pediatrics and child/adolescent psychiatry at UCLA</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Author of multiple New York Times bestsellers including The Whole-Brain Child and No-Drama Discipline</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Key Points &amp; Purpose (1 of 2)</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b="1" dirty="0">
                <a:solidFill>
                  <a:srgbClr val="0D1E35"/>
                </a:solidFill>
                <a:latin typeface="Calibri" pitchFamily="34" charset="0"/>
                <a:ea typeface="Calibri" pitchFamily="34" charset="-122"/>
                <a:cs typeface="Calibri" pitchFamily="34" charset="-120"/>
              </a:rPr>
              <a:t>Thesis Statement (Central Argument):</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Brainstorm is conditionally recommended: it offers valuable neuroscience-informed insights for parents of typically-developing adolescents, but requires supplemental resources to address cultural diversity, ecological context, and serious mental health needs</a:t>
            </a:r>
            <a:endParaRPr lang="en-US" sz="1500" dirty="0"/>
          </a:p>
          <a:p>
            <a:pPr marL="342900" indent="-342900">
              <a:lnSpc>
                <a:spcPct val="130000"/>
              </a:lnSpc>
              <a:buSzPct val="100000"/>
              <a:buChar char="•"/>
            </a:pPr>
            <a:r>
              <a:rPr lang="en-US" sz="1500" b="1" dirty="0">
                <a:solidFill>
                  <a:srgbClr val="0D1E35"/>
                </a:solidFill>
                <a:latin typeface="Calibri" pitchFamily="34" charset="0"/>
                <a:ea typeface="Calibri" pitchFamily="34" charset="-122"/>
                <a:cs typeface="Calibri" pitchFamily="34" charset="-120"/>
              </a:rPr>
              <a:t>The ESSENCE Framework — four adaptive features of the adolescent brain:</a:t>
            </a:r>
            <a:r>
              <a:rPr lang="en-US" sz="1500" b="1" dirty="0"/>
              <a:t> </a:t>
            </a:r>
            <a:r>
              <a:rPr lang="en-US" sz="1500" dirty="0">
                <a:solidFill>
                  <a:srgbClr val="0D1E35"/>
                </a:solidFill>
                <a:latin typeface="Calibri" pitchFamily="34" charset="0"/>
                <a:ea typeface="Calibri" pitchFamily="34" charset="-122"/>
                <a:cs typeface="Calibri" pitchFamily="34" charset="-120"/>
              </a:rPr>
              <a:t>ES (Emotional Spark) | SE (Social Engagement) | N (Novelty-Seeking) | CE (Creative Exploration)</a:t>
            </a:r>
            <a:endParaRPr lang="en-US" sz="1500" dirty="0"/>
          </a:p>
          <a:p>
            <a:pPr marL="342900" indent="-342900">
              <a:lnSpc>
                <a:spcPct val="130000"/>
              </a:lnSpc>
              <a:buSzPct val="100000"/>
              <a:buFontTx/>
              <a:buChar char="•"/>
            </a:pPr>
            <a:r>
              <a:rPr lang="en-US" sz="1500" dirty="0">
                <a:solidFill>
                  <a:srgbClr val="0D1E35"/>
                </a:solidFill>
                <a:latin typeface="Calibri" pitchFamily="34" charset="0"/>
                <a:ea typeface="Calibri" pitchFamily="34" charset="-122"/>
                <a:cs typeface="Calibri" pitchFamily="34" charset="-120"/>
              </a:rPr>
              <a:t>Each ESSENCE feature has both upsides (developmental assets) and downsides (behavioral risks), representing a balanced neuroevolutionary design </a:t>
            </a:r>
            <a:r>
              <a:rPr lang="en-US" dirty="0"/>
              <a:t>(Baker et al., 2025)</a:t>
            </a:r>
            <a:r>
              <a:rPr lang="en-US" sz="1500" dirty="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Key Points &amp; Purpose (2 of 2)</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Primary Purpose: To help parents reframe adolescence from a period to endure into one to embrace and navigate with science and compassion</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Target Audience: Parents, adolescents (ages 12–24), and professionals working with teens</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Solutions Offered: 'Mindsight' tools—mindfulness exercises, reflective conversations, and attentive presence embedded at the end of each chapter </a:t>
            </a:r>
            <a:r>
              <a:rPr lang="en-US" sz="1600" dirty="0"/>
              <a:t>(Phan et al., 2022). </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Key Recommendation: Parents should practice and reclaim their own ESSENCE qualities to remain empathetically connected to their adolescents.</a:t>
            </a:r>
            <a:endParaRPr lang="en-US" sz="1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Issue 1: Adolescent Brain Development &amp; ESSENCE</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Siegel (2015) argues brain remodeling—not hormones—drives adolescent behavior, via synaptic pruning and myelination of prefrontal and limbic circuits</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Consistent with the dual systems model: the socio-emotional system matures earlier than the cognitive control system, creating a developmental imbalance</a:t>
            </a:r>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Limitation: Brain development trajectories are highly individualized and shaped by genetics, socioeconomic status, and adverse experiences </a:t>
            </a:r>
            <a:r>
              <a:rPr lang="en-US" dirty="0"/>
              <a:t>(Karcher &amp; Barch, 2021)</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The ESSENCE acronym is pedagogically effective but risks oversimplification of complex, variable neurobiological processes</a:t>
            </a:r>
            <a:endParaRPr lang="en-US"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Issue 2: Risk-Taking Behavior &amp; Developmental Function</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Siegel (2015) reframes risk-taking as evolutionarily adaptive, driven by dopaminergic reward pathway changes that peak around age 15 and then decline</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Peers amplify risk-taking by activating the brain's reward circuitry; presence of peers alone (without direct pressure) increases adolescent risky behavior (Chein et al., 2011)</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Recent research distinguishes 'positive risks' (e.g., athletic challenges, academic stretch) from harmful risks; positive risk-taking fosters growth (Duell &amp; Steinberg, 2021)</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Limitation: The book does not provide sufficiently differentiated guidance on intervention thresholds for maladaptive versus adaptive risk behaviors</a:t>
            </a:r>
            <a:endParaRPr lang="en-US" sz="15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Issue 3: Social Engagement &amp; Identity Formation</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Siegel (2015) describes peer orientation as a neurobiologically rooted developmental shift essential for individualization, empathy development, and identity formation</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Absence of strong peer relationships in adolescence predicts adult depressive symptoms more strongly than concurrent depression levels (Allen et al., 2022)</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Social media now constitutes a major context for identity exploration; adolescents use digital platforms for self-presentation, social comparison, and role modeling (Valkenburg et al., 2022)</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Limitation: Siegel does not substantively address Erikson's psychosocial stages or the sociocultural factors (SES, culture, family systems) that shape identity development</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Critique of Advice &amp; Methods (Part 1): Strengths</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Strengths-Based Reframing ✓: Repositioning adolescent behavior as adaptive rather than pathological aligns with the positive youth development framework and current developmental science</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Mindfulness-Based Tools ✓: Mindsight exercises are consistent with evidence; MBIs demonstrate significant reductions in adolescent anxiety, emotional reactivity, and peer conflict (Kennes et al., 2023; ScienceDirect, 2025)</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Reflective Parenting ✓: Siegel's emphasis on parental mentalization and attunement is consistent with attachment theory and research on parent-adolescent secure base dynamics</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Dual Readership ✓: Writing both for adolescents and parents encourages shared understanding, which is supported by research on family communication and conflict resolution</a:t>
            </a:r>
            <a:endParaRPr lang="en-US" sz="1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228600"/>
            <a:ext cx="9144000" cy="914400"/>
          </a:xfrm>
          <a:prstGeom prst="rect">
            <a:avLst/>
          </a:prstGeom>
          <a:solidFill>
            <a:srgbClr val="1A2B4A"/>
          </a:solidFill>
          <a:ln w="12700">
            <a:solidFill>
              <a:srgbClr val="1A2B4A"/>
            </a:solidFill>
            <a:prstDash val="solid"/>
          </a:ln>
        </p:spPr>
        <p:txBody>
          <a:bodyPr/>
          <a:lstStyle/>
          <a:p>
            <a:endParaRPr lang="en-US"/>
          </a:p>
        </p:txBody>
      </p:sp>
      <p:sp>
        <p:nvSpPr>
          <p:cNvPr id="3" name="Text 1"/>
          <p:cNvSpPr/>
          <p:nvPr/>
        </p:nvSpPr>
        <p:spPr>
          <a:xfrm>
            <a:off x="274320" y="228600"/>
            <a:ext cx="8595360" cy="914400"/>
          </a:xfrm>
          <a:prstGeom prst="rect">
            <a:avLst/>
          </a:prstGeom>
          <a:noFill/>
          <a:ln/>
        </p:spPr>
        <p:txBody>
          <a:bodyPr wrap="square" lIns="0" tIns="0" rIns="0" bIns="0" rtlCol="0" anchor="ctr"/>
          <a:lstStyle/>
          <a:p>
            <a:pPr marL="0" indent="0">
              <a:buNone/>
            </a:pPr>
            <a:r>
              <a:rPr lang="en-US" sz="2400" b="1" dirty="0">
                <a:solidFill>
                  <a:srgbClr val="C9A84C"/>
                </a:solidFill>
                <a:latin typeface="Georgia" pitchFamily="34" charset="0"/>
                <a:ea typeface="Georgia" pitchFamily="34" charset="-122"/>
                <a:cs typeface="Georgia" pitchFamily="34" charset="-120"/>
              </a:rPr>
              <a:t>Critique of Advice &amp; Methods (Part 2): Limitations</a:t>
            </a:r>
            <a:endParaRPr lang="en-US" sz="2400" dirty="0"/>
          </a:p>
        </p:txBody>
      </p:sp>
      <p:sp>
        <p:nvSpPr>
          <p:cNvPr id="4" name="Text 2"/>
          <p:cNvSpPr/>
          <p:nvPr/>
        </p:nvSpPr>
        <p:spPr>
          <a:xfrm>
            <a:off x="365760" y="1280160"/>
            <a:ext cx="8412480" cy="3566160"/>
          </a:xfrm>
          <a:prstGeom prst="rect">
            <a:avLst/>
          </a:prstGeom>
          <a:noFill/>
          <a:ln/>
        </p:spPr>
        <p:txBody>
          <a:bodyPr wrap="square" rtlCol="0" anchor="ctr"/>
          <a:lstStyle/>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Neurocentric Lens ✗: The book relies almost exclusively on interpersonal neurobiology; foundational theories (Erikson, Bronfenbrenner, Vygotsky) are largely absent, limiting ecological validity</a:t>
            </a:r>
            <a:endParaRPr lang="en-US" sz="1500" dirty="0"/>
          </a:p>
          <a:p>
            <a:pPr marL="342900" indent="-342900">
              <a:lnSpc>
                <a:spcPct val="130000"/>
              </a:lnSpc>
              <a:buSzPct val="100000"/>
              <a:buFontTx/>
              <a:buChar char="•"/>
            </a:pPr>
            <a:r>
              <a:rPr lang="en-US" sz="1500" dirty="0">
                <a:solidFill>
                  <a:srgbClr val="0D1E35"/>
                </a:solidFill>
                <a:latin typeface="Calibri" pitchFamily="34" charset="0"/>
                <a:ea typeface="Calibri" pitchFamily="34" charset="-122"/>
                <a:cs typeface="Calibri" pitchFamily="34" charset="-120"/>
              </a:rPr>
              <a:t>Cultural Homogeneity ✗: Siegel's ESSENCE model is presented as universal; however, cultural, ethnic, and socioeconomic context significantly shapes how adolescent development unfolds </a:t>
            </a:r>
            <a:r>
              <a:rPr lang="en-US" dirty="0"/>
              <a:t>(</a:t>
            </a:r>
            <a:r>
              <a:rPr lang="en-US" dirty="0" err="1"/>
              <a:t>Maspul</a:t>
            </a:r>
            <a:r>
              <a:rPr lang="en-US" dirty="0"/>
              <a:t> et al., 2023)</a:t>
            </a:r>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Insufficient Crisis Guidance ✗: Mindsight Tools are inadequate for families navigating serious adolescent mental health conditions (anxiety disorders, depression, trauma)—professional referral guidance is minimal</a:t>
            </a:r>
            <a:endParaRPr lang="en-US" sz="1500" dirty="0"/>
          </a:p>
          <a:p>
            <a:pPr marL="342900" indent="-342900">
              <a:lnSpc>
                <a:spcPct val="130000"/>
              </a:lnSpc>
              <a:buSzPct val="100000"/>
              <a:buChar char="•"/>
            </a:pPr>
            <a:r>
              <a:rPr lang="en-US" sz="1500" dirty="0">
                <a:solidFill>
                  <a:srgbClr val="0D1E35"/>
                </a:solidFill>
                <a:latin typeface="Calibri" pitchFamily="34" charset="0"/>
                <a:ea typeface="Calibri" pitchFamily="34" charset="-122"/>
                <a:cs typeface="Calibri" pitchFamily="34" charset="-120"/>
              </a:rPr>
              <a:t>Systemic Factors Overlooked ✗: Structural determinants of adolescent behavior (poverty, school climate, adverse childhood experiences) are not substantively addressed</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514</TotalTime>
  <Words>3443</Words>
  <Application>Microsoft Office PowerPoint</Application>
  <PresentationFormat>On-screen Show (16:9)</PresentationFormat>
  <Paragraphs>86</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Brainstorm Critique Presentation</dc:title>
  <dc:subject>PptxGenJS Presentation</dc:subject>
  <dc:creator>PptxGenJS</dc:creator>
  <cp:lastModifiedBy>YOU</cp:lastModifiedBy>
  <cp:revision>5</cp:revision>
  <dcterms:created xsi:type="dcterms:W3CDTF">2026-03-25T06:37:04Z</dcterms:created>
  <dcterms:modified xsi:type="dcterms:W3CDTF">2026-03-27T11:22:01Z</dcterms:modified>
</cp:coreProperties>
</file>