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73677" autoAdjust="0"/>
  </p:normalViewPr>
  <p:slideViewPr>
    <p:cSldViewPr snapToGrid="0" snapToObjects="1">
      <p:cViewPr>
        <p:scale>
          <a:sx n="75" d="100"/>
          <a:sy n="75" d="100"/>
        </p:scale>
        <p:origin x="166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56891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if a single great white shark could teach us everything we need to know about how humans communicate, misread each other, and struggle for control?"
</a:t>
            </a:r>
            <a:r>
              <a:rPr lang="en-US" sz="1200" b="0" i="0" kern="1200" dirty="0">
                <a:solidFill>
                  <a:schemeClr val="tx1"/>
                </a:solidFill>
                <a:effectLst/>
                <a:latin typeface="+mn-lt"/>
                <a:ea typeface="+mn-ea"/>
                <a:cs typeface="+mn-cs"/>
              </a:rPr>
              <a:t>Jaws (1975), directed by Steven Spielberg, is commonly considered the very first Hollywood blockbuster of modern times. In addition to its success in cinematic endeavors, it is a fertile subject matter in interpersonal relationships. We are going to discuss today three major chapters in our interpersonal communication course Perception, Nonverbal Communication, and Interpersonal Conflict and relate each one to specific scenes and characters in the film. The three principal characters, Chief Brody (Roy Scheider), marine biologist Matt Hooper (Richard Dreyfuss), and shark hunter Quint (Robert Shaw) all represent different communication styles that are driving the drama of the film as much as the shark itself. • Get the audience to consider not only horror and suspense but also the very human communication breakdowns that increases the danger on Amity Island.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Indianapolis Monologue
CLIP DETAILS:):
• Quint reveals 
• Scene: Below deck on the Orca, approximately 1 hour 45 minutes into the film.
• Duration: Approximately 4–5 minutes. Robert Shaw's performance is widely considered one of the greatest monologues in cinema history.
• Setup: Brody, Hooper, and Quint share drinks below deck. They compare scars — a bonding ritual. Quint's scars lead to the Indianapolis story.
HOW TO PLAY: Cue the clip to the moment Quint begins his monologue with "Japanese submarine slammed two torpedoes into the side of the Indianapolis..." If screening is not possible, read or summarize the key passage and use dramatic pause.
WHAT TO DIRECT STUDENTS TO NOTICE:
Perception (Attribution </a:t>
            </a:r>
            <a:r>
              <a:rPr lang="en-US" dirty="0" err="1"/>
              <a:t>Errorsthat</a:t>
            </a:r>
            <a:r>
              <a:rPr lang="en-US" dirty="0"/>
              <a:t> his obsession with killing sharks is not a professional calculation but a deeply personal, trauma-driven response. His attributions of danger are colored entirely by this past experience.
• Notice how Quint attributes his survival not to luck but to personal will — a self-serving attribution bias.
Nonverbal Communication (Paralanguage):
• Before the monologue: Quint is loud, brash, commanding. His paralanguage signals dominance.
• During the monologue: His voice drops, slows, becomes almost a whisper. His rate of speech decelerates. There are genuine pauses where he appears to relive the memory.
• Facial expressions: His jaw unclenches. His eyes lose focus — a sign of internal processing (accessing memory). For the first time in the film, his face shows vulnerability.
• This is Ekman's concept of "affect leakage" — when controlled communicators reveal genuine emotional states through micro-expressions or vocal breaks.
Interpersonal Conflict (Power Dynamics):
• The scar-comparison ritual before the monologue is a fascinating power negotiation — three men each revealing wounds as credentials, as evidence of their right to be taken seriously.
• After the monologue, there is a visible shift in group dynamics. Brody and Hooper look at Quint differently. The competitive posturing softens, briefly, into something resembling solidarity.
• Discuss: Why does vulnerability, paradoxically, increase Quint's referent power in this moment?
</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Conclusion
Key synthesis points:
1. Perception:
Remind students that Brody, Hooper, and Quint each perceived the same events (shark attacks, the Orca expedition) through radically different frames. The attribution errors they made about each other delayed cooperation. The selective perception each applied to incoming information nearly cost them all their lives. In real life, our perceptual filters are invisible to us — we don't know what we're screening out. Developing metacognitive awareness of our own perceptual habits is a lifelong communication skill.
2. Nonverbal Communication:
The film's power lies largely in what is NOT said. Spielberg is a master of communicating through space, silence, sound design, and faces. This should prompt students to ask: "What am I communicating nonverbally, right now? What are others communicating to me beyond their words?" In professional and personal relationships, people who can read nonverbal signals accurately and manage their own have a significant interpersonal advantage.
3. Interpersonal Conflict:
The film's central message about conflict might be this: it is not the shark that almost kills everyone. It is the interpersonal conflict among the three protagonists — their competing styles, their power struggles, their failures to collaborate. Only when Brody earns referent power and makes a unilateral decision does the group prevail. The practical takeaway: knowing your own conflict style, and being able to adapt it when necessary is a key competency.
Closing thought:
"Jaws is often described as a film about a shark. But after today, I hope you see it differently — as a film about how humans perceive, communicate, and fight with each other, often more dangerously than any external threat could manage on its own."
Open for questions or discussion.</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Introduction
</a:t>
            </a:r>
            <a:r>
              <a:rPr lang="en-US" sz="1200" b="0" i="0" kern="1200" dirty="0">
                <a:solidFill>
                  <a:schemeClr val="tx1"/>
                </a:solidFill>
                <a:effectLst/>
                <a:latin typeface="+mn-lt"/>
                <a:ea typeface="+mn-ea"/>
                <a:cs typeface="+mn-cs"/>
              </a:rPr>
              <a:t>Amity Island is a small New England resort town, whose economic sustainability is reliant on summer tourism. This economic force is a major conflict triggering factor - the mayor constantly puts the beaches openings above the safety of the people. It is a typical illustration of the influence of power relations on communication. Chief Martin Brody is an outsider- he has moved out of New York City and, most importantly, he fears water. His fear is a perennial undercurrent (pun intended) that influences his nonverbal behavior all through the film. He is the symbol of the common man, with whom the spectators can identify themselves. Matt Hooper is young, well-educated, and possesses a scientific knowledge that the rest do not have. His communication style is a fact-based assertive style-but he is often dismissed or undermined due to his age and perceived lack of real-world experience. Quint is the most intricate communicator in the movie. He is authoritarian, works with ritual and intimidation and his famous Indianapolis monologue shows the traumatic source of his obsession. He symbolizes the way that past experience (particularly trauma) affects current communication. • Preview: All these three characters, their interactions with each other, and the mayor/townspeople will provide us with tangible examples of our three communication.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Concepts Overview
This slide serves as a roadmap for the presentation. Reference it at the start and mention you'll return to each column as you go deeper.
Key talking points:
• Chapter 1 — Perception: We don't perceive the world objectively. Our brains actively filter, organize, and interpret sensory information. In Jaws, we'll see how characters assign causes to each other's behavior (attribution) and how they filter information to confirm what they already believe (selective perception).
• Chapter 2 — Nonverbal Communication: Research consistently suggests that a large majority of interpersonal meaning is conveyed nonverbally — through space, movement, tone of voice, and facial expression. In Jaws, the three main characters communicate volumes through how they position themselves, their vocal qualities, and their expressions — often more revealingly than through dialogue.
• Chapter 3 — Interpersonal Conflict: Conflict is inevitable in relationships and groups. How people manage conflict — their style, their use of power, their willingness to escalate or de-escalate — determines outcomes. Aboard the Orca, the conflict between Brody, Hooper, and Quint mirrors real-world workplace and group communication challenges.
Transition: "Let's begin with Perception — and two concepts that explain some of the most consequential misunderstandings in the film."</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Attribution Errors
Core concept review:
According to the attribution theory (Heider, 1958; Jones and Davis, 1965), one can distinguish between:</a:t>
            </a:r>
          </a:p>
          <a:p>
            <a:r>
              <a:rPr lang="en-US" dirty="0"/>
              <a:t>Internal (dispositional) attributions: They do it because they are like that their personality, attitude or character.</a:t>
            </a:r>
          </a:p>
          <a:p>
            <a:r>
              <a:rPr lang="en-US" dirty="0"/>
              <a:t>The external (situational) attributions include: they did it because of the situation they were in.</a:t>
            </a:r>
          </a:p>
          <a:p>
            <a:endParaRPr lang="en-US" dirty="0"/>
          </a:p>
          <a:p>
            <a:r>
              <a:rPr lang="en-US" dirty="0"/>
              <a:t>The Fundamental Attribution Error (FAE) is a term used to describe the common human habit of over-relying on in-house attributions to explain the behavior of other people.</a:t>
            </a:r>
          </a:p>
          <a:p>
            <a:endParaRPr lang="en-US" dirty="0"/>
          </a:p>
          <a:p>
            <a:r>
              <a:rPr lang="en-US" dirty="0"/>
              <a:t>Application in film — Mayor vs. Brody:</a:t>
            </a:r>
          </a:p>
          <a:p>
            <a:r>
              <a:rPr lang="en-US" dirty="0"/>
              <a:t>When Brody asks to have a beach shut down following the initial attack, Mayor Vaughn sees this as Brody being either a scared stranger or someone in the government who is overcautious. He would not take the shark attack as a justifiable external reason as to why Brody took up this position. The FAE also drives Vaughn to maintain the beach open which causes more deaths. This is similar to actual organizational communication where leaders do not give attention to issues but rather attribute them to individual weakness, as opposed to an actual sign of risk.</a:t>
            </a:r>
          </a:p>
          <a:p>
            <a:endParaRPr lang="en-US" dirty="0"/>
          </a:p>
          <a:p>
            <a:r>
              <a:rPr lang="en-US" dirty="0"/>
              <a:t>Application to films - Quint vs. Hooper:</a:t>
            </a:r>
          </a:p>
          <a:p>
            <a:r>
              <a:rPr lang="en-US" dirty="0"/>
              <a:t>Quint is the quintessential "old salt" who distrusts academic knowledge. When Hooper attempts to share sonar information or to express his concern regarding the size of the shark Quint attributes this to either inexperience or elitism as opposed to addressing the scientific validity of Hooper claims. The actor-observer bias is present as well: Quint interprets his own risky actions as a situationally appropriate response, but views Hooper as a more cautious person who is merely being cautious in the given situation.</a:t>
            </a:r>
          </a:p>
          <a:p>
            <a:r>
              <a:rPr lang="en-US" dirty="0"/>
              <a:t>Connection to self serving bias: Each character explains his own decision as a rational response to the situation and the others as decision making due to their personality flaws.</a:t>
            </a:r>
          </a:p>
          <a:p>
            <a:endParaRPr lang="en-US" dirty="0"/>
          </a:p>
          <a:p>
            <a:r>
              <a:rPr lang="en-US" dirty="0"/>
              <a:t>Discussion Question: Consider a time when you have brushed off the concern of someone as a personality trait instead of a valid reaction to his or her circumstances. What is the attribution error that you may have been committing?</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Selective Perception</a:t>
            </a:r>
          </a:p>
          <a:p>
            <a:endParaRPr lang="en-US" dirty="0"/>
          </a:p>
          <a:p>
            <a:r>
              <a:rPr lang="en-US" dirty="0"/>
              <a:t>Core concept review:</a:t>
            </a:r>
          </a:p>
          <a:p>
            <a:r>
              <a:rPr lang="en-US" dirty="0"/>
              <a:t>Selective perception is the reason why people are not conscious enough to process all the sensory information that they have at any given time. The brain functions as a filter and only the information that is coherent with the established schemas, expectations and emotional conditions gets to pass the filter. This is directly connected with the confirmation bias - we seek confirmation of what we already think.</a:t>
            </a:r>
          </a:p>
          <a:p>
            <a:endParaRPr lang="en-US" dirty="0"/>
          </a:p>
          <a:p>
            <a:r>
              <a:rPr lang="en-US" dirty="0"/>
              <a:t>Application of film - Mayor Vaughn:</a:t>
            </a:r>
          </a:p>
          <a:p>
            <a:r>
              <a:rPr lang="en-US" dirty="0"/>
              <a:t>The most obvious instance of motivated selective perception is the mayor. He starts with a financial frame: the survival of Amity Island is based on summer tourism. His perception of all communication events is through this frame. When Brody shows evidence that there was a shark attack, the mayor literally puts it into perspective (It was a boat propeller). He does not merely reject evidence; he goes out of his way to re-create it. And it is this that makes selective perception so dangerous: it is not necessarily a conscious lie, but a real perceptual distortion.</a:t>
            </a:r>
          </a:p>
          <a:p>
            <a:endParaRPr lang="en-US" dirty="0"/>
          </a:p>
          <a:p>
            <a:r>
              <a:rPr lang="en-US" dirty="0"/>
              <a:t>Film application – Hooper:</a:t>
            </a:r>
          </a:p>
          <a:p>
            <a:r>
              <a:rPr lang="en-US" dirty="0"/>
              <a:t>Hooper is yet another form of selective perception – the scientism filter. He puts his faith in facts, tools, and qualifications. When Quint makes an instinctive choice on what the shark is doing Hooper rejects it. He is unable to see the worthiness of embodied experience since his perceptual paradigm blocks it.</a:t>
            </a:r>
          </a:p>
          <a:p>
            <a:endParaRPr lang="en-US" dirty="0"/>
          </a:p>
          <a:p>
            <a:r>
              <a:rPr lang="en-US" dirty="0"/>
              <a:t>Film application - Quint:</a:t>
            </a:r>
          </a:p>
          <a:p>
            <a:r>
              <a:rPr lang="en-US" dirty="0"/>
              <a:t>The most heart-rending and the most fatal of all the selective perceptions of Quint is the one that is the most tragic and the most fatal. His USS Indianapolis trauma has formed a perceptual prism through which all large sharks have become a personal vendetta to be slain not objectively evaluated. This traumatized worldview filters his solution (destroys every bits of technology, uses physical force)</a:t>
            </a:r>
          </a:p>
          <a:p>
            <a:r>
              <a:rPr lang="en-US" dirty="0"/>
              <a:t> Coordination failures are virtually certain - unless they are taking steps to practice perspective-taking - when three individuals with three different perceptual filters attempt to solve the same problem.</a:t>
            </a:r>
          </a:p>
          <a:p>
            <a:r>
              <a:rPr lang="en-US" dirty="0"/>
              <a:t>Practical connection: Selective perception in teams and relationships causes miscommunication and this is despite everyone involved having good faith. The cure is metacommunication, we are talking in terms of HOW we are perceiving, not just WHAT we perceive.</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Nonverbal Communication - Proxemics</a:t>
            </a:r>
          </a:p>
          <a:p>
            <a:endParaRPr lang="en-US" dirty="0"/>
          </a:p>
          <a:p>
            <a:r>
              <a:rPr lang="en-US" dirty="0"/>
              <a:t>Core concept review:</a:t>
            </a:r>
          </a:p>
          <a:p>
            <a:r>
              <a:rPr lang="en-US" dirty="0"/>
              <a:t>The term proxemics was coined by Edward T. Hall as part of The Hidden Dimension (1966). He came up with four spatial zones which differ across cultures and have general patterns:</a:t>
            </a:r>
          </a:p>
          <a:p>
            <a:r>
              <a:rPr lang="en-US" dirty="0"/>
              <a:t>• Intimate distance ( 018 inches): is reserved to intimate relationships, touching, whispering, touching.</a:t>
            </a:r>
          </a:p>
          <a:p>
            <a:r>
              <a:rPr lang="en-US" dirty="0"/>
              <a:t>• Personal distance (1.5 to 4 feet): This distance is comfortable with friends and those familiar to them - conversational distance.</a:t>
            </a:r>
          </a:p>
          <a:p>
            <a:r>
              <a:rPr lang="en-US" dirty="0"/>
              <a:t>• social distance (4-12 feet): Utilized in relations with acquaintances and in the professional environment.</a:t>
            </a:r>
          </a:p>
          <a:p>
            <a:r>
              <a:rPr lang="en-US" dirty="0"/>
              <a:t>Public distance (12 or more feet): Speakers who are talking to audiences or at formal presentations.</a:t>
            </a:r>
          </a:p>
          <a:p>
            <a:endParaRPr lang="en-US" dirty="0"/>
          </a:p>
          <a:p>
            <a:r>
              <a:rPr lang="en-US" dirty="0"/>
              <a:t>Breach of these areas have a profound communicative implication. When one invades intimate space of another who has not been allowed to enter the space, this is a sign of dominance, aggression or intimidation.</a:t>
            </a:r>
          </a:p>
          <a:p>
            <a:endParaRPr lang="en-US" dirty="0"/>
          </a:p>
          <a:p>
            <a:r>
              <a:rPr lang="en-US" dirty="0"/>
              <a:t>Film use - The Orca:</a:t>
            </a:r>
          </a:p>
          <a:p>
            <a:r>
              <a:rPr lang="en-US" dirty="0"/>
              <a:t>The most </a:t>
            </a:r>
            <a:r>
              <a:rPr lang="en-US" dirty="0" err="1"/>
              <a:t>proxemically</a:t>
            </a:r>
            <a:r>
              <a:rPr lang="en-US" dirty="0"/>
              <a:t> rich setting in the movie is that of the Orca. It is a small commercial fishing boat-- not built to accommodate three men over a long period of time. Pay attention to:</a:t>
            </a:r>
          </a:p>
          <a:p>
            <a:r>
              <a:rPr lang="en-US" dirty="0"/>
              <a:t>Who asserts what lands, Quint is master of the helm and harpoon. Brody is continuously shuffled out to the bow, or to a place below deck. Hooper is provided with the so-called shark cage - literally torn out of the company.</a:t>
            </a:r>
          </a:p>
          <a:p>
            <a:r>
              <a:rPr lang="en-US" dirty="0"/>
              <a:t>The below deck scene, in which Brody and Hooper share a small cabin, is a moment of true intimacy and alliance - they bond partly due to their shared status as subordinates to Quint.</a:t>
            </a:r>
          </a:p>
          <a:p>
            <a:r>
              <a:rPr lang="en-US" dirty="0"/>
              <a:t>It is important to note that in smashing the radio, Quint is not just destroying communication, but driving total proxemic control of the environment.</a:t>
            </a:r>
          </a:p>
          <a:p>
            <a:endParaRPr lang="en-US" dirty="0"/>
          </a:p>
          <a:p>
            <a:r>
              <a:rPr lang="en-US" dirty="0"/>
              <a:t>Film use - Town Meeting:</a:t>
            </a:r>
          </a:p>
          <a:p>
            <a:r>
              <a:rPr lang="en-US" dirty="0"/>
              <a:t>Observations of how characters apply physical positioning in asserting power. The mayor literally pushes Brody and the crowd in between and literally forces himself as a communication gatekeeper. The spatial blocking here is a conscious visual metaphor by Spielberg of political interference.</a:t>
            </a:r>
          </a:p>
          <a:p>
            <a:endParaRPr lang="en-US" dirty="0"/>
          </a:p>
          <a:p>
            <a:r>
              <a:rPr lang="en-US" dirty="0"/>
              <a:t>Cultural note: The research of Hall pointed out that the norms of the proxemics are culturally variable. The American norms could vary with Latin American, Middle Eastern or East Asian standards of comfortable interaction distance. This is important to intercultural communication.</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Nonverbal Communication - Paralanguage &amp; Facial Expressions</a:t>
            </a:r>
          </a:p>
          <a:p>
            <a:endParaRPr lang="en-US" dirty="0"/>
          </a:p>
          <a:p>
            <a:r>
              <a:rPr lang="en-US" dirty="0"/>
              <a:t>Core concept review:</a:t>
            </a:r>
          </a:p>
          <a:p>
            <a:r>
              <a:rPr lang="en-US" dirty="0"/>
              <a:t>All the vocal elements not including the words are referred to as paralanguage:</a:t>
            </a:r>
          </a:p>
          <a:p>
            <a:r>
              <a:rPr lang="en-US" dirty="0"/>
              <a:t>Pitch: Higher pitch can indicate anxiety, excitement or deference; lower pitch can indicate authority, or calm.</a:t>
            </a:r>
          </a:p>
          <a:p>
            <a:r>
              <a:rPr lang="en-US" dirty="0"/>
              <a:t>Rate Faster speech is a sign of nervousness or excitement, slower, more deliberate speech is a sign of control and dominance.</a:t>
            </a:r>
          </a:p>
          <a:p>
            <a:r>
              <a:rPr lang="en-US" dirty="0"/>
              <a:t>Volume: Not only loudness but also using quiet as a power gesture.</a:t>
            </a:r>
          </a:p>
          <a:p>
            <a:r>
              <a:rPr lang="en-US" dirty="0"/>
              <a:t>Pauses and silence: Strategic pauses provide the speaker with the means of control over the communicative rhythm.</a:t>
            </a:r>
          </a:p>
          <a:p>
            <a:r>
              <a:rPr lang="en-US" dirty="0"/>
              <a:t>Vocal quality: Trembling voice, breathy voice or clipped consonants all do have a meaning.</a:t>
            </a:r>
          </a:p>
          <a:p>
            <a:endParaRPr lang="en-US" dirty="0"/>
          </a:p>
          <a:p>
            <a:r>
              <a:rPr lang="en-US" dirty="0"/>
              <a:t>The facial expression research done by Paul Ekman identified six universal emotions with facial expressions that were expressed across cultures: happiness, sadness, anger, fear, disgust and surprise. He further identified </a:t>
            </a:r>
            <a:r>
              <a:rPr lang="en-US" dirty="0" err="1"/>
              <a:t>microexpressions</a:t>
            </a:r>
            <a:r>
              <a:rPr lang="en-US" dirty="0"/>
              <a:t> - involuntary movements of the face that last fractions of a second and that when repeated a thousand times, leak information about the true emotional states of a person even when the person attempts to control his facial expressions.</a:t>
            </a:r>
          </a:p>
          <a:p>
            <a:endParaRPr lang="en-US" dirty="0"/>
          </a:p>
          <a:p>
            <a:r>
              <a:rPr lang="en-US" dirty="0"/>
              <a:t>Application of film - Paralanguage of Quint:</a:t>
            </a:r>
          </a:p>
          <a:p>
            <a:r>
              <a:rPr lang="en-US" dirty="0"/>
              <a:t>Quint is a professional of paralanguage-as-dominance. His monotonous slow drawl, low-pitched, has the total authority. The pauses in front of the commands (Slow ahead... I could go slow ahead. Come on down here and chum some of this...), the forced waiting by other people are a classic power move. The most beautiful example of a demonstration of paralanguage in the film is the Indianapolis speech: his voice breaks, slows down and fades away completely, completely subverting his established vocal persona to reveal the traumatized man beneath.</a:t>
            </a:r>
          </a:p>
          <a:p>
            <a:endParaRPr lang="en-US" dirty="0"/>
          </a:p>
          <a:p>
            <a:r>
              <a:rPr lang="en-US" dirty="0"/>
              <a:t>Film application - Facial Expressions: Brody:</a:t>
            </a:r>
          </a:p>
          <a:p>
            <a:r>
              <a:rPr lang="en-US" dirty="0"/>
              <a:t>This is due to Roy Scheider who was acclaimed to possess an intensely readable face. The scene where he says You're </a:t>
            </a:r>
            <a:r>
              <a:rPr lang="en-US" dirty="0" err="1"/>
              <a:t>gonna</a:t>
            </a:r>
            <a:r>
              <a:rPr lang="en-US" dirty="0"/>
              <a:t> need a bigger boat is a masterpiece in the art of genuine facial expression - Scheider claims to have improvised the line, as well as the physical reaction. The scene where nonverbal behavior is used to carry a scene without dialogue is the best example of how nonverbal behavior can carry a scene with no dialogue. His expression varies with a shock to disbelief to barely held back panic in a few seconds.</a:t>
            </a:r>
          </a:p>
          <a:p>
            <a:endParaRPr lang="en-US" dirty="0"/>
          </a:p>
          <a:p>
            <a:r>
              <a:rPr lang="en-US" dirty="0"/>
              <a:t>Classroom activity: Have students watch a scene without sound and see what they can know just by looking at the faces and bodies of people in the scene. Then hear And see. Compare the readings of the two.</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Interpersonal Conflict - Conflict Styles.</a:t>
            </a:r>
          </a:p>
          <a:p>
            <a:endParaRPr lang="en-US" dirty="0"/>
          </a:p>
          <a:p>
            <a:r>
              <a:rPr lang="en-US" dirty="0"/>
              <a:t>Core concept review:</a:t>
            </a:r>
          </a:p>
          <a:p>
            <a:r>
              <a:rPr lang="en-US" dirty="0"/>
              <a:t>The Thomas-Kilmann Conflict Mode Instrument (1974) lists five styles on two axes:</a:t>
            </a:r>
          </a:p>
          <a:p>
            <a:r>
              <a:rPr lang="en-US" dirty="0"/>
              <a:t>• Assertiveness: the extent to which a person tries to meet his own interests.</a:t>
            </a:r>
          </a:p>
          <a:p>
            <a:r>
              <a:rPr lang="en-US" dirty="0"/>
              <a:t>- Cooperativeness: The extent to which one tries to appease the other parties interests.</a:t>
            </a:r>
          </a:p>
          <a:p>
            <a:endParaRPr lang="en-US" dirty="0"/>
          </a:p>
          <a:p>
            <a:r>
              <a:rPr lang="en-US" dirty="0"/>
              <a:t>The five styles are:</a:t>
            </a:r>
          </a:p>
          <a:p>
            <a:r>
              <a:rPr lang="en-US" dirty="0"/>
              <a:t>1. COMPETING (high assertive, low cooperative): Win-lose orientation. Power-based. "My way or the highway."</a:t>
            </a:r>
          </a:p>
          <a:p>
            <a:r>
              <a:rPr lang="en-US" dirty="0"/>
              <a:t>2. COLLABORATING (high assertive, high cooperative): Win-win orientation. Problem-solving. "Together, we can find the best answer.</a:t>
            </a:r>
          </a:p>
          <a:p>
            <a:r>
              <a:rPr lang="en-US" dirty="0"/>
              <a:t>3. </a:t>
            </a:r>
            <a:r>
              <a:rPr lang="en-US" dirty="0" err="1"/>
              <a:t>COMPROMising</a:t>
            </a:r>
            <a:r>
              <a:rPr lang="en-US" dirty="0"/>
              <a:t> (moderate assertive, moderate cooperative): Some partial satisfaction of all. "Let's split the difference."</a:t>
            </a:r>
          </a:p>
          <a:p>
            <a:r>
              <a:rPr lang="en-US" dirty="0"/>
              <a:t>4. AVOIDING (low assertive, low cooperative): Withdrawal. I really would not like to deal with this.</a:t>
            </a:r>
          </a:p>
          <a:p>
            <a:r>
              <a:rPr lang="en-US" dirty="0"/>
              <a:t>5. ACCOMMODATING (low assertiveness, high cooperative): Give way to others. Whatever you imagine is alright.</a:t>
            </a:r>
          </a:p>
          <a:p>
            <a:endParaRPr lang="en-US" dirty="0"/>
          </a:p>
          <a:p>
            <a:r>
              <a:rPr lang="en-US" dirty="0"/>
              <a:t>Application to film - Quint (Competing):</a:t>
            </a:r>
          </a:p>
          <a:p>
            <a:r>
              <a:rPr lang="en-US" dirty="0"/>
              <a:t>Quint, competitive style comes out clearly in his first scene where he is scratches his nails on a blackboard to silence the town meeting. He literally vies to be heard before even a word is uttered. He asserts control as a rule-maker on the Orca, establishing control through rule-making, spatial control, and contemptuous dismissal of the equipment of Hooper. The issue associated with a pure competitive style is that this will strip the group of cohesion at a time when it is highly required.</a:t>
            </a:r>
          </a:p>
          <a:p>
            <a:endParaRPr lang="en-US" dirty="0"/>
          </a:p>
          <a:p>
            <a:r>
              <a:rPr lang="en-US" dirty="0"/>
              <a:t>Application to film- Hooper (Collaborating):</a:t>
            </a:r>
          </a:p>
          <a:p>
            <a:r>
              <a:rPr lang="en-US" dirty="0"/>
              <a:t>The collaborative style of Hooper is seen in his efforts at persuasion by evidence. He does not merely state his opinions but he attempts to make other people agree with him. He digs up shark victim to reveal to Brody the reality. He suggests the shark cage as a joint solution. But collaboration must involve two parties ready to act in good faith; the competitive nature of Quint almost precludes this.</a:t>
            </a:r>
          </a:p>
          <a:p>
            <a:endParaRPr lang="en-US" dirty="0"/>
          </a:p>
          <a:p>
            <a:r>
              <a:rPr lang="en-US" dirty="0"/>
              <a:t>Application to film - Brody (Avoiding -&gt; Competing):</a:t>
            </a:r>
          </a:p>
          <a:p>
            <a:r>
              <a:rPr lang="en-US" dirty="0"/>
              <a:t>The emotional heart of the film is the conflict-style arc by Brody. In act 1, he avoids: he lets the mayor override him, he never attempts to address the situation in act 1. The moment of his transition to competition does not appear until the end, when he is the only one to shoot the compressed air tank, which is a purely competitive assertion of his own strength, in comparison to all the powers that have controlled him throughout the film.</a:t>
            </a:r>
          </a:p>
          <a:p>
            <a:endParaRPr lang="en-US" dirty="0"/>
          </a:p>
          <a:p>
            <a:r>
              <a:rPr lang="en-US" dirty="0"/>
              <a:t>Discussion prompt: Could you find some examples of compromising or accommodating in the movie? Why would Spielberg have left these styles out of the principal trio of action?</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Person-Person Conflict -Power Relations.</a:t>
            </a:r>
          </a:p>
          <a:p>
            <a:endParaRPr lang="en-US" dirty="0"/>
          </a:p>
          <a:p>
            <a:r>
              <a:rPr lang="en-US" dirty="0"/>
              <a:t>Core concept review:</a:t>
            </a:r>
          </a:p>
          <a:p>
            <a:r>
              <a:rPr lang="en-US" dirty="0"/>
              <a:t>The five bases of social power introduced by French and Raven (1959) are still used as a frame of reference in interpersonal communication:</a:t>
            </a:r>
          </a:p>
          <a:p>
            <a:endParaRPr lang="en-US" dirty="0"/>
          </a:p>
          <a:p>
            <a:r>
              <a:rPr lang="en-US" dirty="0"/>
              <a:t>1. LEGITIMATE POWER: It is based on a formal position or a role. A police chief, a CEO, an elected official are all legitimate sources of power in their respective fields.</a:t>
            </a:r>
          </a:p>
          <a:p>
            <a:r>
              <a:rPr lang="en-US" dirty="0"/>
              <a:t>2. REWARD POWER: Capability to provide positive rewards - praise, money, opportunities.</a:t>
            </a:r>
          </a:p>
          <a:p>
            <a:r>
              <a:rPr lang="en-US" dirty="0"/>
              <a:t>3. COERCIVE POWER: Power to provide negative effects - punishment, threats, withholding resources.</a:t>
            </a:r>
          </a:p>
          <a:p>
            <a:r>
              <a:rPr lang="en-US" dirty="0"/>
              <a:t>4. EXPERT POWER: According to the knowledge, skill or credentials that are perceived as useful.</a:t>
            </a:r>
          </a:p>
          <a:p>
            <a:r>
              <a:rPr lang="en-US" dirty="0"/>
              <a:t>5. REFERENT POWER: It is based on identification and respecting i.e. I want to be like them or I trust this person.</a:t>
            </a:r>
          </a:p>
          <a:p>
            <a:endParaRPr lang="en-US" dirty="0"/>
          </a:p>
          <a:p>
            <a:r>
              <a:rPr lang="en-US" dirty="0"/>
              <a:t>Critical: Power is contextual and relational. A person is likely to have various types of power in various relationships.</a:t>
            </a:r>
          </a:p>
          <a:p>
            <a:endParaRPr lang="en-US" dirty="0"/>
          </a:p>
          <a:p>
            <a:r>
              <a:rPr lang="en-US" dirty="0"/>
              <a:t>Application to film - Legitimate Power (Mayor Vaughn):</a:t>
            </a:r>
          </a:p>
          <a:p>
            <a:r>
              <a:rPr lang="en-US" dirty="0"/>
              <a:t>Legitimate power of the mayor is formally more than that of Brody. However, Brody has an expert knowledge of his field (law enforcement). Their clash shows the conflict between an official power and functional competence - the conflict that is typical of organizational contexts. How institutional power can be used to unethical ends is a study of how legitimate power can be abused by the mayor to get unwarranted information.</a:t>
            </a:r>
          </a:p>
          <a:p>
            <a:endParaRPr lang="en-US" dirty="0"/>
          </a:p>
          <a:p>
            <a:r>
              <a:rPr lang="en-US" dirty="0"/>
              <a:t>Moviemaking use Expert Power (Hooper vs. Quint):</a:t>
            </a:r>
          </a:p>
          <a:p>
            <a:r>
              <a:rPr lang="en-US" dirty="0"/>
              <a:t>The movie develops a lengthy discussion regarding the type of expertise that is more useful. Hooper is the institutional, credentialed expert of the institution. Quint is the embodied expert who is the experiential. Nor is either entirely incorrect--it would be best to unite them in a single strength. Their inability to cooperate in sharing power has resulted to almost fatal consequences. It can be directly applied to workplace teams in which various "types" of knowledge holders do not co-operate.</a:t>
            </a:r>
          </a:p>
          <a:p>
            <a:endParaRPr lang="en-US" dirty="0"/>
          </a:p>
          <a:p>
            <a:r>
              <a:rPr lang="en-US" dirty="0"/>
              <a:t>Film use - Coercive Power (Quint):</a:t>
            </a:r>
          </a:p>
          <a:p>
            <a:r>
              <a:rPr lang="en-US" dirty="0"/>
              <a:t>Quint builds up to coercive power several times. Breaking the radio is his most radical action- it makes the group fully dependent on his authority and it breaks the safety net of the group. In the actual interpersonal relationships, coercive power leads to compliance but kills trust and cooperation.</a:t>
            </a:r>
          </a:p>
          <a:p>
            <a:endParaRPr lang="en-US" dirty="0"/>
          </a:p>
          <a:p>
            <a:r>
              <a:rPr lang="en-US" dirty="0"/>
              <a:t>Application to film - Referent Power (Brody):</a:t>
            </a:r>
          </a:p>
          <a:p>
            <a:r>
              <a:rPr lang="en-US" dirty="0"/>
              <a:t>The story of referent power is the arc of avoider to leader that Brody takes. He doesn't gain legitimate or expert power. He earns the admiration and recognition of people through his proven courage and moral clearness. It is at this point of his last encounter with the shark where he is alone, terrified and yet determined that his referent power is fully in place.</a:t>
            </a:r>
          </a:p>
          <a:p>
            <a:endParaRPr lang="en-US" dirty="0"/>
          </a:p>
          <a:p>
            <a:r>
              <a:rPr lang="en-US" dirty="0"/>
              <a:t>Power imbalance and conflict: In situations where power is grossly imbalanced, resolving the conflict becomes almost impossible- the weaker party in the conflict does not have any leverage with which to negotiate a solution to the conflict. This is why the fact that Brody has managed to gain referent power is the condition to the resolution of the film.</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40D21"/>
        </a:solidFill>
        <a:effectLst/>
      </p:bgPr>
    </p:bg>
    <p:spTree>
      <p:nvGrpSpPr>
        <p:cNvPr id="1" name=""/>
        <p:cNvGrpSpPr/>
        <p:nvPr/>
      </p:nvGrpSpPr>
      <p:grpSpPr>
        <a:xfrm>
          <a:off x="0" y="0"/>
          <a:ext cx="0" cy="0"/>
          <a:chOff x="0" y="0"/>
          <a:chExt cx="0" cy="0"/>
        </a:xfrm>
      </p:grpSpPr>
      <p:pic>
        <p:nvPicPr>
          <p:cNvPr id="1026" name="Picture 2" descr="Water waves png Images - Free Download on Freepik">
            <a:extLst>
              <a:ext uri="{FF2B5EF4-FFF2-40B4-BE49-F238E27FC236}">
                <a16:creationId xmlns:a16="http://schemas.microsoft.com/office/drawing/2014/main" id="{CB9DAE3C-CCFD-5BE7-553D-529C133A5B8C}"/>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717613" y="301752"/>
            <a:ext cx="6732270" cy="673227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 descr="Water waves png Images - Free Download on Freepik">
            <a:extLst>
              <a:ext uri="{FF2B5EF4-FFF2-40B4-BE49-F238E27FC236}">
                <a16:creationId xmlns:a16="http://schemas.microsoft.com/office/drawing/2014/main" id="{7FA162CC-4C6E-510B-CC6D-C932A6A9B284}"/>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flipH="1">
            <a:off x="4365879" y="301752"/>
            <a:ext cx="5489448" cy="6732270"/>
          </a:xfrm>
          <a:prstGeom prst="rect">
            <a:avLst/>
          </a:prstGeom>
          <a:noFill/>
          <a:extLst>
            <a:ext uri="{909E8E84-426E-40DD-AFC4-6F175D3DCCD1}">
              <a14:hiddenFill xmlns:a14="http://schemas.microsoft.com/office/drawing/2010/main">
                <a:solidFill>
                  <a:srgbClr val="FFFFFF"/>
                </a:solidFill>
              </a14:hiddenFill>
            </a:ext>
          </a:extLst>
        </p:spPr>
      </p:pic>
      <p:sp>
        <p:nvSpPr>
          <p:cNvPr id="7" name="Shape 5"/>
          <p:cNvSpPr/>
          <p:nvPr/>
        </p:nvSpPr>
        <p:spPr>
          <a:xfrm>
            <a:off x="8686800" y="4480560"/>
            <a:ext cx="109728" cy="109728"/>
          </a:xfrm>
          <a:prstGeom prst="ellipse">
            <a:avLst/>
          </a:prstGeom>
          <a:solidFill>
            <a:srgbClr val="1FC8C8">
              <a:alpha val="60000"/>
            </a:srgbClr>
          </a:solidFill>
          <a:ln w="12700">
            <a:solidFill>
              <a:srgbClr val="1FC8C8">
                <a:alpha val="60000"/>
              </a:srgbClr>
            </a:solidFill>
            <a:prstDash val="solid"/>
          </a:ln>
        </p:spPr>
        <p:txBody>
          <a:bodyPr/>
          <a:lstStyle/>
          <a:p>
            <a:endParaRPr lang="en-US"/>
          </a:p>
        </p:txBody>
      </p:sp>
      <p:sp>
        <p:nvSpPr>
          <p:cNvPr id="8" name="Text 6"/>
          <p:cNvSpPr/>
          <p:nvPr/>
        </p:nvSpPr>
        <p:spPr>
          <a:xfrm>
            <a:off x="457200" y="502920"/>
            <a:ext cx="8229600" cy="1371600"/>
          </a:xfrm>
          <a:prstGeom prst="rect">
            <a:avLst/>
          </a:prstGeom>
          <a:noFill/>
          <a:ln/>
        </p:spPr>
        <p:txBody>
          <a:bodyPr wrap="square" rtlCol="0" anchor="ctr"/>
          <a:lstStyle/>
          <a:p>
            <a:pPr marL="0" indent="0" algn="ctr">
              <a:buNone/>
            </a:pPr>
            <a:r>
              <a:rPr lang="en-US" sz="9600" b="1" kern="0" spc="1200" dirty="0">
                <a:solidFill>
                  <a:srgbClr val="C0392B"/>
                </a:solidFill>
                <a:latin typeface="Impact" pitchFamily="34" charset="0"/>
                <a:ea typeface="Impact" pitchFamily="34" charset="-122"/>
                <a:cs typeface="Impact" pitchFamily="34" charset="-120"/>
              </a:rPr>
              <a:t>JAWS</a:t>
            </a:r>
            <a:endParaRPr lang="en-US" sz="9600" dirty="0"/>
          </a:p>
        </p:txBody>
      </p:sp>
      <p:sp>
        <p:nvSpPr>
          <p:cNvPr id="9" name="Text 7"/>
          <p:cNvSpPr/>
          <p:nvPr/>
        </p:nvSpPr>
        <p:spPr>
          <a:xfrm>
            <a:off x="457200" y="1783080"/>
            <a:ext cx="8229600" cy="365760"/>
          </a:xfrm>
          <a:prstGeom prst="rect">
            <a:avLst/>
          </a:prstGeom>
          <a:noFill/>
          <a:ln/>
        </p:spPr>
        <p:txBody>
          <a:bodyPr wrap="square" rtlCol="0" anchor="ctr"/>
          <a:lstStyle/>
          <a:p>
            <a:pPr marL="0" indent="0" algn="ctr">
              <a:buNone/>
            </a:pPr>
            <a:r>
              <a:rPr lang="en-US" sz="1400" i="1" dirty="0">
                <a:solidFill>
                  <a:srgbClr val="8BAAC8"/>
                </a:solidFill>
                <a:latin typeface="Calibri" pitchFamily="34" charset="0"/>
                <a:ea typeface="Calibri" pitchFamily="34" charset="-122"/>
                <a:cs typeface="Calibri" pitchFamily="34" charset="-120"/>
              </a:rPr>
              <a:t>(1975)  Dir. Steven Spielberg</a:t>
            </a:r>
            <a:endParaRPr lang="en-US" sz="1400" dirty="0"/>
          </a:p>
        </p:txBody>
      </p:sp>
      <p:sp>
        <p:nvSpPr>
          <p:cNvPr id="10" name="Shape 8"/>
          <p:cNvSpPr/>
          <p:nvPr/>
        </p:nvSpPr>
        <p:spPr>
          <a:xfrm>
            <a:off x="2286000" y="2240280"/>
            <a:ext cx="4572000" cy="27432"/>
          </a:xfrm>
          <a:prstGeom prst="rect">
            <a:avLst/>
          </a:prstGeom>
          <a:solidFill>
            <a:srgbClr val="1FC8C8">
              <a:alpha val="80000"/>
            </a:srgbClr>
          </a:solidFill>
          <a:ln w="12700">
            <a:solidFill>
              <a:srgbClr val="1FC8C8">
                <a:alpha val="80000"/>
              </a:srgbClr>
            </a:solidFill>
            <a:prstDash val="solid"/>
          </a:ln>
        </p:spPr>
        <p:txBody>
          <a:bodyPr/>
          <a:lstStyle/>
          <a:p>
            <a:endParaRPr lang="en-US"/>
          </a:p>
        </p:txBody>
      </p:sp>
      <p:sp>
        <p:nvSpPr>
          <p:cNvPr id="11" name="Text 9"/>
          <p:cNvSpPr/>
          <p:nvPr/>
        </p:nvSpPr>
        <p:spPr>
          <a:xfrm>
            <a:off x="457200" y="2331720"/>
            <a:ext cx="8229600" cy="502920"/>
          </a:xfrm>
          <a:prstGeom prst="rect">
            <a:avLst/>
          </a:prstGeom>
          <a:noFill/>
          <a:ln/>
        </p:spPr>
        <p:txBody>
          <a:bodyPr wrap="square"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An Interpersonal Communication Analysis</a:t>
            </a:r>
            <a:endParaRPr lang="en-US" sz="2000" dirty="0"/>
          </a:p>
        </p:txBody>
      </p:sp>
      <p:sp>
        <p:nvSpPr>
          <p:cNvPr id="12" name="Text 10"/>
          <p:cNvSpPr/>
          <p:nvPr/>
        </p:nvSpPr>
        <p:spPr>
          <a:xfrm>
            <a:off x="457200" y="2926080"/>
            <a:ext cx="8229600" cy="365760"/>
          </a:xfrm>
          <a:prstGeom prst="rect">
            <a:avLst/>
          </a:prstGeom>
          <a:noFill/>
          <a:ln/>
        </p:spPr>
        <p:txBody>
          <a:bodyPr wrap="square" rtlCol="0" anchor="ctr"/>
          <a:lstStyle/>
          <a:p>
            <a:pPr marL="0" indent="0" algn="ctr">
              <a:buNone/>
            </a:pPr>
            <a:r>
              <a:rPr lang="en-US" sz="1300" kern="0" spc="100" dirty="0">
                <a:solidFill>
                  <a:schemeClr val="bg1"/>
                </a:solidFill>
                <a:latin typeface="Calibri" pitchFamily="34" charset="0"/>
                <a:ea typeface="Calibri" pitchFamily="34" charset="-122"/>
                <a:cs typeface="Calibri" pitchFamily="34" charset="-120"/>
              </a:rPr>
              <a:t>Perception  ·  Nonverbal Communication  ·  Interpersonal Conflict</a:t>
            </a:r>
            <a:endParaRPr lang="en-US" sz="1300" dirty="0">
              <a:solidFill>
                <a:schemeClr val="bg1"/>
              </a:solidFill>
            </a:endParaRPr>
          </a:p>
        </p:txBody>
      </p:sp>
      <p:sp>
        <p:nvSpPr>
          <p:cNvPr id="14" name="Text 12"/>
          <p:cNvSpPr/>
          <p:nvPr/>
        </p:nvSpPr>
        <p:spPr>
          <a:xfrm>
            <a:off x="3924300" y="-12192"/>
            <a:ext cx="8595360" cy="393192"/>
          </a:xfrm>
          <a:prstGeom prst="rect">
            <a:avLst/>
          </a:prstGeom>
          <a:noFill/>
          <a:ln/>
        </p:spPr>
        <p:txBody>
          <a:bodyPr wrap="square" rtlCol="0" anchor="ctr"/>
          <a:lstStyle/>
          <a:p>
            <a:pPr marL="0" indent="0" algn="ctr">
              <a:buNone/>
            </a:pPr>
            <a:r>
              <a:rPr lang="en-US" sz="1100" dirty="0">
                <a:solidFill>
                  <a:srgbClr val="8BAAC8"/>
                </a:solidFill>
                <a:latin typeface="Calibri" pitchFamily="34" charset="0"/>
                <a:ea typeface="Calibri" pitchFamily="34" charset="-122"/>
                <a:cs typeface="Calibri" pitchFamily="34" charset="-120"/>
              </a:rPr>
              <a:t>Film Analysis Presentation</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40D21"/>
        </a:solidFill>
        <a:effectLst/>
      </p:bgPr>
    </p:bg>
    <p:spTree>
      <p:nvGrpSpPr>
        <p:cNvPr id="1" name=""/>
        <p:cNvGrpSpPr/>
        <p:nvPr/>
      </p:nvGrpSpPr>
      <p:grpSpPr>
        <a:xfrm>
          <a:off x="0" y="0"/>
          <a:ext cx="0" cy="0"/>
          <a:chOff x="0" y="0"/>
          <a:chExt cx="0" cy="0"/>
        </a:xfrm>
      </p:grpSpPr>
      <p:sp>
        <p:nvSpPr>
          <p:cNvPr id="2" name="Shape 0"/>
          <p:cNvSpPr/>
          <p:nvPr/>
        </p:nvSpPr>
        <p:spPr>
          <a:xfrm>
            <a:off x="0" y="4114800"/>
            <a:ext cx="9144000" cy="1028700"/>
          </a:xfrm>
          <a:prstGeom prst="rect">
            <a:avLst/>
          </a:prstGeom>
          <a:solidFill>
            <a:srgbClr val="07205A">
              <a:alpha val="60000"/>
            </a:srgbClr>
          </a:solidFill>
          <a:ln w="12700">
            <a:solidFill>
              <a:srgbClr val="07205A">
                <a:alpha val="60000"/>
              </a:srgbClr>
            </a:solidFill>
            <a:prstDash val="solid"/>
          </a:ln>
        </p:spPr>
        <p:txBody>
          <a:bodyPr/>
          <a:lstStyle/>
          <a:p>
            <a:endParaRPr lang="en-US"/>
          </a:p>
        </p:txBody>
      </p:sp>
      <p:sp>
        <p:nvSpPr>
          <p:cNvPr id="3" name="Shape 1"/>
          <p:cNvSpPr/>
          <p:nvPr/>
        </p:nvSpPr>
        <p:spPr>
          <a:xfrm>
            <a:off x="0" y="4572000"/>
            <a:ext cx="9144000" cy="571500"/>
          </a:xfrm>
          <a:prstGeom prst="rect">
            <a:avLst/>
          </a:prstGeom>
          <a:solidFill>
            <a:srgbClr val="0A3580">
              <a:alpha val="40000"/>
            </a:srgbClr>
          </a:solidFill>
          <a:ln w="12700">
            <a:solidFill>
              <a:srgbClr val="0A3580">
                <a:alpha val="40000"/>
              </a:srgbClr>
            </a:solidFill>
            <a:prstDash val="solid"/>
          </a:ln>
        </p:spPr>
        <p:txBody>
          <a:bodyPr/>
          <a:lstStyle/>
          <a:p>
            <a:endParaRPr lang="en-US"/>
          </a:p>
        </p:txBody>
      </p:sp>
      <p:sp>
        <p:nvSpPr>
          <p:cNvPr id="4" name="Shape 2"/>
          <p:cNvSpPr/>
          <p:nvPr/>
        </p:nvSpPr>
        <p:spPr>
          <a:xfrm>
            <a:off x="320040" y="256032"/>
            <a:ext cx="54864" cy="530352"/>
          </a:xfrm>
          <a:prstGeom prst="rect">
            <a:avLst/>
          </a:prstGeom>
          <a:solidFill>
            <a:srgbClr val="1FC8C8"/>
          </a:solidFill>
          <a:ln w="12700">
            <a:solidFill>
              <a:srgbClr val="1FC8C8"/>
            </a:solidFill>
            <a:prstDash val="solid"/>
          </a:ln>
        </p:spPr>
        <p:txBody>
          <a:bodyPr/>
          <a:lstStyle/>
          <a:p>
            <a:endParaRPr lang="en-US"/>
          </a:p>
        </p:txBody>
      </p:sp>
      <p:sp>
        <p:nvSpPr>
          <p:cNvPr id="5" name="Text 3"/>
          <p:cNvSpPr/>
          <p:nvPr/>
        </p:nvSpPr>
        <p:spPr>
          <a:xfrm>
            <a:off x="457200" y="228600"/>
            <a:ext cx="8412480" cy="594360"/>
          </a:xfrm>
          <a:prstGeom prst="rect">
            <a:avLst/>
          </a:prstGeom>
          <a:noFill/>
          <a:ln/>
        </p:spPr>
        <p:txBody>
          <a:bodyPr wrap="square" lIns="0" tIns="0" rIns="0" bIns="0" rtlCol="0" anchor="ctr"/>
          <a:lstStyle/>
          <a:p>
            <a:pPr marL="0" indent="0" algn="l">
              <a:buNone/>
            </a:pPr>
            <a:r>
              <a:rPr lang="en-US" sz="2600" b="1" dirty="0">
                <a:solidFill>
                  <a:srgbClr val="FFFFFF"/>
                </a:solidFill>
                <a:latin typeface="Georgia" pitchFamily="34" charset="0"/>
                <a:ea typeface="Georgia" pitchFamily="34" charset="-122"/>
                <a:cs typeface="Georgia" pitchFamily="34" charset="-120"/>
              </a:rPr>
              <a:t>Video Clip — The Indianapolis Speech (1:45:00–1:50:00)</a:t>
            </a:r>
            <a:endParaRPr lang="en-US" sz="2600" dirty="0"/>
          </a:p>
        </p:txBody>
      </p:sp>
      <p:sp>
        <p:nvSpPr>
          <p:cNvPr id="6" name="Shape 4"/>
          <p:cNvSpPr/>
          <p:nvPr/>
        </p:nvSpPr>
        <p:spPr>
          <a:xfrm>
            <a:off x="3749040" y="1463040"/>
            <a:ext cx="1645920" cy="1645920"/>
          </a:xfrm>
          <a:prstGeom prst="ellipse">
            <a:avLst/>
          </a:prstGeom>
          <a:solidFill>
            <a:srgbClr val="C0392B">
              <a:alpha val="90000"/>
            </a:srgbClr>
          </a:solidFill>
          <a:ln w="25400">
            <a:solidFill>
              <a:srgbClr val="C0392B"/>
            </a:solidFill>
            <a:prstDash val="solid"/>
          </a:ln>
        </p:spPr>
        <p:txBody>
          <a:bodyPr/>
          <a:lstStyle/>
          <a:p>
            <a:endParaRPr lang="en-US"/>
          </a:p>
        </p:txBody>
      </p:sp>
      <p:sp>
        <p:nvSpPr>
          <p:cNvPr id="7" name="Text 5"/>
          <p:cNvSpPr/>
          <p:nvPr/>
        </p:nvSpPr>
        <p:spPr>
          <a:xfrm>
            <a:off x="3749040" y="1463040"/>
            <a:ext cx="1645920" cy="1645920"/>
          </a:xfrm>
          <a:prstGeom prst="rect">
            <a:avLst/>
          </a:prstGeom>
          <a:noFill/>
          <a:ln/>
        </p:spPr>
        <p:txBody>
          <a:bodyPr wrap="square" lIns="0" tIns="0" rIns="0" bIns="0" rtlCol="0" anchor="ctr"/>
          <a:lstStyle/>
          <a:p>
            <a:pPr marL="0" indent="0" algn="ctr">
              <a:buNone/>
            </a:pPr>
            <a:r>
              <a:rPr lang="en-US" sz="4800" dirty="0">
                <a:solidFill>
                  <a:srgbClr val="FFFFFF"/>
                </a:solidFill>
              </a:rPr>
              <a:t>▶</a:t>
            </a:r>
            <a:endParaRPr lang="en-US" sz="4800" dirty="0"/>
          </a:p>
        </p:txBody>
      </p:sp>
      <p:sp>
        <p:nvSpPr>
          <p:cNvPr id="8" name="Text 6"/>
          <p:cNvSpPr/>
          <p:nvPr/>
        </p:nvSpPr>
        <p:spPr>
          <a:xfrm>
            <a:off x="457200" y="3246120"/>
            <a:ext cx="8229600" cy="365760"/>
          </a:xfrm>
          <a:prstGeom prst="rect">
            <a:avLst/>
          </a:prstGeom>
          <a:noFill/>
          <a:ln/>
        </p:spPr>
        <p:txBody>
          <a:bodyPr wrap="square"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"You're gonna need a bigger boat." + The Indianapolis Monologue</a:t>
            </a:r>
            <a:endParaRPr lang="en-US" sz="1400" dirty="0"/>
          </a:p>
        </p:txBody>
      </p:sp>
      <p:sp>
        <p:nvSpPr>
          <p:cNvPr id="9" name="Shape 7"/>
          <p:cNvSpPr/>
          <p:nvPr/>
        </p:nvSpPr>
        <p:spPr>
          <a:xfrm>
            <a:off x="320040" y="3749040"/>
            <a:ext cx="2743200" cy="1188720"/>
          </a:xfrm>
          <a:prstGeom prst="rect">
            <a:avLst/>
          </a:prstGeom>
          <a:solidFill>
            <a:srgbClr val="0B2748"/>
          </a:solidFill>
          <a:ln w="19050">
            <a:solidFill>
              <a:srgbClr val="D4AC0D"/>
            </a:solidFill>
            <a:prstDash val="solid"/>
          </a:ln>
          <a:effectLst>
            <a:outerShdw blurRad="101600" dist="25400" dir="8100000" algn="bl" rotWithShape="0">
              <a:srgbClr val="000000">
                <a:alpha val="30000"/>
              </a:srgbClr>
            </a:outerShdw>
          </a:effectLst>
        </p:spPr>
        <p:txBody>
          <a:bodyPr/>
          <a:lstStyle/>
          <a:p>
            <a:endParaRPr lang="en-US" sz="24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0" name="Shape 8"/>
          <p:cNvSpPr/>
          <p:nvPr/>
        </p:nvSpPr>
        <p:spPr>
          <a:xfrm>
            <a:off x="320040" y="3749040"/>
            <a:ext cx="2743200" cy="36576"/>
          </a:xfrm>
          <a:prstGeom prst="rect">
            <a:avLst/>
          </a:prstGeom>
          <a:solidFill>
            <a:srgbClr val="D4AC0D"/>
          </a:solidFill>
          <a:ln w="12700">
            <a:solidFill>
              <a:srgbClr val="D4AC0D"/>
            </a:solidFill>
            <a:prstDash val="solid"/>
          </a:ln>
        </p:spPr>
        <p:txBody>
          <a:bodyPr/>
          <a:lstStyle/>
          <a:p>
            <a:endParaRPr lang="en-US" sz="24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1" name="Text 9"/>
          <p:cNvSpPr/>
          <p:nvPr/>
        </p:nvSpPr>
        <p:spPr>
          <a:xfrm>
            <a:off x="457200" y="3822192"/>
            <a:ext cx="2468880" cy="292608"/>
          </a:xfrm>
          <a:prstGeom prst="rect">
            <a:avLst/>
          </a:prstGeom>
          <a:noFill/>
          <a:ln/>
        </p:spPr>
        <p:txBody>
          <a:bodyPr wrap="square" rtlCol="0" anchor="ctr"/>
          <a:lstStyle/>
          <a:p>
            <a:pPr marL="0" indent="0">
              <a:buNone/>
            </a:pPr>
            <a:r>
              <a:rPr lang="en-US" sz="1100" b="1" dirty="0">
                <a:solidFill>
                  <a:schemeClr val="bg1"/>
                </a:solidFill>
                <a:latin typeface="Tahoma" panose="020B0604030504040204" pitchFamily="34" charset="0"/>
                <a:ea typeface="Tahoma" panose="020B0604030504040204" pitchFamily="34" charset="0"/>
                <a:cs typeface="Tahoma" panose="020B0604030504040204" pitchFamily="34" charset="0"/>
              </a:rPr>
              <a:t> Watch For:</a:t>
            </a:r>
            <a:endParaRPr lang="en-US" sz="11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2" name="Text 10"/>
          <p:cNvSpPr/>
          <p:nvPr/>
        </p:nvSpPr>
        <p:spPr>
          <a:xfrm>
            <a:off x="457200" y="4133088"/>
            <a:ext cx="2468880" cy="658368"/>
          </a:xfrm>
          <a:prstGeom prst="rect">
            <a:avLst/>
          </a:prstGeom>
          <a:noFill/>
          <a:ln/>
        </p:spPr>
        <p:txBody>
          <a:bodyPr wrap="square" rtlCol="0" anchor="t"/>
          <a:lstStyle/>
          <a:p>
            <a:pPr marL="0" indent="0">
              <a:lnSpc>
                <a:spcPct val="125000"/>
              </a:lnSpc>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Perception: Which attribution errors does Quint reveal about himself?</a:t>
            </a:r>
          </a:p>
        </p:txBody>
      </p:sp>
      <p:sp>
        <p:nvSpPr>
          <p:cNvPr id="13" name="Shape 11"/>
          <p:cNvSpPr/>
          <p:nvPr/>
        </p:nvSpPr>
        <p:spPr>
          <a:xfrm>
            <a:off x="3200400" y="3749040"/>
            <a:ext cx="2743200" cy="1188720"/>
          </a:xfrm>
          <a:prstGeom prst="rect">
            <a:avLst/>
          </a:prstGeom>
          <a:solidFill>
            <a:srgbClr val="0B2748"/>
          </a:solidFill>
          <a:ln w="19050">
            <a:solidFill>
              <a:srgbClr val="0D9AAA"/>
            </a:solidFill>
            <a:prstDash val="solid"/>
          </a:ln>
          <a:effectLst>
            <a:outerShdw blurRad="101600" dist="25400" dir="8100000" algn="bl" rotWithShape="0">
              <a:srgbClr val="000000">
                <a:alpha val="30000"/>
              </a:srgbClr>
            </a:outerShdw>
          </a:effectLst>
        </p:spPr>
        <p:txBody>
          <a:bodyPr/>
          <a:lstStyle/>
          <a:p>
            <a:endParaRPr lang="en-US" sz="24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4" name="Shape 12"/>
          <p:cNvSpPr/>
          <p:nvPr/>
        </p:nvSpPr>
        <p:spPr>
          <a:xfrm>
            <a:off x="3200400" y="3749040"/>
            <a:ext cx="2743200" cy="36576"/>
          </a:xfrm>
          <a:prstGeom prst="rect">
            <a:avLst/>
          </a:prstGeom>
          <a:solidFill>
            <a:srgbClr val="0D9AAA"/>
          </a:solidFill>
          <a:ln w="12700">
            <a:solidFill>
              <a:srgbClr val="0D9AAA"/>
            </a:solidFill>
            <a:prstDash val="solid"/>
          </a:ln>
        </p:spPr>
        <p:txBody>
          <a:bodyPr/>
          <a:lstStyle/>
          <a:p>
            <a:endParaRPr lang="en-US" sz="24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5" name="Text 13"/>
          <p:cNvSpPr/>
          <p:nvPr/>
        </p:nvSpPr>
        <p:spPr>
          <a:xfrm>
            <a:off x="3337560" y="3822192"/>
            <a:ext cx="2468880" cy="292608"/>
          </a:xfrm>
          <a:prstGeom prst="rect">
            <a:avLst/>
          </a:prstGeom>
          <a:noFill/>
          <a:ln/>
        </p:spPr>
        <p:txBody>
          <a:bodyPr wrap="square" rtlCol="0" anchor="ctr"/>
          <a:lstStyle/>
          <a:p>
            <a:pPr marL="0" indent="0">
              <a:buNone/>
            </a:pPr>
            <a:r>
              <a:rPr lang="en-US" sz="1100" b="1" dirty="0">
                <a:solidFill>
                  <a:schemeClr val="bg1"/>
                </a:solidFill>
                <a:latin typeface="Tahoma" panose="020B0604030504040204" pitchFamily="34" charset="0"/>
                <a:ea typeface="Tahoma" panose="020B0604030504040204" pitchFamily="34" charset="0"/>
                <a:cs typeface="Tahoma" panose="020B0604030504040204" pitchFamily="34" charset="0"/>
              </a:rPr>
              <a:t>Watch For:</a:t>
            </a:r>
            <a:endParaRPr lang="en-US" sz="11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6" name="Text 14"/>
          <p:cNvSpPr/>
          <p:nvPr/>
        </p:nvSpPr>
        <p:spPr>
          <a:xfrm>
            <a:off x="3337560" y="4133088"/>
            <a:ext cx="2468880" cy="658368"/>
          </a:xfrm>
          <a:prstGeom prst="rect">
            <a:avLst/>
          </a:prstGeom>
          <a:noFill/>
          <a:ln/>
        </p:spPr>
        <p:txBody>
          <a:bodyPr wrap="square" rtlCol="0" anchor="t"/>
          <a:lstStyle/>
          <a:p>
            <a:pPr marL="0" indent="0">
              <a:lnSpc>
                <a:spcPct val="125000"/>
              </a:lnSpc>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Nonverbal: How does Quint's voice and face change during the monologue?</a:t>
            </a:r>
          </a:p>
        </p:txBody>
      </p:sp>
      <p:sp>
        <p:nvSpPr>
          <p:cNvPr id="17" name="Shape 15"/>
          <p:cNvSpPr/>
          <p:nvPr/>
        </p:nvSpPr>
        <p:spPr>
          <a:xfrm>
            <a:off x="6080760" y="3749040"/>
            <a:ext cx="2743200" cy="1188720"/>
          </a:xfrm>
          <a:prstGeom prst="rect">
            <a:avLst/>
          </a:prstGeom>
          <a:solidFill>
            <a:srgbClr val="0B2748"/>
          </a:solidFill>
          <a:ln w="19050">
            <a:solidFill>
              <a:srgbClr val="C0392B"/>
            </a:solidFill>
            <a:prstDash val="solid"/>
          </a:ln>
          <a:effectLst>
            <a:outerShdw blurRad="101600" dist="25400" dir="8100000" algn="bl" rotWithShape="0">
              <a:srgbClr val="000000">
                <a:alpha val="30000"/>
              </a:srgbClr>
            </a:outerShdw>
          </a:effectLst>
        </p:spPr>
        <p:txBody>
          <a:bodyPr/>
          <a:lstStyle/>
          <a:p>
            <a:endParaRPr lang="en-US" sz="24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8" name="Shape 16"/>
          <p:cNvSpPr/>
          <p:nvPr/>
        </p:nvSpPr>
        <p:spPr>
          <a:xfrm>
            <a:off x="6080760" y="3749040"/>
            <a:ext cx="2743200" cy="36576"/>
          </a:xfrm>
          <a:prstGeom prst="rect">
            <a:avLst/>
          </a:prstGeom>
          <a:solidFill>
            <a:srgbClr val="C0392B"/>
          </a:solidFill>
          <a:ln w="12700">
            <a:solidFill>
              <a:srgbClr val="C0392B"/>
            </a:solidFill>
            <a:prstDash val="solid"/>
          </a:ln>
        </p:spPr>
        <p:txBody>
          <a:bodyPr/>
          <a:lstStyle/>
          <a:p>
            <a:endParaRPr lang="en-US" sz="24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9" name="Text 17"/>
          <p:cNvSpPr/>
          <p:nvPr/>
        </p:nvSpPr>
        <p:spPr>
          <a:xfrm>
            <a:off x="6217920" y="3822192"/>
            <a:ext cx="2468880" cy="292608"/>
          </a:xfrm>
          <a:prstGeom prst="rect">
            <a:avLst/>
          </a:prstGeom>
          <a:noFill/>
          <a:ln/>
        </p:spPr>
        <p:txBody>
          <a:bodyPr wrap="square" rtlCol="0" anchor="ctr"/>
          <a:lstStyle/>
          <a:p>
            <a:pPr marL="0" indent="0">
              <a:buNone/>
            </a:pPr>
            <a:r>
              <a:rPr lang="en-US" sz="1100" b="1" dirty="0">
                <a:solidFill>
                  <a:schemeClr val="bg1"/>
                </a:solidFill>
                <a:latin typeface="Tahoma" panose="020B0604030504040204" pitchFamily="34" charset="0"/>
                <a:ea typeface="Tahoma" panose="020B0604030504040204" pitchFamily="34" charset="0"/>
                <a:cs typeface="Tahoma" panose="020B0604030504040204" pitchFamily="34" charset="0"/>
              </a:rPr>
              <a:t> Watch For:</a:t>
            </a:r>
            <a:endParaRPr lang="en-US" sz="11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20" name="Text 18"/>
          <p:cNvSpPr/>
          <p:nvPr/>
        </p:nvSpPr>
        <p:spPr>
          <a:xfrm>
            <a:off x="6217920" y="4133088"/>
            <a:ext cx="2468880" cy="658368"/>
          </a:xfrm>
          <a:prstGeom prst="rect">
            <a:avLst/>
          </a:prstGeom>
          <a:noFill/>
          <a:ln/>
        </p:spPr>
        <p:txBody>
          <a:bodyPr wrap="square" rtlCol="0" anchor="t"/>
          <a:lstStyle/>
          <a:p>
            <a:pPr marL="0" indent="0">
              <a:lnSpc>
                <a:spcPct val="125000"/>
              </a:lnSpc>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Conflict: How does the mood shift between the three men . and why?</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40D21"/>
        </a:solidFill>
        <a:effectLst/>
      </p:bgPr>
    </p:bg>
    <p:spTree>
      <p:nvGrpSpPr>
        <p:cNvPr id="1" name=""/>
        <p:cNvGrpSpPr/>
        <p:nvPr/>
      </p:nvGrpSpPr>
      <p:grpSpPr>
        <a:xfrm>
          <a:off x="0" y="0"/>
          <a:ext cx="0" cy="0"/>
          <a:chOff x="0" y="0"/>
          <a:chExt cx="0" cy="0"/>
        </a:xfrm>
      </p:grpSpPr>
      <p:sp>
        <p:nvSpPr>
          <p:cNvPr id="4" name="Shape 2"/>
          <p:cNvSpPr/>
          <p:nvPr/>
        </p:nvSpPr>
        <p:spPr>
          <a:xfrm>
            <a:off x="320040" y="201168"/>
            <a:ext cx="54864" cy="566928"/>
          </a:xfrm>
          <a:prstGeom prst="rect">
            <a:avLst/>
          </a:prstGeom>
          <a:solidFill>
            <a:srgbClr val="1FC8C8"/>
          </a:solidFill>
          <a:ln w="12700">
            <a:solidFill>
              <a:srgbClr val="1FC8C8"/>
            </a:solidFill>
            <a:prstDash val="solid"/>
          </a:ln>
        </p:spPr>
        <p:txBody>
          <a:bodyPr/>
          <a:lstStyle/>
          <a:p>
            <a:endParaRPr lang="en-US"/>
          </a:p>
        </p:txBody>
      </p:sp>
      <p:sp>
        <p:nvSpPr>
          <p:cNvPr id="5" name="Text 3"/>
          <p:cNvSpPr/>
          <p:nvPr/>
        </p:nvSpPr>
        <p:spPr>
          <a:xfrm>
            <a:off x="457200" y="182880"/>
            <a:ext cx="8412480" cy="640080"/>
          </a:xfrm>
          <a:prstGeom prst="rect">
            <a:avLst/>
          </a:prstGeom>
          <a:noFill/>
          <a:ln/>
        </p:spPr>
        <p:txBody>
          <a:bodyPr wrap="square" lIns="0" tIns="0" rIns="0" bIns="0" rtlCol="0" anchor="ctr"/>
          <a:lstStyle/>
          <a:p>
            <a:pPr marL="0" indent="0" algn="l">
              <a:buNone/>
            </a:pPr>
            <a:r>
              <a:rPr lang="en-US" sz="2600" b="1" dirty="0">
                <a:solidFill>
                  <a:srgbClr val="FFFFFF"/>
                </a:solidFill>
                <a:latin typeface="Georgia" pitchFamily="34" charset="0"/>
                <a:ea typeface="Georgia" pitchFamily="34" charset="-122"/>
                <a:cs typeface="Georgia" pitchFamily="34" charset="-120"/>
              </a:rPr>
              <a:t>Conclusion: What Jaws Teaches Us</a:t>
            </a:r>
            <a:endParaRPr lang="en-US" sz="2600" dirty="0"/>
          </a:p>
        </p:txBody>
      </p:sp>
      <p:sp>
        <p:nvSpPr>
          <p:cNvPr id="6" name="Shape 4"/>
          <p:cNvSpPr/>
          <p:nvPr/>
        </p:nvSpPr>
        <p:spPr>
          <a:xfrm>
            <a:off x="320040" y="987552"/>
            <a:ext cx="2697480" cy="2697480"/>
          </a:xfrm>
          <a:prstGeom prst="rect">
            <a:avLst/>
          </a:prstGeom>
          <a:solidFill>
            <a:srgbClr val="0B2748"/>
          </a:solidFill>
          <a:ln w="19050">
            <a:solidFill>
              <a:srgbClr val="D4AC0D"/>
            </a:solidFill>
            <a:prstDash val="solid"/>
          </a:ln>
          <a:effectLst>
            <a:outerShdw blurRad="101600" dist="25400" dir="8100000" algn="bl" rotWithShape="0">
              <a:srgbClr val="000000">
                <a:alpha val="30000"/>
              </a:srgbClr>
            </a:outerShdw>
          </a:effectLst>
        </p:spPr>
        <p:txBody>
          <a:bodyPr/>
          <a:lstStyle/>
          <a:p>
            <a:endParaRPr lang="en-US"/>
          </a:p>
        </p:txBody>
      </p:sp>
      <p:sp>
        <p:nvSpPr>
          <p:cNvPr id="7" name="Shape 5"/>
          <p:cNvSpPr/>
          <p:nvPr/>
        </p:nvSpPr>
        <p:spPr>
          <a:xfrm>
            <a:off x="320040" y="987552"/>
            <a:ext cx="2697480" cy="36576"/>
          </a:xfrm>
          <a:prstGeom prst="rect">
            <a:avLst/>
          </a:prstGeom>
          <a:solidFill>
            <a:srgbClr val="D4AC0D"/>
          </a:solidFill>
          <a:ln w="12700">
            <a:solidFill>
              <a:srgbClr val="D4AC0D"/>
            </a:solidFill>
            <a:prstDash val="solid"/>
          </a:ln>
        </p:spPr>
        <p:txBody>
          <a:bodyPr/>
          <a:lstStyle/>
          <a:p>
            <a:endParaRPr lang="en-US"/>
          </a:p>
        </p:txBody>
      </p:sp>
      <p:sp>
        <p:nvSpPr>
          <p:cNvPr id="8" name="Text 6"/>
          <p:cNvSpPr/>
          <p:nvPr/>
        </p:nvSpPr>
        <p:spPr>
          <a:xfrm>
            <a:off x="457200" y="1051560"/>
            <a:ext cx="731520" cy="502920"/>
          </a:xfrm>
          <a:prstGeom prst="rect">
            <a:avLst/>
          </a:prstGeom>
          <a:noFill/>
          <a:ln/>
        </p:spPr>
        <p:txBody>
          <a:bodyPr wrap="square" lIns="0" tIns="0" rIns="0" bIns="0" rtlCol="0" anchor="ctr"/>
          <a:lstStyle/>
          <a:p>
            <a:pPr marL="0" indent="0" algn="l">
              <a:buNone/>
            </a:pPr>
            <a:r>
              <a:rPr lang="en-US" sz="3200" b="1" dirty="0">
                <a:solidFill>
                  <a:srgbClr val="D4AC0D"/>
                </a:solidFill>
                <a:latin typeface="Impact" pitchFamily="34" charset="0"/>
                <a:ea typeface="Impact" pitchFamily="34" charset="-122"/>
                <a:cs typeface="Impact" pitchFamily="34" charset="-120"/>
              </a:rPr>
              <a:t>01</a:t>
            </a:r>
            <a:endParaRPr lang="en-US" sz="3200" dirty="0"/>
          </a:p>
        </p:txBody>
      </p:sp>
      <p:sp>
        <p:nvSpPr>
          <p:cNvPr id="9" name="Text 7"/>
          <p:cNvSpPr/>
          <p:nvPr/>
        </p:nvSpPr>
        <p:spPr>
          <a:xfrm>
            <a:off x="457200" y="1572768"/>
            <a:ext cx="2377440" cy="347472"/>
          </a:xfrm>
          <a:prstGeom prst="rect">
            <a:avLst/>
          </a:prstGeom>
          <a:noFill/>
          <a:ln/>
        </p:spPr>
        <p:txBody>
          <a:bodyPr wrap="square" rtlCol="0" anchor="ctr"/>
          <a:lstStyle/>
          <a:p>
            <a:pPr marL="0" indent="0">
              <a:buNone/>
            </a:pPr>
            <a:r>
              <a:rPr lang="en-US" sz="1300" b="1" dirty="0">
                <a:solidFill>
                  <a:srgbClr val="FFFFFF"/>
                </a:solidFill>
                <a:latin typeface="Georgia" pitchFamily="34" charset="0"/>
                <a:ea typeface="Georgia" pitchFamily="34" charset="-122"/>
                <a:cs typeface="Georgia" pitchFamily="34" charset="-120"/>
              </a:rPr>
              <a:t>Perception</a:t>
            </a:r>
            <a:endParaRPr lang="en-US" sz="1300" dirty="0"/>
          </a:p>
        </p:txBody>
      </p:sp>
      <p:sp>
        <p:nvSpPr>
          <p:cNvPr id="10" name="Text 8"/>
          <p:cNvSpPr/>
          <p:nvPr/>
        </p:nvSpPr>
        <p:spPr>
          <a:xfrm>
            <a:off x="457200" y="1965960"/>
            <a:ext cx="2377440" cy="1600200"/>
          </a:xfrm>
          <a:prstGeom prst="rect">
            <a:avLst/>
          </a:prstGeom>
          <a:noFill/>
          <a:ln/>
        </p:spPr>
        <p:txBody>
          <a:bodyPr wrap="square" rtlCol="0" anchor="t"/>
          <a:lstStyle/>
          <a:p>
            <a:pPr marL="0" indent="0">
              <a:lnSpc>
                <a:spcPct val="130000"/>
              </a:lnSpc>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Attribution errors and selective perception are not cinematic flaws — they are human constants. Recognizing our own perceptual filters is the first step toward more effective communication.</a:t>
            </a:r>
          </a:p>
        </p:txBody>
      </p:sp>
      <p:sp>
        <p:nvSpPr>
          <p:cNvPr id="11" name="Shape 9"/>
          <p:cNvSpPr/>
          <p:nvPr/>
        </p:nvSpPr>
        <p:spPr>
          <a:xfrm>
            <a:off x="3200400" y="987552"/>
            <a:ext cx="2697480" cy="2697480"/>
          </a:xfrm>
          <a:prstGeom prst="rect">
            <a:avLst/>
          </a:prstGeom>
          <a:solidFill>
            <a:srgbClr val="0B2748"/>
          </a:solidFill>
          <a:ln w="19050">
            <a:solidFill>
              <a:srgbClr val="0D9AAA"/>
            </a:solidFill>
            <a:prstDash val="solid"/>
          </a:ln>
          <a:effectLst>
            <a:outerShdw blurRad="101600" dist="25400" dir="8100000" algn="bl" rotWithShape="0">
              <a:srgbClr val="000000">
                <a:alpha val="30000"/>
              </a:srgbClr>
            </a:outerShdw>
          </a:effectLst>
        </p:spPr>
        <p:txBody>
          <a:bodyPr/>
          <a:lstStyle/>
          <a:p>
            <a:endParaRPr lang="en-US"/>
          </a:p>
        </p:txBody>
      </p:sp>
      <p:sp>
        <p:nvSpPr>
          <p:cNvPr id="12" name="Shape 10"/>
          <p:cNvSpPr/>
          <p:nvPr/>
        </p:nvSpPr>
        <p:spPr>
          <a:xfrm>
            <a:off x="3200400" y="987552"/>
            <a:ext cx="2697480" cy="36576"/>
          </a:xfrm>
          <a:prstGeom prst="rect">
            <a:avLst/>
          </a:prstGeom>
          <a:solidFill>
            <a:srgbClr val="0D9AAA"/>
          </a:solidFill>
          <a:ln w="12700">
            <a:solidFill>
              <a:srgbClr val="0D9AAA"/>
            </a:solidFill>
            <a:prstDash val="solid"/>
          </a:ln>
        </p:spPr>
        <p:txBody>
          <a:bodyPr/>
          <a:lstStyle/>
          <a:p>
            <a:endParaRPr lang="en-US"/>
          </a:p>
        </p:txBody>
      </p:sp>
      <p:sp>
        <p:nvSpPr>
          <p:cNvPr id="13" name="Text 11"/>
          <p:cNvSpPr/>
          <p:nvPr/>
        </p:nvSpPr>
        <p:spPr>
          <a:xfrm>
            <a:off x="3337560" y="1051560"/>
            <a:ext cx="731520" cy="502920"/>
          </a:xfrm>
          <a:prstGeom prst="rect">
            <a:avLst/>
          </a:prstGeom>
          <a:noFill/>
          <a:ln/>
        </p:spPr>
        <p:txBody>
          <a:bodyPr wrap="square" lIns="0" tIns="0" rIns="0" bIns="0" rtlCol="0" anchor="ctr"/>
          <a:lstStyle/>
          <a:p>
            <a:pPr marL="0" indent="0" algn="l">
              <a:buNone/>
            </a:pPr>
            <a:r>
              <a:rPr lang="en-US" sz="3200" b="1" dirty="0">
                <a:solidFill>
                  <a:srgbClr val="0D9AAA"/>
                </a:solidFill>
                <a:latin typeface="Impact" pitchFamily="34" charset="0"/>
                <a:ea typeface="Impact" pitchFamily="34" charset="-122"/>
                <a:cs typeface="Impact" pitchFamily="34" charset="-120"/>
              </a:rPr>
              <a:t>02</a:t>
            </a:r>
            <a:endParaRPr lang="en-US" sz="3200" dirty="0"/>
          </a:p>
        </p:txBody>
      </p:sp>
      <p:sp>
        <p:nvSpPr>
          <p:cNvPr id="14" name="Text 12"/>
          <p:cNvSpPr/>
          <p:nvPr/>
        </p:nvSpPr>
        <p:spPr>
          <a:xfrm>
            <a:off x="3337560" y="1572768"/>
            <a:ext cx="2377440" cy="347472"/>
          </a:xfrm>
          <a:prstGeom prst="rect">
            <a:avLst/>
          </a:prstGeom>
          <a:noFill/>
          <a:ln/>
        </p:spPr>
        <p:txBody>
          <a:bodyPr wrap="square" rtlCol="0" anchor="ctr"/>
          <a:lstStyle/>
          <a:p>
            <a:pPr marL="0" indent="0">
              <a:buNone/>
            </a:pPr>
            <a:r>
              <a:rPr lang="en-US" sz="1300" b="1" dirty="0">
                <a:solidFill>
                  <a:srgbClr val="FFFFFF"/>
                </a:solidFill>
                <a:latin typeface="Georgia" pitchFamily="34" charset="0"/>
                <a:ea typeface="Georgia" pitchFamily="34" charset="-122"/>
                <a:cs typeface="Georgia" pitchFamily="34" charset="-120"/>
              </a:rPr>
              <a:t>Nonverbal Communication</a:t>
            </a:r>
            <a:endParaRPr lang="en-US" sz="1300" dirty="0"/>
          </a:p>
        </p:txBody>
      </p:sp>
      <p:sp>
        <p:nvSpPr>
          <p:cNvPr id="15" name="Text 13"/>
          <p:cNvSpPr/>
          <p:nvPr/>
        </p:nvSpPr>
        <p:spPr>
          <a:xfrm>
            <a:off x="3337560" y="1965960"/>
            <a:ext cx="2377440" cy="1600200"/>
          </a:xfrm>
          <a:prstGeom prst="rect">
            <a:avLst/>
          </a:prstGeom>
          <a:noFill/>
          <a:ln/>
        </p:spPr>
        <p:txBody>
          <a:bodyPr wrap="square" rtlCol="0" anchor="t"/>
          <a:lstStyle/>
          <a:p>
            <a:pPr marL="0" indent="0">
              <a:lnSpc>
                <a:spcPct val="130000"/>
              </a:lnSpc>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In Jaws, the most revealing communication is often silent. Proxemics, paralanguage, and facial expression tell the real story of fear, power, and connection beneath the spoken dialogue.</a:t>
            </a:r>
          </a:p>
        </p:txBody>
      </p:sp>
      <p:sp>
        <p:nvSpPr>
          <p:cNvPr id="16" name="Shape 14"/>
          <p:cNvSpPr/>
          <p:nvPr/>
        </p:nvSpPr>
        <p:spPr>
          <a:xfrm>
            <a:off x="6080760" y="987552"/>
            <a:ext cx="2697480" cy="2697480"/>
          </a:xfrm>
          <a:prstGeom prst="rect">
            <a:avLst/>
          </a:prstGeom>
          <a:solidFill>
            <a:srgbClr val="0B2748"/>
          </a:solidFill>
          <a:ln w="19050">
            <a:solidFill>
              <a:srgbClr val="C0392B"/>
            </a:solidFill>
            <a:prstDash val="solid"/>
          </a:ln>
          <a:effectLst>
            <a:outerShdw blurRad="101600" dist="25400" dir="8100000" algn="bl" rotWithShape="0">
              <a:srgbClr val="000000">
                <a:alpha val="30000"/>
              </a:srgbClr>
            </a:outerShdw>
          </a:effectLst>
        </p:spPr>
        <p:txBody>
          <a:bodyPr/>
          <a:lstStyle/>
          <a:p>
            <a:endParaRPr lang="en-US"/>
          </a:p>
        </p:txBody>
      </p:sp>
      <p:sp>
        <p:nvSpPr>
          <p:cNvPr id="17" name="Shape 15"/>
          <p:cNvSpPr/>
          <p:nvPr/>
        </p:nvSpPr>
        <p:spPr>
          <a:xfrm>
            <a:off x="6080760" y="987552"/>
            <a:ext cx="2697480" cy="36576"/>
          </a:xfrm>
          <a:prstGeom prst="rect">
            <a:avLst/>
          </a:prstGeom>
          <a:solidFill>
            <a:srgbClr val="C0392B"/>
          </a:solidFill>
          <a:ln w="12700">
            <a:solidFill>
              <a:srgbClr val="C0392B"/>
            </a:solidFill>
            <a:prstDash val="solid"/>
          </a:ln>
        </p:spPr>
        <p:txBody>
          <a:bodyPr/>
          <a:lstStyle/>
          <a:p>
            <a:endParaRPr lang="en-US"/>
          </a:p>
        </p:txBody>
      </p:sp>
      <p:sp>
        <p:nvSpPr>
          <p:cNvPr id="18" name="Text 16"/>
          <p:cNvSpPr/>
          <p:nvPr/>
        </p:nvSpPr>
        <p:spPr>
          <a:xfrm>
            <a:off x="6217920" y="1051560"/>
            <a:ext cx="731520" cy="502920"/>
          </a:xfrm>
          <a:prstGeom prst="rect">
            <a:avLst/>
          </a:prstGeom>
          <a:noFill/>
          <a:ln/>
        </p:spPr>
        <p:txBody>
          <a:bodyPr wrap="square" lIns="0" tIns="0" rIns="0" bIns="0" rtlCol="0" anchor="ctr"/>
          <a:lstStyle/>
          <a:p>
            <a:pPr marL="0" indent="0" algn="l">
              <a:buNone/>
            </a:pPr>
            <a:r>
              <a:rPr lang="en-US" sz="3200" b="1" dirty="0">
                <a:solidFill>
                  <a:srgbClr val="C0392B"/>
                </a:solidFill>
                <a:latin typeface="Impact" pitchFamily="34" charset="0"/>
                <a:ea typeface="Impact" pitchFamily="34" charset="-122"/>
                <a:cs typeface="Impact" pitchFamily="34" charset="-120"/>
              </a:rPr>
              <a:t>03</a:t>
            </a:r>
            <a:endParaRPr lang="en-US" sz="3200" dirty="0"/>
          </a:p>
        </p:txBody>
      </p:sp>
      <p:sp>
        <p:nvSpPr>
          <p:cNvPr id="19" name="Text 17"/>
          <p:cNvSpPr/>
          <p:nvPr/>
        </p:nvSpPr>
        <p:spPr>
          <a:xfrm>
            <a:off x="6217920" y="1572768"/>
            <a:ext cx="2377440" cy="347472"/>
          </a:xfrm>
          <a:prstGeom prst="rect">
            <a:avLst/>
          </a:prstGeom>
          <a:noFill/>
          <a:ln/>
        </p:spPr>
        <p:txBody>
          <a:bodyPr wrap="square" rtlCol="0" anchor="ctr"/>
          <a:lstStyle/>
          <a:p>
            <a:pPr marL="0" indent="0">
              <a:buNone/>
            </a:pPr>
            <a:r>
              <a:rPr lang="en-US" sz="1300" b="1" dirty="0">
                <a:solidFill>
                  <a:srgbClr val="FFFFFF"/>
                </a:solidFill>
                <a:latin typeface="Georgia" pitchFamily="34" charset="0"/>
                <a:ea typeface="Georgia" pitchFamily="34" charset="-122"/>
                <a:cs typeface="Georgia" pitchFamily="34" charset="-120"/>
              </a:rPr>
              <a:t>Interpersonal Conflict</a:t>
            </a:r>
            <a:endParaRPr lang="en-US" sz="1300" dirty="0"/>
          </a:p>
        </p:txBody>
      </p:sp>
      <p:sp>
        <p:nvSpPr>
          <p:cNvPr id="20" name="Text 18"/>
          <p:cNvSpPr/>
          <p:nvPr/>
        </p:nvSpPr>
        <p:spPr>
          <a:xfrm>
            <a:off x="6217920" y="1965960"/>
            <a:ext cx="2377440" cy="1600200"/>
          </a:xfrm>
          <a:prstGeom prst="rect">
            <a:avLst/>
          </a:prstGeom>
          <a:noFill/>
          <a:ln/>
        </p:spPr>
        <p:txBody>
          <a:bodyPr wrap="square" rtlCol="0" anchor="t"/>
          <a:lstStyle/>
          <a:p>
            <a:pPr marL="0" indent="0">
              <a:lnSpc>
                <a:spcPct val="130000"/>
              </a:lnSpc>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Competing conflict styles and power imbalances nearly doom the mission. Brody's eventual referent power triumph shows that earned trust and moral courage can overcome structural disadvantage.</a:t>
            </a:r>
          </a:p>
        </p:txBody>
      </p:sp>
      <p:sp>
        <p:nvSpPr>
          <p:cNvPr id="21" name="Shape 19"/>
          <p:cNvSpPr/>
          <p:nvPr/>
        </p:nvSpPr>
        <p:spPr>
          <a:xfrm>
            <a:off x="320040" y="3749040"/>
            <a:ext cx="8503920" cy="822960"/>
          </a:xfrm>
          <a:prstGeom prst="rect">
            <a:avLst/>
          </a:prstGeom>
          <a:solidFill>
            <a:srgbClr val="0B2748">
              <a:alpha val="80000"/>
            </a:srgbClr>
          </a:solidFill>
          <a:ln w="12700">
            <a:solidFill>
              <a:srgbClr val="1FC8C8">
                <a:alpha val="70000"/>
              </a:srgbClr>
            </a:solidFill>
            <a:prstDash val="solid"/>
          </a:ln>
        </p:spPr>
        <p:txBody>
          <a:bodyPr/>
          <a:lstStyle/>
          <a:p>
            <a:endParaRPr lang="en-US" sz="24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22" name="Text 20"/>
          <p:cNvSpPr/>
          <p:nvPr/>
        </p:nvSpPr>
        <p:spPr>
          <a:xfrm>
            <a:off x="457200" y="3767328"/>
            <a:ext cx="8229600" cy="777240"/>
          </a:xfrm>
          <a:prstGeom prst="rect">
            <a:avLst/>
          </a:prstGeom>
          <a:noFill/>
          <a:ln/>
        </p:spPr>
        <p:txBody>
          <a:bodyPr wrap="square" rtlCol="0" anchor="ctr"/>
          <a:lstStyle/>
          <a:p>
            <a:pPr marL="0" indent="0" algn="ctr">
              <a:lnSpc>
                <a:spcPct val="130000"/>
              </a:lnSpc>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"The sea is the same as it has been since before men ever went on it in boats."</a:t>
            </a:r>
          </a:p>
          <a:p>
            <a:pPr marL="0" indent="0" algn="ctr">
              <a:lnSpc>
                <a:spcPct val="130000"/>
              </a:lnSpc>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 Ernest Hemingway  ·  Communication, like the ocean, does not care if we understand it. But we do.</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40D21"/>
        </a:solidFill>
        <a:effectLst/>
      </p:bgPr>
    </p:bg>
    <p:spTree>
      <p:nvGrpSpPr>
        <p:cNvPr id="1" name=""/>
        <p:cNvGrpSpPr/>
        <p:nvPr/>
      </p:nvGrpSpPr>
      <p:grpSpPr>
        <a:xfrm>
          <a:off x="0" y="0"/>
          <a:ext cx="0" cy="0"/>
          <a:chOff x="0" y="0"/>
          <a:chExt cx="0" cy="0"/>
        </a:xfrm>
      </p:grpSpPr>
      <p:sp>
        <p:nvSpPr>
          <p:cNvPr id="4" name="Shape 2"/>
          <p:cNvSpPr/>
          <p:nvPr/>
        </p:nvSpPr>
        <p:spPr>
          <a:xfrm>
            <a:off x="3540760" y="315468"/>
            <a:ext cx="54864" cy="530352"/>
          </a:xfrm>
          <a:prstGeom prst="rect">
            <a:avLst/>
          </a:prstGeom>
          <a:solidFill>
            <a:srgbClr val="1FC8C8"/>
          </a:solidFill>
          <a:ln w="12700">
            <a:solidFill>
              <a:srgbClr val="1FC8C8"/>
            </a:solidFill>
            <a:prstDash val="solid"/>
          </a:ln>
        </p:spPr>
        <p:txBody>
          <a:bodyPr/>
          <a:lstStyle/>
          <a:p>
            <a:endParaRPr lang="en-US"/>
          </a:p>
        </p:txBody>
      </p:sp>
      <p:sp>
        <p:nvSpPr>
          <p:cNvPr id="5" name="Text 3"/>
          <p:cNvSpPr/>
          <p:nvPr/>
        </p:nvSpPr>
        <p:spPr>
          <a:xfrm>
            <a:off x="457200" y="228600"/>
            <a:ext cx="8412480" cy="594360"/>
          </a:xfrm>
          <a:prstGeom prst="rect">
            <a:avLst/>
          </a:prstGeom>
          <a:noFill/>
          <a:ln/>
        </p:spPr>
        <p:txBody>
          <a:bodyPr wrap="square" lIns="0" tIns="0" rIns="0" bIns="0" rtlCol="0" anchor="ctr"/>
          <a:lstStyle/>
          <a:p>
            <a:pPr marL="0" indent="0" algn="ctr">
              <a:buNone/>
            </a:pPr>
            <a:r>
              <a:rPr lang="en-US" sz="2600" b="1" dirty="0">
                <a:solidFill>
                  <a:srgbClr val="FFFFFF"/>
                </a:solidFill>
                <a:latin typeface="Georgia" pitchFamily="34" charset="0"/>
                <a:ea typeface="Georgia" pitchFamily="34" charset="-122"/>
                <a:cs typeface="Georgia" pitchFamily="34" charset="-120"/>
              </a:rPr>
              <a:t>References</a:t>
            </a:r>
            <a:endParaRPr lang="en-US" sz="2600" dirty="0"/>
          </a:p>
        </p:txBody>
      </p:sp>
      <p:sp>
        <p:nvSpPr>
          <p:cNvPr id="6" name="Shape 4"/>
          <p:cNvSpPr/>
          <p:nvPr/>
        </p:nvSpPr>
        <p:spPr>
          <a:xfrm>
            <a:off x="320040" y="1060704"/>
            <a:ext cx="36576" cy="274320"/>
          </a:xfrm>
          <a:prstGeom prst="rect">
            <a:avLst/>
          </a:prstGeom>
          <a:solidFill>
            <a:srgbClr val="1FC8C8">
              <a:alpha val="80000"/>
            </a:srgbClr>
          </a:solidFill>
          <a:ln w="12700">
            <a:solidFill>
              <a:srgbClr val="1FC8C8">
                <a:alpha val="80000"/>
              </a:srgbClr>
            </a:solidFill>
            <a:prstDash val="solid"/>
          </a:ln>
        </p:spPr>
        <p:txBody>
          <a:bodyPr/>
          <a:lstStyle/>
          <a:p>
            <a:endParaRPr lang="en-US" sz="3200">
              <a:solidFill>
                <a:schemeClr val="bg1"/>
              </a:solidFill>
            </a:endParaRPr>
          </a:p>
        </p:txBody>
      </p:sp>
      <p:sp>
        <p:nvSpPr>
          <p:cNvPr id="7" name="Text 5"/>
          <p:cNvSpPr/>
          <p:nvPr/>
        </p:nvSpPr>
        <p:spPr>
          <a:xfrm>
            <a:off x="457200" y="987552"/>
            <a:ext cx="8366760" cy="457200"/>
          </a:xfrm>
          <a:prstGeom prst="rect">
            <a:avLst/>
          </a:prstGeom>
          <a:noFill/>
          <a:ln/>
        </p:spPr>
        <p:txBody>
          <a:bodyPr wrap="square" rtlCol="0" anchor="ctr"/>
          <a:lstStyle/>
          <a:p>
            <a:pPr marL="0" indent="0">
              <a:lnSpc>
                <a:spcPct val="120000"/>
              </a:lnSpc>
              <a:buNone/>
            </a:pPr>
            <a:r>
              <a:rPr lang="en-US" sz="1400" dirty="0">
                <a:solidFill>
                  <a:schemeClr val="bg1"/>
                </a:solidFill>
                <a:latin typeface="Calibri" pitchFamily="34" charset="0"/>
                <a:ea typeface="Calibri" pitchFamily="34" charset="-122"/>
                <a:cs typeface="Calibri" pitchFamily="34" charset="-120"/>
              </a:rPr>
              <a:t>Adler, R. B., Rosenfeld, L. B., &amp; Proctor, R. F. (2022). Interplay: The process of interpersonal communication (15th ed.). Oxford University Press.</a:t>
            </a:r>
            <a:endParaRPr lang="en-US" sz="1400" dirty="0">
              <a:solidFill>
                <a:schemeClr val="bg1"/>
              </a:solidFill>
            </a:endParaRPr>
          </a:p>
        </p:txBody>
      </p:sp>
      <p:sp>
        <p:nvSpPr>
          <p:cNvPr id="8" name="Shape 6"/>
          <p:cNvSpPr/>
          <p:nvPr/>
        </p:nvSpPr>
        <p:spPr>
          <a:xfrm>
            <a:off x="320040" y="1563624"/>
            <a:ext cx="36576" cy="274320"/>
          </a:xfrm>
          <a:prstGeom prst="rect">
            <a:avLst/>
          </a:prstGeom>
          <a:solidFill>
            <a:srgbClr val="1FC8C8">
              <a:alpha val="80000"/>
            </a:srgbClr>
          </a:solidFill>
          <a:ln w="12700">
            <a:solidFill>
              <a:srgbClr val="1FC8C8">
                <a:alpha val="80000"/>
              </a:srgbClr>
            </a:solidFill>
            <a:prstDash val="solid"/>
          </a:ln>
        </p:spPr>
        <p:txBody>
          <a:bodyPr/>
          <a:lstStyle/>
          <a:p>
            <a:endParaRPr lang="en-US" sz="3200">
              <a:solidFill>
                <a:schemeClr val="bg1"/>
              </a:solidFill>
            </a:endParaRPr>
          </a:p>
        </p:txBody>
      </p:sp>
      <p:sp>
        <p:nvSpPr>
          <p:cNvPr id="9" name="Text 7"/>
          <p:cNvSpPr/>
          <p:nvPr/>
        </p:nvSpPr>
        <p:spPr>
          <a:xfrm>
            <a:off x="457200" y="1490472"/>
            <a:ext cx="8366760" cy="457200"/>
          </a:xfrm>
          <a:prstGeom prst="rect">
            <a:avLst/>
          </a:prstGeom>
          <a:noFill/>
          <a:ln/>
        </p:spPr>
        <p:txBody>
          <a:bodyPr wrap="square" rtlCol="0" anchor="ctr"/>
          <a:lstStyle/>
          <a:p>
            <a:pPr marL="0" indent="0">
              <a:lnSpc>
                <a:spcPct val="120000"/>
              </a:lnSpc>
              <a:buNone/>
            </a:pPr>
            <a:r>
              <a:rPr lang="en-US" sz="1400" dirty="0">
                <a:solidFill>
                  <a:schemeClr val="bg1"/>
                </a:solidFill>
                <a:latin typeface="Calibri" pitchFamily="34" charset="0"/>
                <a:ea typeface="Calibri" pitchFamily="34" charset="-122"/>
                <a:cs typeface="Calibri" pitchFamily="34" charset="-120"/>
              </a:rPr>
              <a:t>Ekman, P. (1972). Universals and cultural differences in facial expressions of emotion. Nebraska Symposium on Motivation, 19, 207–283.</a:t>
            </a:r>
            <a:endParaRPr lang="en-US" sz="1400" dirty="0">
              <a:solidFill>
                <a:schemeClr val="bg1"/>
              </a:solidFill>
            </a:endParaRPr>
          </a:p>
        </p:txBody>
      </p:sp>
      <p:sp>
        <p:nvSpPr>
          <p:cNvPr id="10" name="Shape 8"/>
          <p:cNvSpPr/>
          <p:nvPr/>
        </p:nvSpPr>
        <p:spPr>
          <a:xfrm>
            <a:off x="320040" y="2066544"/>
            <a:ext cx="36576" cy="274320"/>
          </a:xfrm>
          <a:prstGeom prst="rect">
            <a:avLst/>
          </a:prstGeom>
          <a:solidFill>
            <a:srgbClr val="1FC8C8">
              <a:alpha val="80000"/>
            </a:srgbClr>
          </a:solidFill>
          <a:ln w="12700">
            <a:solidFill>
              <a:srgbClr val="1FC8C8">
                <a:alpha val="80000"/>
              </a:srgbClr>
            </a:solidFill>
            <a:prstDash val="solid"/>
          </a:ln>
        </p:spPr>
        <p:txBody>
          <a:bodyPr/>
          <a:lstStyle/>
          <a:p>
            <a:endParaRPr lang="en-US" sz="3200">
              <a:solidFill>
                <a:schemeClr val="bg1"/>
              </a:solidFill>
            </a:endParaRPr>
          </a:p>
        </p:txBody>
      </p:sp>
      <p:sp>
        <p:nvSpPr>
          <p:cNvPr id="11" name="Text 9"/>
          <p:cNvSpPr/>
          <p:nvPr/>
        </p:nvSpPr>
        <p:spPr>
          <a:xfrm>
            <a:off x="457200" y="1993392"/>
            <a:ext cx="8366760" cy="457200"/>
          </a:xfrm>
          <a:prstGeom prst="rect">
            <a:avLst/>
          </a:prstGeom>
          <a:noFill/>
          <a:ln/>
        </p:spPr>
        <p:txBody>
          <a:bodyPr wrap="square" rtlCol="0" anchor="ctr"/>
          <a:lstStyle/>
          <a:p>
            <a:pPr marL="0" indent="0">
              <a:lnSpc>
                <a:spcPct val="120000"/>
              </a:lnSpc>
              <a:buNone/>
            </a:pPr>
            <a:r>
              <a:rPr lang="en-US" sz="1400" dirty="0">
                <a:solidFill>
                  <a:schemeClr val="bg1"/>
                </a:solidFill>
                <a:latin typeface="Calibri" pitchFamily="34" charset="0"/>
                <a:ea typeface="Calibri" pitchFamily="34" charset="-122"/>
                <a:cs typeface="Calibri" pitchFamily="34" charset="-120"/>
              </a:rPr>
              <a:t>French, J. R. P., &amp; Raven, B. H. (1959). The bases of social power. In D. Cartwright (Ed.), Studies in social power (pp. 150–167). University of Michigan Press.</a:t>
            </a:r>
            <a:endParaRPr lang="en-US" sz="1400" dirty="0">
              <a:solidFill>
                <a:schemeClr val="bg1"/>
              </a:solidFill>
            </a:endParaRPr>
          </a:p>
        </p:txBody>
      </p:sp>
      <p:sp>
        <p:nvSpPr>
          <p:cNvPr id="12" name="Shape 10"/>
          <p:cNvSpPr/>
          <p:nvPr/>
        </p:nvSpPr>
        <p:spPr>
          <a:xfrm>
            <a:off x="320040" y="2569464"/>
            <a:ext cx="36576" cy="274320"/>
          </a:xfrm>
          <a:prstGeom prst="rect">
            <a:avLst/>
          </a:prstGeom>
          <a:solidFill>
            <a:srgbClr val="1FC8C8">
              <a:alpha val="80000"/>
            </a:srgbClr>
          </a:solidFill>
          <a:ln w="12700">
            <a:solidFill>
              <a:srgbClr val="1FC8C8">
                <a:alpha val="80000"/>
              </a:srgbClr>
            </a:solidFill>
            <a:prstDash val="solid"/>
          </a:ln>
        </p:spPr>
        <p:txBody>
          <a:bodyPr/>
          <a:lstStyle/>
          <a:p>
            <a:endParaRPr lang="en-US" sz="3200">
              <a:solidFill>
                <a:schemeClr val="bg1"/>
              </a:solidFill>
            </a:endParaRPr>
          </a:p>
        </p:txBody>
      </p:sp>
      <p:sp>
        <p:nvSpPr>
          <p:cNvPr id="13" name="Text 11"/>
          <p:cNvSpPr/>
          <p:nvPr/>
        </p:nvSpPr>
        <p:spPr>
          <a:xfrm>
            <a:off x="457200" y="2496312"/>
            <a:ext cx="8366760" cy="457200"/>
          </a:xfrm>
          <a:prstGeom prst="rect">
            <a:avLst/>
          </a:prstGeom>
          <a:noFill/>
          <a:ln/>
        </p:spPr>
        <p:txBody>
          <a:bodyPr wrap="square" rtlCol="0" anchor="ctr"/>
          <a:lstStyle/>
          <a:p>
            <a:pPr marL="0" indent="0">
              <a:lnSpc>
                <a:spcPct val="120000"/>
              </a:lnSpc>
              <a:buNone/>
            </a:pPr>
            <a:r>
              <a:rPr lang="en-US" sz="1400" dirty="0">
                <a:solidFill>
                  <a:schemeClr val="bg1"/>
                </a:solidFill>
                <a:latin typeface="Calibri" pitchFamily="34" charset="0"/>
                <a:ea typeface="Calibri" pitchFamily="34" charset="-122"/>
                <a:cs typeface="Calibri" pitchFamily="34" charset="-120"/>
              </a:rPr>
              <a:t>Hall, E. T. (1966). The hidden dimension. Doubleday.</a:t>
            </a:r>
            <a:endParaRPr lang="en-US" sz="1400" dirty="0">
              <a:solidFill>
                <a:schemeClr val="bg1"/>
              </a:solidFill>
            </a:endParaRPr>
          </a:p>
        </p:txBody>
      </p:sp>
      <p:sp>
        <p:nvSpPr>
          <p:cNvPr id="14" name="Shape 12"/>
          <p:cNvSpPr/>
          <p:nvPr/>
        </p:nvSpPr>
        <p:spPr>
          <a:xfrm>
            <a:off x="320040" y="3072384"/>
            <a:ext cx="36576" cy="274320"/>
          </a:xfrm>
          <a:prstGeom prst="rect">
            <a:avLst/>
          </a:prstGeom>
          <a:solidFill>
            <a:srgbClr val="1FC8C8">
              <a:alpha val="80000"/>
            </a:srgbClr>
          </a:solidFill>
          <a:ln w="12700">
            <a:solidFill>
              <a:srgbClr val="1FC8C8">
                <a:alpha val="80000"/>
              </a:srgbClr>
            </a:solidFill>
            <a:prstDash val="solid"/>
          </a:ln>
        </p:spPr>
        <p:txBody>
          <a:bodyPr/>
          <a:lstStyle/>
          <a:p>
            <a:endParaRPr lang="en-US" sz="3200">
              <a:solidFill>
                <a:schemeClr val="bg1"/>
              </a:solidFill>
            </a:endParaRPr>
          </a:p>
        </p:txBody>
      </p:sp>
      <p:sp>
        <p:nvSpPr>
          <p:cNvPr id="15" name="Text 13"/>
          <p:cNvSpPr/>
          <p:nvPr/>
        </p:nvSpPr>
        <p:spPr>
          <a:xfrm>
            <a:off x="457200" y="2999232"/>
            <a:ext cx="8366760" cy="457200"/>
          </a:xfrm>
          <a:prstGeom prst="rect">
            <a:avLst/>
          </a:prstGeom>
          <a:noFill/>
          <a:ln/>
        </p:spPr>
        <p:txBody>
          <a:bodyPr wrap="square" rtlCol="0" anchor="ctr"/>
          <a:lstStyle/>
          <a:p>
            <a:pPr marL="0" indent="0">
              <a:lnSpc>
                <a:spcPct val="120000"/>
              </a:lnSpc>
              <a:buNone/>
            </a:pPr>
            <a:r>
              <a:rPr lang="en-US" sz="1400" dirty="0">
                <a:solidFill>
                  <a:schemeClr val="bg1"/>
                </a:solidFill>
                <a:latin typeface="Calibri" pitchFamily="34" charset="0"/>
                <a:ea typeface="Calibri" pitchFamily="34" charset="-122"/>
                <a:cs typeface="Calibri" pitchFamily="34" charset="-120"/>
              </a:rPr>
              <a:t>Heider, F. (1958). The psychology of interpersonal relations. Wiley.</a:t>
            </a:r>
            <a:endParaRPr lang="en-US" sz="1400" dirty="0">
              <a:solidFill>
                <a:schemeClr val="bg1"/>
              </a:solidFill>
            </a:endParaRPr>
          </a:p>
        </p:txBody>
      </p:sp>
      <p:sp>
        <p:nvSpPr>
          <p:cNvPr id="16" name="Shape 14"/>
          <p:cNvSpPr/>
          <p:nvPr/>
        </p:nvSpPr>
        <p:spPr>
          <a:xfrm>
            <a:off x="320040" y="3575304"/>
            <a:ext cx="36576" cy="274320"/>
          </a:xfrm>
          <a:prstGeom prst="rect">
            <a:avLst/>
          </a:prstGeom>
          <a:solidFill>
            <a:srgbClr val="1FC8C8">
              <a:alpha val="80000"/>
            </a:srgbClr>
          </a:solidFill>
          <a:ln w="12700">
            <a:solidFill>
              <a:srgbClr val="1FC8C8">
                <a:alpha val="80000"/>
              </a:srgbClr>
            </a:solidFill>
            <a:prstDash val="solid"/>
          </a:ln>
        </p:spPr>
        <p:txBody>
          <a:bodyPr/>
          <a:lstStyle/>
          <a:p>
            <a:endParaRPr lang="en-US" sz="3200">
              <a:solidFill>
                <a:schemeClr val="bg1"/>
              </a:solidFill>
            </a:endParaRPr>
          </a:p>
        </p:txBody>
      </p:sp>
      <p:sp>
        <p:nvSpPr>
          <p:cNvPr id="17" name="Text 15"/>
          <p:cNvSpPr/>
          <p:nvPr/>
        </p:nvSpPr>
        <p:spPr>
          <a:xfrm>
            <a:off x="457200" y="3502152"/>
            <a:ext cx="8366760" cy="457200"/>
          </a:xfrm>
          <a:prstGeom prst="rect">
            <a:avLst/>
          </a:prstGeom>
          <a:noFill/>
          <a:ln/>
        </p:spPr>
        <p:txBody>
          <a:bodyPr wrap="square" rtlCol="0" anchor="ctr"/>
          <a:lstStyle/>
          <a:p>
            <a:pPr marL="0" indent="0">
              <a:lnSpc>
                <a:spcPct val="120000"/>
              </a:lnSpc>
              <a:buNone/>
            </a:pPr>
            <a:r>
              <a:rPr lang="en-US" sz="1400" dirty="0">
                <a:solidFill>
                  <a:schemeClr val="bg1"/>
                </a:solidFill>
                <a:latin typeface="Calibri" pitchFamily="34" charset="0"/>
                <a:ea typeface="Calibri" pitchFamily="34" charset="-122"/>
                <a:cs typeface="Calibri" pitchFamily="34" charset="-120"/>
              </a:rPr>
              <a:t>Jones, E. E., &amp; Davis, K. E. (1965). From acts to dispositions: The attribution process in person perception. Advances in Experimental Social Psychology, 2, 219–266.</a:t>
            </a:r>
            <a:endParaRPr lang="en-US" sz="1400" dirty="0">
              <a:solidFill>
                <a:schemeClr val="bg1"/>
              </a:solidFill>
            </a:endParaRPr>
          </a:p>
        </p:txBody>
      </p:sp>
      <p:sp>
        <p:nvSpPr>
          <p:cNvPr id="18" name="Shape 16"/>
          <p:cNvSpPr/>
          <p:nvPr/>
        </p:nvSpPr>
        <p:spPr>
          <a:xfrm>
            <a:off x="320040" y="4078224"/>
            <a:ext cx="36576" cy="274320"/>
          </a:xfrm>
          <a:prstGeom prst="rect">
            <a:avLst/>
          </a:prstGeom>
          <a:solidFill>
            <a:srgbClr val="1FC8C8">
              <a:alpha val="80000"/>
            </a:srgbClr>
          </a:solidFill>
          <a:ln w="12700">
            <a:solidFill>
              <a:srgbClr val="1FC8C8">
                <a:alpha val="80000"/>
              </a:srgbClr>
            </a:solidFill>
            <a:prstDash val="solid"/>
          </a:ln>
        </p:spPr>
        <p:txBody>
          <a:bodyPr/>
          <a:lstStyle/>
          <a:p>
            <a:endParaRPr lang="en-US" sz="3200">
              <a:solidFill>
                <a:schemeClr val="bg1"/>
              </a:solidFill>
            </a:endParaRPr>
          </a:p>
        </p:txBody>
      </p:sp>
      <p:sp>
        <p:nvSpPr>
          <p:cNvPr id="19" name="Text 17"/>
          <p:cNvSpPr/>
          <p:nvPr/>
        </p:nvSpPr>
        <p:spPr>
          <a:xfrm>
            <a:off x="457200" y="4005072"/>
            <a:ext cx="8366760" cy="457200"/>
          </a:xfrm>
          <a:prstGeom prst="rect">
            <a:avLst/>
          </a:prstGeom>
          <a:noFill/>
          <a:ln/>
        </p:spPr>
        <p:txBody>
          <a:bodyPr wrap="square" rtlCol="0" anchor="ctr"/>
          <a:lstStyle/>
          <a:p>
            <a:pPr marL="0" indent="0">
              <a:lnSpc>
                <a:spcPct val="120000"/>
              </a:lnSpc>
              <a:buNone/>
            </a:pPr>
            <a:r>
              <a:rPr lang="en-US" sz="1400" dirty="0">
                <a:solidFill>
                  <a:schemeClr val="bg1"/>
                </a:solidFill>
                <a:latin typeface="Calibri" pitchFamily="34" charset="0"/>
                <a:ea typeface="Calibri" pitchFamily="34" charset="-122"/>
                <a:cs typeface="Calibri" pitchFamily="34" charset="-120"/>
              </a:rPr>
              <a:t>Thomas, K. W., &amp; Kilmann, R. H. (1974). Thomas-Kilmann Conflict Mode Instrument. Xicom, Tuxedo, NY.</a:t>
            </a:r>
            <a:endParaRPr lang="en-US" sz="1400" dirty="0">
              <a:solidFill>
                <a:schemeClr val="bg1"/>
              </a:solidFill>
            </a:endParaRPr>
          </a:p>
        </p:txBody>
      </p:sp>
      <p:sp>
        <p:nvSpPr>
          <p:cNvPr id="20" name="Shape 18"/>
          <p:cNvSpPr/>
          <p:nvPr/>
        </p:nvSpPr>
        <p:spPr>
          <a:xfrm>
            <a:off x="320040" y="4581144"/>
            <a:ext cx="36576" cy="274320"/>
          </a:xfrm>
          <a:prstGeom prst="rect">
            <a:avLst/>
          </a:prstGeom>
          <a:solidFill>
            <a:srgbClr val="1FC8C8">
              <a:alpha val="80000"/>
            </a:srgbClr>
          </a:solidFill>
          <a:ln w="12700">
            <a:solidFill>
              <a:srgbClr val="1FC8C8">
                <a:alpha val="80000"/>
              </a:srgbClr>
            </a:solidFill>
            <a:prstDash val="solid"/>
          </a:ln>
        </p:spPr>
        <p:txBody>
          <a:bodyPr/>
          <a:lstStyle/>
          <a:p>
            <a:endParaRPr lang="en-US" sz="3200">
              <a:solidFill>
                <a:schemeClr val="bg1"/>
              </a:solidFill>
            </a:endParaRPr>
          </a:p>
        </p:txBody>
      </p:sp>
      <p:sp>
        <p:nvSpPr>
          <p:cNvPr id="21" name="Text 19"/>
          <p:cNvSpPr/>
          <p:nvPr/>
        </p:nvSpPr>
        <p:spPr>
          <a:xfrm>
            <a:off x="457200" y="4507992"/>
            <a:ext cx="8366760" cy="457200"/>
          </a:xfrm>
          <a:prstGeom prst="rect">
            <a:avLst/>
          </a:prstGeom>
          <a:noFill/>
          <a:ln/>
        </p:spPr>
        <p:txBody>
          <a:bodyPr wrap="square" rtlCol="0" anchor="ctr"/>
          <a:lstStyle/>
          <a:p>
            <a:pPr marL="0" indent="0">
              <a:lnSpc>
                <a:spcPct val="120000"/>
              </a:lnSpc>
              <a:buNone/>
            </a:pPr>
            <a:r>
              <a:rPr lang="en-US" sz="1400" dirty="0">
                <a:solidFill>
                  <a:schemeClr val="bg1"/>
                </a:solidFill>
                <a:latin typeface="Calibri" pitchFamily="34" charset="0"/>
                <a:ea typeface="Calibri" pitchFamily="34" charset="-122"/>
                <a:cs typeface="Calibri" pitchFamily="34" charset="-120"/>
              </a:rPr>
              <a:t>Zanuck, R. D. (Producer), &amp; Spielberg, S. (Director). (1975). Jaws [Film]. Universal Pictures.</a:t>
            </a:r>
            <a:endParaRPr lang="en-US" sz="1400"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40D21"/>
        </a:solidFill>
        <a:effectLst/>
      </p:bgPr>
    </p:bg>
    <p:spTree>
      <p:nvGrpSpPr>
        <p:cNvPr id="1" name=""/>
        <p:cNvGrpSpPr/>
        <p:nvPr/>
      </p:nvGrpSpPr>
      <p:grpSpPr>
        <a:xfrm>
          <a:off x="0" y="0"/>
          <a:ext cx="0" cy="0"/>
          <a:chOff x="0" y="0"/>
          <a:chExt cx="0" cy="0"/>
        </a:xfrm>
      </p:grpSpPr>
      <p:sp>
        <p:nvSpPr>
          <p:cNvPr id="2" name="Shape 0"/>
          <p:cNvSpPr/>
          <p:nvPr/>
        </p:nvSpPr>
        <p:spPr>
          <a:xfrm>
            <a:off x="0" y="4114800"/>
            <a:ext cx="9144000" cy="1028700"/>
          </a:xfrm>
          <a:prstGeom prst="rect">
            <a:avLst/>
          </a:prstGeom>
          <a:solidFill>
            <a:srgbClr val="07205A">
              <a:alpha val="60000"/>
            </a:srgbClr>
          </a:solidFill>
          <a:ln w="12700">
            <a:solidFill>
              <a:srgbClr val="07205A">
                <a:alpha val="60000"/>
              </a:srgbClr>
            </a:solidFill>
            <a:prstDash val="solid"/>
          </a:ln>
        </p:spPr>
        <p:txBody>
          <a:bodyPr/>
          <a:lstStyle/>
          <a:p>
            <a:endParaRPr lang="en-US"/>
          </a:p>
        </p:txBody>
      </p:sp>
      <p:sp>
        <p:nvSpPr>
          <p:cNvPr id="3" name="Shape 1"/>
          <p:cNvSpPr/>
          <p:nvPr/>
        </p:nvSpPr>
        <p:spPr>
          <a:xfrm>
            <a:off x="0" y="4572000"/>
            <a:ext cx="9144000" cy="571500"/>
          </a:xfrm>
          <a:prstGeom prst="rect">
            <a:avLst/>
          </a:prstGeom>
          <a:solidFill>
            <a:srgbClr val="0A3580">
              <a:alpha val="40000"/>
            </a:srgbClr>
          </a:solidFill>
          <a:ln w="12700">
            <a:solidFill>
              <a:srgbClr val="0A3580">
                <a:alpha val="40000"/>
              </a:srgbClr>
            </a:solidFill>
            <a:prstDash val="solid"/>
          </a:ln>
        </p:spPr>
        <p:txBody>
          <a:bodyPr/>
          <a:lstStyle/>
          <a:p>
            <a:endParaRPr lang="en-US"/>
          </a:p>
        </p:txBody>
      </p:sp>
      <p:sp>
        <p:nvSpPr>
          <p:cNvPr id="4" name="Shape 2"/>
          <p:cNvSpPr/>
          <p:nvPr/>
        </p:nvSpPr>
        <p:spPr>
          <a:xfrm>
            <a:off x="320040" y="256032"/>
            <a:ext cx="54864" cy="530352"/>
          </a:xfrm>
          <a:prstGeom prst="rect">
            <a:avLst/>
          </a:prstGeom>
          <a:solidFill>
            <a:srgbClr val="1FC8C8"/>
          </a:solidFill>
          <a:ln w="12700">
            <a:solidFill>
              <a:srgbClr val="1FC8C8"/>
            </a:solidFill>
            <a:prstDash val="solid"/>
          </a:ln>
        </p:spPr>
        <p:txBody>
          <a:bodyPr/>
          <a:lstStyle/>
          <a:p>
            <a:endParaRPr lang="en-US"/>
          </a:p>
        </p:txBody>
      </p:sp>
      <p:sp>
        <p:nvSpPr>
          <p:cNvPr id="5" name="Text 3"/>
          <p:cNvSpPr/>
          <p:nvPr/>
        </p:nvSpPr>
        <p:spPr>
          <a:xfrm>
            <a:off x="457200" y="228600"/>
            <a:ext cx="8412480" cy="594360"/>
          </a:xfrm>
          <a:prstGeom prst="rect">
            <a:avLst/>
          </a:prstGeom>
          <a:noFill/>
          <a:ln/>
        </p:spPr>
        <p:txBody>
          <a:bodyPr wrap="square" lIns="0" tIns="0" rIns="0" bIns="0" rtlCol="0" anchor="ctr"/>
          <a:lstStyle/>
          <a:p>
            <a:pPr marL="0" indent="0" algn="l">
              <a:buNone/>
            </a:pPr>
            <a:r>
              <a:rPr lang="en-US" sz="2600" b="1" dirty="0">
                <a:solidFill>
                  <a:srgbClr val="FFFFFF"/>
                </a:solidFill>
                <a:latin typeface="Georgia" pitchFamily="34" charset="0"/>
                <a:ea typeface="Georgia" pitchFamily="34" charset="-122"/>
                <a:cs typeface="Georgia" pitchFamily="34" charset="-120"/>
              </a:rPr>
              <a:t>Plot Introduction: Setting the Stage</a:t>
            </a:r>
            <a:endParaRPr lang="en-US" sz="2600" dirty="0"/>
          </a:p>
        </p:txBody>
      </p:sp>
      <p:sp>
        <p:nvSpPr>
          <p:cNvPr id="6" name="Shape 4"/>
          <p:cNvSpPr/>
          <p:nvPr/>
        </p:nvSpPr>
        <p:spPr>
          <a:xfrm>
            <a:off x="320040" y="987552"/>
            <a:ext cx="5029200" cy="3611880"/>
          </a:xfrm>
          <a:prstGeom prst="rect">
            <a:avLst/>
          </a:prstGeom>
          <a:solidFill>
            <a:srgbClr val="0B2748"/>
          </a:solidFill>
          <a:ln w="19050">
            <a:solidFill>
              <a:srgbClr val="0D9AAA"/>
            </a:solidFill>
            <a:prstDash val="solid"/>
          </a:ln>
          <a:effectLst>
            <a:outerShdw blurRad="101600" dist="25400" dir="8100000" algn="bl" rotWithShape="0">
              <a:srgbClr val="000000">
                <a:alpha val="30000"/>
              </a:srgbClr>
            </a:outerShdw>
          </a:effectLst>
        </p:spPr>
        <p:txBody>
          <a:bodyPr/>
          <a:lstStyle/>
          <a:p>
            <a:endParaRPr lang="en-US"/>
          </a:p>
        </p:txBody>
      </p:sp>
      <p:sp>
        <p:nvSpPr>
          <p:cNvPr id="7" name="Shape 5"/>
          <p:cNvSpPr/>
          <p:nvPr/>
        </p:nvSpPr>
        <p:spPr>
          <a:xfrm>
            <a:off x="320040" y="987552"/>
            <a:ext cx="5029200" cy="36576"/>
          </a:xfrm>
          <a:prstGeom prst="rect">
            <a:avLst/>
          </a:prstGeom>
          <a:solidFill>
            <a:srgbClr val="0D9AAA"/>
          </a:solidFill>
          <a:ln w="12700">
            <a:solidFill>
              <a:srgbClr val="0D9AAA"/>
            </a:solidFill>
            <a:prstDash val="solid"/>
          </a:ln>
        </p:spPr>
        <p:txBody>
          <a:bodyPr/>
          <a:lstStyle/>
          <a:p>
            <a:endParaRPr lang="en-US"/>
          </a:p>
        </p:txBody>
      </p:sp>
      <p:sp>
        <p:nvSpPr>
          <p:cNvPr id="8" name="Text 6"/>
          <p:cNvSpPr/>
          <p:nvPr/>
        </p:nvSpPr>
        <p:spPr>
          <a:xfrm>
            <a:off x="457200" y="1115568"/>
            <a:ext cx="4663440" cy="365760"/>
          </a:xfrm>
          <a:prstGeom prst="rect">
            <a:avLst/>
          </a:prstGeom>
          <a:noFill/>
          <a:ln/>
        </p:spPr>
        <p:txBody>
          <a:bodyPr wrap="square" rtlCol="0" anchor="ctr"/>
          <a:lstStyle/>
          <a:p>
            <a:pPr marL="0" indent="0">
              <a:buNone/>
            </a:pPr>
            <a:r>
              <a:rPr lang="en-US" sz="1500" b="1" dirty="0">
                <a:solidFill>
                  <a:srgbClr val="1FC8C8"/>
                </a:solidFill>
                <a:latin typeface="Georgia" pitchFamily="34" charset="0"/>
                <a:ea typeface="Georgia" pitchFamily="34" charset="-122"/>
                <a:cs typeface="Georgia" pitchFamily="34" charset="-120"/>
              </a:rPr>
              <a:t>The Story</a:t>
            </a:r>
            <a:endParaRPr lang="en-US" sz="1500" dirty="0"/>
          </a:p>
        </p:txBody>
      </p:sp>
      <p:sp>
        <p:nvSpPr>
          <p:cNvPr id="9" name="Text 7"/>
          <p:cNvSpPr/>
          <p:nvPr/>
        </p:nvSpPr>
        <p:spPr>
          <a:xfrm>
            <a:off x="457200" y="1554480"/>
            <a:ext cx="4663440" cy="2743200"/>
          </a:xfrm>
          <a:prstGeom prst="rect">
            <a:avLst/>
          </a:prstGeom>
          <a:noFill/>
          <a:ln/>
        </p:spPr>
        <p:txBody>
          <a:bodyPr wrap="square" rtlCol="0" anchor="t"/>
          <a:lstStyle/>
          <a:p>
            <a:pPr marL="0" indent="0">
              <a:lnSpc>
                <a:spcPct val="135000"/>
              </a:lnSpc>
              <a:buNone/>
            </a:pPr>
            <a:r>
              <a:rPr lang="en-US" sz="1250" b="1" dirty="0">
                <a:solidFill>
                  <a:srgbClr val="D6E8F5"/>
                </a:solidFill>
                <a:latin typeface="Calibri" pitchFamily="34" charset="0"/>
                <a:ea typeface="Calibri" pitchFamily="34" charset="-122"/>
                <a:cs typeface="Calibri" pitchFamily="34" charset="-120"/>
              </a:rPr>
              <a:t>Amity Island, summer 1975.</a:t>
            </a:r>
            <a:endParaRPr lang="en-US" sz="1250" dirty="0"/>
          </a:p>
          <a:p>
            <a:pPr marL="0" indent="0">
              <a:lnSpc>
                <a:spcPct val="135000"/>
              </a:lnSpc>
              <a:buNone/>
            </a:pPr>
            <a:r>
              <a:rPr lang="en-US" sz="1250" dirty="0">
                <a:solidFill>
                  <a:srgbClr val="D6E8F5"/>
                </a:solidFill>
                <a:latin typeface="Calibri" pitchFamily="34" charset="0"/>
                <a:ea typeface="Calibri" pitchFamily="34" charset="-122"/>
                <a:cs typeface="Calibri" pitchFamily="34" charset="-120"/>
              </a:rPr>
              <a:t> </a:t>
            </a:r>
            <a:endParaRPr lang="en-US" sz="1250" dirty="0"/>
          </a:p>
          <a:p>
            <a:pPr marL="0" indent="0">
              <a:lnSpc>
                <a:spcPct val="135000"/>
              </a:lnSpc>
              <a:buNone/>
            </a:pPr>
            <a:r>
              <a:rPr lang="en-US" sz="1250" dirty="0">
                <a:solidFill>
                  <a:srgbClr val="D6E8F5"/>
                </a:solidFill>
                <a:latin typeface="Calibri" pitchFamily="34" charset="0"/>
                <a:ea typeface="Calibri" pitchFamily="34" charset="-122"/>
                <a:cs typeface="Calibri" pitchFamily="34" charset="-120"/>
              </a:rPr>
              <a:t>A series of deadly shark attacks threatens the coastal tourist town. Chief Martin Brody, the town's police chief, must navigate political pressure, public fear, and expert disagreement to confront the growing danger.</a:t>
            </a:r>
            <a:endParaRPr lang="en-US" sz="1250" dirty="0"/>
          </a:p>
          <a:p>
            <a:pPr marL="0" indent="0">
              <a:lnSpc>
                <a:spcPct val="135000"/>
              </a:lnSpc>
              <a:buNone/>
            </a:pPr>
            <a:r>
              <a:rPr lang="en-US" sz="1250" dirty="0">
                <a:solidFill>
                  <a:srgbClr val="D6E8F5"/>
                </a:solidFill>
                <a:latin typeface="Calibri" pitchFamily="34" charset="0"/>
                <a:ea typeface="Calibri" pitchFamily="34" charset="-122"/>
                <a:cs typeface="Calibri" pitchFamily="34" charset="-120"/>
              </a:rPr>
              <a:t> </a:t>
            </a:r>
            <a:endParaRPr lang="en-US" sz="1250" dirty="0"/>
          </a:p>
          <a:p>
            <a:pPr marL="0" indent="0">
              <a:lnSpc>
                <a:spcPct val="135000"/>
              </a:lnSpc>
              <a:buNone/>
            </a:pPr>
            <a:r>
              <a:rPr lang="en-US" sz="1250" dirty="0">
                <a:solidFill>
                  <a:srgbClr val="D6E8F5"/>
                </a:solidFill>
                <a:latin typeface="Calibri" pitchFamily="34" charset="0"/>
                <a:ea typeface="Calibri" pitchFamily="34" charset="-122"/>
                <a:cs typeface="Calibri" pitchFamily="34" charset="-120"/>
              </a:rPr>
              <a:t>He enlists oceanographer Matt Hooper and seasoned shark hunter Quint. The three men — fundamentally different in background, communication style, and worldview — must cooperate aboard the small vessel Orca to kill the shark.</a:t>
            </a:r>
            <a:endParaRPr lang="en-US" sz="1250" dirty="0"/>
          </a:p>
        </p:txBody>
      </p:sp>
      <p:sp>
        <p:nvSpPr>
          <p:cNvPr id="10" name="Shape 8"/>
          <p:cNvSpPr/>
          <p:nvPr/>
        </p:nvSpPr>
        <p:spPr>
          <a:xfrm>
            <a:off x="5532120" y="987552"/>
            <a:ext cx="3291840" cy="1115568"/>
          </a:xfrm>
          <a:prstGeom prst="rect">
            <a:avLst/>
          </a:prstGeom>
          <a:solidFill>
            <a:srgbClr val="0B2748"/>
          </a:solidFill>
          <a:ln w="19050">
            <a:solidFill>
              <a:srgbClr val="0E55B0"/>
            </a:solidFill>
            <a:prstDash val="solid"/>
          </a:ln>
          <a:effectLst>
            <a:outerShdw blurRad="101600" dist="25400" dir="8100000" algn="bl" rotWithShape="0">
              <a:srgbClr val="000000">
                <a:alpha val="30000"/>
              </a:srgbClr>
            </a:outerShdw>
          </a:effectLst>
        </p:spPr>
        <p:txBody>
          <a:bodyPr/>
          <a:lstStyle/>
          <a:p>
            <a:endParaRPr lang="en-US"/>
          </a:p>
        </p:txBody>
      </p:sp>
      <p:sp>
        <p:nvSpPr>
          <p:cNvPr id="11" name="Shape 9"/>
          <p:cNvSpPr/>
          <p:nvPr/>
        </p:nvSpPr>
        <p:spPr>
          <a:xfrm>
            <a:off x="5532120" y="987552"/>
            <a:ext cx="3291840" cy="36576"/>
          </a:xfrm>
          <a:prstGeom prst="rect">
            <a:avLst/>
          </a:prstGeom>
          <a:solidFill>
            <a:srgbClr val="0E55B0"/>
          </a:solidFill>
          <a:ln w="12700">
            <a:solidFill>
              <a:srgbClr val="0E55B0"/>
            </a:solidFill>
            <a:prstDash val="solid"/>
          </a:ln>
        </p:spPr>
        <p:txBody>
          <a:bodyPr/>
          <a:lstStyle/>
          <a:p>
            <a:endParaRPr lang="en-US"/>
          </a:p>
        </p:txBody>
      </p:sp>
      <p:sp>
        <p:nvSpPr>
          <p:cNvPr id="12" name="Text 10"/>
          <p:cNvSpPr/>
          <p:nvPr/>
        </p:nvSpPr>
        <p:spPr>
          <a:xfrm>
            <a:off x="5650992" y="1097280"/>
            <a:ext cx="3063240" cy="320040"/>
          </a:xfrm>
          <a:prstGeom prst="rect">
            <a:avLst/>
          </a:prstGeom>
          <a:noFill/>
          <a:ln/>
        </p:spPr>
        <p:txBody>
          <a:bodyPr wrap="square" rtlCol="0" anchor="ctr"/>
          <a:lstStyle/>
          <a:p>
            <a:pPr marL="0" indent="0">
              <a:buNone/>
            </a:pPr>
            <a:r>
              <a:rPr lang="en-US" sz="1300" b="1" dirty="0">
                <a:solidFill>
                  <a:srgbClr val="FFFFFF"/>
                </a:solidFill>
                <a:latin typeface="Georgia" pitchFamily="34" charset="0"/>
                <a:ea typeface="Georgia" pitchFamily="34" charset="-122"/>
                <a:cs typeface="Georgia" pitchFamily="34" charset="-120"/>
              </a:rPr>
              <a:t>Chief Brody</a:t>
            </a:r>
            <a:endParaRPr lang="en-US" sz="1300" dirty="0"/>
          </a:p>
        </p:txBody>
      </p:sp>
      <p:sp>
        <p:nvSpPr>
          <p:cNvPr id="13" name="Text 11"/>
          <p:cNvSpPr/>
          <p:nvPr/>
        </p:nvSpPr>
        <p:spPr>
          <a:xfrm>
            <a:off x="5650992" y="1426464"/>
            <a:ext cx="3063240" cy="594360"/>
          </a:xfrm>
          <a:prstGeom prst="rect">
            <a:avLst/>
          </a:prstGeom>
          <a:noFill/>
          <a:ln/>
        </p:spPr>
        <p:txBody>
          <a:bodyPr wrap="square" rtlCol="0" anchor="ctr"/>
          <a:lstStyle/>
          <a:p>
            <a:pPr marL="0" indent="0">
              <a:lnSpc>
                <a:spcPct val="125000"/>
              </a:lnSpc>
              <a:buNone/>
            </a:pPr>
            <a:r>
              <a:rPr lang="en-US" sz="1050" dirty="0">
                <a:solidFill>
                  <a:srgbClr val="D6E8F5"/>
                </a:solidFill>
                <a:latin typeface="Calibri" pitchFamily="34" charset="0"/>
                <a:ea typeface="Calibri" pitchFamily="34" charset="-122"/>
                <a:cs typeface="Calibri" pitchFamily="34" charset="-120"/>
              </a:rPr>
              <a:t>Everyman. Fears the water. Represents civic authority.</a:t>
            </a:r>
            <a:endParaRPr lang="en-US" sz="1050" dirty="0"/>
          </a:p>
        </p:txBody>
      </p:sp>
      <p:sp>
        <p:nvSpPr>
          <p:cNvPr id="14" name="Shape 12"/>
          <p:cNvSpPr/>
          <p:nvPr/>
        </p:nvSpPr>
        <p:spPr>
          <a:xfrm>
            <a:off x="5532120" y="2249424"/>
            <a:ext cx="3291840" cy="1115568"/>
          </a:xfrm>
          <a:prstGeom prst="rect">
            <a:avLst/>
          </a:prstGeom>
          <a:solidFill>
            <a:srgbClr val="0B2748"/>
          </a:solidFill>
          <a:ln w="19050">
            <a:solidFill>
              <a:srgbClr val="0D9AAA"/>
            </a:solidFill>
            <a:prstDash val="solid"/>
          </a:ln>
          <a:effectLst>
            <a:outerShdw blurRad="101600" dist="25400" dir="8100000" algn="bl" rotWithShape="0">
              <a:srgbClr val="000000">
                <a:alpha val="30000"/>
              </a:srgbClr>
            </a:outerShdw>
          </a:effectLst>
        </p:spPr>
        <p:txBody>
          <a:bodyPr/>
          <a:lstStyle/>
          <a:p>
            <a:endParaRPr lang="en-US"/>
          </a:p>
        </p:txBody>
      </p:sp>
      <p:sp>
        <p:nvSpPr>
          <p:cNvPr id="15" name="Shape 13"/>
          <p:cNvSpPr/>
          <p:nvPr/>
        </p:nvSpPr>
        <p:spPr>
          <a:xfrm>
            <a:off x="5532120" y="2249424"/>
            <a:ext cx="3291840" cy="36576"/>
          </a:xfrm>
          <a:prstGeom prst="rect">
            <a:avLst/>
          </a:prstGeom>
          <a:solidFill>
            <a:srgbClr val="0D9AAA"/>
          </a:solidFill>
          <a:ln w="12700">
            <a:solidFill>
              <a:srgbClr val="0D9AAA"/>
            </a:solidFill>
            <a:prstDash val="solid"/>
          </a:ln>
        </p:spPr>
        <p:txBody>
          <a:bodyPr/>
          <a:lstStyle/>
          <a:p>
            <a:endParaRPr lang="en-US"/>
          </a:p>
        </p:txBody>
      </p:sp>
      <p:sp>
        <p:nvSpPr>
          <p:cNvPr id="16" name="Text 14"/>
          <p:cNvSpPr/>
          <p:nvPr/>
        </p:nvSpPr>
        <p:spPr>
          <a:xfrm>
            <a:off x="5650992" y="2359152"/>
            <a:ext cx="3063240" cy="320040"/>
          </a:xfrm>
          <a:prstGeom prst="rect">
            <a:avLst/>
          </a:prstGeom>
          <a:noFill/>
          <a:ln/>
        </p:spPr>
        <p:txBody>
          <a:bodyPr wrap="square" rtlCol="0" anchor="ctr"/>
          <a:lstStyle/>
          <a:p>
            <a:pPr marL="0" indent="0">
              <a:buNone/>
            </a:pPr>
            <a:r>
              <a:rPr lang="en-US" sz="1300" b="1" dirty="0">
                <a:solidFill>
                  <a:srgbClr val="FFFFFF"/>
                </a:solidFill>
                <a:latin typeface="Georgia" pitchFamily="34" charset="0"/>
                <a:ea typeface="Georgia" pitchFamily="34" charset="-122"/>
                <a:cs typeface="Georgia" pitchFamily="34" charset="-120"/>
              </a:rPr>
              <a:t>Matt Hooper</a:t>
            </a:r>
            <a:endParaRPr lang="en-US" sz="1300" dirty="0"/>
          </a:p>
        </p:txBody>
      </p:sp>
      <p:sp>
        <p:nvSpPr>
          <p:cNvPr id="17" name="Text 15"/>
          <p:cNvSpPr/>
          <p:nvPr/>
        </p:nvSpPr>
        <p:spPr>
          <a:xfrm>
            <a:off x="5650992" y="2688336"/>
            <a:ext cx="3063240" cy="594360"/>
          </a:xfrm>
          <a:prstGeom prst="rect">
            <a:avLst/>
          </a:prstGeom>
          <a:noFill/>
          <a:ln/>
        </p:spPr>
        <p:txBody>
          <a:bodyPr wrap="square" rtlCol="0" anchor="ctr"/>
          <a:lstStyle/>
          <a:p>
            <a:pPr marL="0" indent="0">
              <a:lnSpc>
                <a:spcPct val="125000"/>
              </a:lnSpc>
              <a:buNone/>
            </a:pPr>
            <a:r>
              <a:rPr lang="en-US" sz="1050" dirty="0">
                <a:solidFill>
                  <a:srgbClr val="D6E8F5"/>
                </a:solidFill>
                <a:latin typeface="Calibri" pitchFamily="34" charset="0"/>
                <a:ea typeface="Calibri" pitchFamily="34" charset="-122"/>
                <a:cs typeface="Calibri" pitchFamily="34" charset="-120"/>
              </a:rPr>
              <a:t>Marine biologist. Data-driven. Clashes with tradition.</a:t>
            </a:r>
            <a:endParaRPr lang="en-US" sz="1050" dirty="0"/>
          </a:p>
        </p:txBody>
      </p:sp>
      <p:sp>
        <p:nvSpPr>
          <p:cNvPr id="18" name="Shape 16"/>
          <p:cNvSpPr/>
          <p:nvPr/>
        </p:nvSpPr>
        <p:spPr>
          <a:xfrm>
            <a:off x="5532120" y="3511296"/>
            <a:ext cx="3291840" cy="1115568"/>
          </a:xfrm>
          <a:prstGeom prst="rect">
            <a:avLst/>
          </a:prstGeom>
          <a:solidFill>
            <a:srgbClr val="0B2748"/>
          </a:solidFill>
          <a:ln w="19050">
            <a:solidFill>
              <a:srgbClr val="C0392B"/>
            </a:solidFill>
            <a:prstDash val="solid"/>
          </a:ln>
          <a:effectLst>
            <a:outerShdw blurRad="101600" dist="25400" dir="8100000" algn="bl" rotWithShape="0">
              <a:srgbClr val="000000">
                <a:alpha val="30000"/>
              </a:srgbClr>
            </a:outerShdw>
          </a:effectLst>
        </p:spPr>
        <p:txBody>
          <a:bodyPr/>
          <a:lstStyle/>
          <a:p>
            <a:endParaRPr lang="en-US"/>
          </a:p>
        </p:txBody>
      </p:sp>
      <p:sp>
        <p:nvSpPr>
          <p:cNvPr id="19" name="Shape 17"/>
          <p:cNvSpPr/>
          <p:nvPr/>
        </p:nvSpPr>
        <p:spPr>
          <a:xfrm>
            <a:off x="5532120" y="3511296"/>
            <a:ext cx="3291840" cy="36576"/>
          </a:xfrm>
          <a:prstGeom prst="rect">
            <a:avLst/>
          </a:prstGeom>
          <a:solidFill>
            <a:srgbClr val="C0392B"/>
          </a:solidFill>
          <a:ln w="12700">
            <a:solidFill>
              <a:srgbClr val="C0392B"/>
            </a:solidFill>
            <a:prstDash val="solid"/>
          </a:ln>
        </p:spPr>
        <p:txBody>
          <a:bodyPr/>
          <a:lstStyle/>
          <a:p>
            <a:endParaRPr lang="en-US"/>
          </a:p>
        </p:txBody>
      </p:sp>
      <p:sp>
        <p:nvSpPr>
          <p:cNvPr id="20" name="Text 18"/>
          <p:cNvSpPr/>
          <p:nvPr/>
        </p:nvSpPr>
        <p:spPr>
          <a:xfrm>
            <a:off x="5650992" y="3621024"/>
            <a:ext cx="3063240" cy="320040"/>
          </a:xfrm>
          <a:prstGeom prst="rect">
            <a:avLst/>
          </a:prstGeom>
          <a:noFill/>
          <a:ln/>
        </p:spPr>
        <p:txBody>
          <a:bodyPr wrap="square" rtlCol="0" anchor="ctr"/>
          <a:lstStyle/>
          <a:p>
            <a:pPr marL="0" indent="0">
              <a:buNone/>
            </a:pPr>
            <a:r>
              <a:rPr lang="en-US" sz="1300" b="1" dirty="0">
                <a:solidFill>
                  <a:srgbClr val="FFFFFF"/>
                </a:solidFill>
                <a:latin typeface="Georgia" pitchFamily="34" charset="0"/>
                <a:ea typeface="Georgia" pitchFamily="34" charset="-122"/>
                <a:cs typeface="Georgia" pitchFamily="34" charset="-120"/>
              </a:rPr>
              <a:t>Quint</a:t>
            </a:r>
            <a:endParaRPr lang="en-US" sz="1300" dirty="0"/>
          </a:p>
        </p:txBody>
      </p:sp>
      <p:sp>
        <p:nvSpPr>
          <p:cNvPr id="21" name="Text 19"/>
          <p:cNvSpPr/>
          <p:nvPr/>
        </p:nvSpPr>
        <p:spPr>
          <a:xfrm>
            <a:off x="5650992" y="3950208"/>
            <a:ext cx="3063240" cy="594360"/>
          </a:xfrm>
          <a:prstGeom prst="rect">
            <a:avLst/>
          </a:prstGeom>
          <a:noFill/>
          <a:ln/>
        </p:spPr>
        <p:txBody>
          <a:bodyPr wrap="square" rtlCol="0" anchor="ctr"/>
          <a:lstStyle/>
          <a:p>
            <a:pPr marL="0" indent="0">
              <a:lnSpc>
                <a:spcPct val="125000"/>
              </a:lnSpc>
              <a:buNone/>
            </a:pPr>
            <a:r>
              <a:rPr lang="en-US" sz="1050" dirty="0">
                <a:solidFill>
                  <a:srgbClr val="D6E8F5"/>
                </a:solidFill>
                <a:latin typeface="Calibri" pitchFamily="34" charset="0"/>
                <a:ea typeface="Calibri" pitchFamily="34" charset="-122"/>
                <a:cs typeface="Calibri" pitchFamily="34" charset="-120"/>
              </a:rPr>
              <a:t>Obsessed shark hunter. WWII survivor. Authoritarian.</a:t>
            </a:r>
            <a:endParaRPr lang="en-US" sz="10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40D21"/>
        </a:solidFill>
        <a:effectLst/>
      </p:bgPr>
    </p:bg>
    <p:spTree>
      <p:nvGrpSpPr>
        <p:cNvPr id="1" name=""/>
        <p:cNvGrpSpPr/>
        <p:nvPr/>
      </p:nvGrpSpPr>
      <p:grpSpPr>
        <a:xfrm>
          <a:off x="0" y="0"/>
          <a:ext cx="0" cy="0"/>
          <a:chOff x="0" y="0"/>
          <a:chExt cx="0" cy="0"/>
        </a:xfrm>
      </p:grpSpPr>
      <p:sp>
        <p:nvSpPr>
          <p:cNvPr id="2" name="Shape 0"/>
          <p:cNvSpPr/>
          <p:nvPr/>
        </p:nvSpPr>
        <p:spPr>
          <a:xfrm>
            <a:off x="0" y="4114800"/>
            <a:ext cx="9144000" cy="1028700"/>
          </a:xfrm>
          <a:prstGeom prst="rect">
            <a:avLst/>
          </a:prstGeom>
          <a:solidFill>
            <a:srgbClr val="07205A">
              <a:alpha val="60000"/>
            </a:srgbClr>
          </a:solidFill>
          <a:ln w="12700">
            <a:solidFill>
              <a:srgbClr val="07205A">
                <a:alpha val="60000"/>
              </a:srgbClr>
            </a:solidFill>
            <a:prstDash val="solid"/>
          </a:ln>
        </p:spPr>
        <p:txBody>
          <a:bodyPr/>
          <a:lstStyle/>
          <a:p>
            <a:endParaRPr lang="en-US"/>
          </a:p>
        </p:txBody>
      </p:sp>
      <p:sp>
        <p:nvSpPr>
          <p:cNvPr id="3" name="Shape 1"/>
          <p:cNvSpPr/>
          <p:nvPr/>
        </p:nvSpPr>
        <p:spPr>
          <a:xfrm>
            <a:off x="0" y="4572000"/>
            <a:ext cx="9144000" cy="571500"/>
          </a:xfrm>
          <a:prstGeom prst="rect">
            <a:avLst/>
          </a:prstGeom>
          <a:solidFill>
            <a:srgbClr val="0A3580">
              <a:alpha val="40000"/>
            </a:srgbClr>
          </a:solidFill>
          <a:ln w="12700">
            <a:solidFill>
              <a:srgbClr val="0A3580">
                <a:alpha val="40000"/>
              </a:srgbClr>
            </a:solidFill>
            <a:prstDash val="solid"/>
          </a:ln>
        </p:spPr>
        <p:txBody>
          <a:bodyPr/>
          <a:lstStyle/>
          <a:p>
            <a:endParaRPr lang="en-US"/>
          </a:p>
        </p:txBody>
      </p:sp>
      <p:sp>
        <p:nvSpPr>
          <p:cNvPr id="4" name="Shape 2"/>
          <p:cNvSpPr/>
          <p:nvPr/>
        </p:nvSpPr>
        <p:spPr>
          <a:xfrm>
            <a:off x="320040" y="256032"/>
            <a:ext cx="54864" cy="530352"/>
          </a:xfrm>
          <a:prstGeom prst="rect">
            <a:avLst/>
          </a:prstGeom>
          <a:solidFill>
            <a:srgbClr val="1FC8C8"/>
          </a:solidFill>
          <a:ln w="12700">
            <a:solidFill>
              <a:srgbClr val="1FC8C8"/>
            </a:solidFill>
            <a:prstDash val="solid"/>
          </a:ln>
        </p:spPr>
        <p:txBody>
          <a:bodyPr/>
          <a:lstStyle/>
          <a:p>
            <a:endParaRPr lang="en-US"/>
          </a:p>
        </p:txBody>
      </p:sp>
      <p:sp>
        <p:nvSpPr>
          <p:cNvPr id="5" name="Text 3"/>
          <p:cNvSpPr/>
          <p:nvPr/>
        </p:nvSpPr>
        <p:spPr>
          <a:xfrm>
            <a:off x="457200" y="228600"/>
            <a:ext cx="8412480" cy="594360"/>
          </a:xfrm>
          <a:prstGeom prst="rect">
            <a:avLst/>
          </a:prstGeom>
          <a:noFill/>
          <a:ln/>
        </p:spPr>
        <p:txBody>
          <a:bodyPr wrap="square" lIns="0" tIns="0" rIns="0" bIns="0" rtlCol="0" anchor="ctr"/>
          <a:lstStyle/>
          <a:p>
            <a:pPr marL="0" indent="0" algn="l">
              <a:buNone/>
            </a:pPr>
            <a:r>
              <a:rPr lang="en-US" sz="2600" b="1" dirty="0">
                <a:solidFill>
                  <a:srgbClr val="FFFFFF"/>
                </a:solidFill>
                <a:latin typeface="Georgia" pitchFamily="34" charset="0"/>
                <a:ea typeface="Georgia" pitchFamily="34" charset="-122"/>
                <a:cs typeface="Georgia" pitchFamily="34" charset="-120"/>
              </a:rPr>
              <a:t>Concepts Overview: Three Communication Lenses</a:t>
            </a:r>
            <a:endParaRPr lang="en-US" sz="2600" dirty="0"/>
          </a:p>
        </p:txBody>
      </p:sp>
      <p:sp>
        <p:nvSpPr>
          <p:cNvPr id="6" name="Shape 4"/>
          <p:cNvSpPr/>
          <p:nvPr/>
        </p:nvSpPr>
        <p:spPr>
          <a:xfrm>
            <a:off x="320040" y="960120"/>
            <a:ext cx="2743200" cy="3840480"/>
          </a:xfrm>
          <a:prstGeom prst="rect">
            <a:avLst/>
          </a:prstGeom>
          <a:solidFill>
            <a:srgbClr val="0B2748"/>
          </a:solidFill>
          <a:ln w="19050">
            <a:solidFill>
              <a:srgbClr val="D4AC0D"/>
            </a:solidFill>
            <a:prstDash val="solid"/>
          </a:ln>
          <a:effectLst>
            <a:outerShdw blurRad="101600" dist="25400" dir="8100000" algn="bl" rotWithShape="0">
              <a:srgbClr val="000000">
                <a:alpha val="30000"/>
              </a:srgbClr>
            </a:outerShdw>
          </a:effectLst>
        </p:spPr>
        <p:txBody>
          <a:bodyPr/>
          <a:lstStyle/>
          <a:p>
            <a:endParaRPr lang="en-US"/>
          </a:p>
        </p:txBody>
      </p:sp>
      <p:sp>
        <p:nvSpPr>
          <p:cNvPr id="7" name="Shape 5"/>
          <p:cNvSpPr/>
          <p:nvPr/>
        </p:nvSpPr>
        <p:spPr>
          <a:xfrm>
            <a:off x="320040" y="960120"/>
            <a:ext cx="2743200" cy="36576"/>
          </a:xfrm>
          <a:prstGeom prst="rect">
            <a:avLst/>
          </a:prstGeom>
          <a:solidFill>
            <a:srgbClr val="D4AC0D"/>
          </a:solidFill>
          <a:ln w="12700">
            <a:solidFill>
              <a:srgbClr val="D4AC0D"/>
            </a:solidFill>
            <a:prstDash val="solid"/>
          </a:ln>
        </p:spPr>
        <p:txBody>
          <a:bodyPr/>
          <a:lstStyle/>
          <a:p>
            <a:endParaRPr lang="en-US"/>
          </a:p>
        </p:txBody>
      </p:sp>
      <p:sp>
        <p:nvSpPr>
          <p:cNvPr id="8" name="Text 6"/>
          <p:cNvSpPr/>
          <p:nvPr/>
        </p:nvSpPr>
        <p:spPr>
          <a:xfrm>
            <a:off x="457200" y="1024128"/>
            <a:ext cx="2468880" cy="640080"/>
          </a:xfrm>
          <a:prstGeom prst="rect">
            <a:avLst/>
          </a:prstGeom>
          <a:noFill/>
          <a:ln/>
        </p:spPr>
        <p:txBody>
          <a:bodyPr wrap="square" lIns="0" tIns="0" rIns="0" bIns="0" rtlCol="0" anchor="ctr"/>
          <a:lstStyle/>
          <a:p>
            <a:pPr marL="0" indent="0" algn="l">
              <a:buNone/>
            </a:pPr>
            <a:r>
              <a:rPr lang="en-US" sz="4200" b="1" dirty="0">
                <a:solidFill>
                  <a:srgbClr val="D4AC0D"/>
                </a:solidFill>
                <a:latin typeface="Impact" pitchFamily="34" charset="0"/>
                <a:ea typeface="Impact" pitchFamily="34" charset="-122"/>
                <a:cs typeface="Impact" pitchFamily="34" charset="-120"/>
              </a:rPr>
              <a:t>01</a:t>
            </a:r>
            <a:endParaRPr lang="en-US" sz="4200" dirty="0"/>
          </a:p>
        </p:txBody>
      </p:sp>
      <p:sp>
        <p:nvSpPr>
          <p:cNvPr id="9" name="Text 7"/>
          <p:cNvSpPr/>
          <p:nvPr/>
        </p:nvSpPr>
        <p:spPr>
          <a:xfrm>
            <a:off x="457200" y="1600200"/>
            <a:ext cx="2468880" cy="502920"/>
          </a:xfrm>
          <a:prstGeom prst="rect">
            <a:avLst/>
          </a:prstGeom>
          <a:noFill/>
          <a:ln/>
        </p:spPr>
        <p:txBody>
          <a:bodyPr wrap="square" rtlCol="0" anchor="ctr"/>
          <a:lstStyle/>
          <a:p>
            <a:pPr marL="0" indent="0">
              <a:buNone/>
            </a:pPr>
            <a:r>
              <a:rPr lang="en-US" sz="1600" b="1" dirty="0">
                <a:solidFill>
                  <a:srgbClr val="FFFFFF"/>
                </a:solidFill>
                <a:latin typeface="Georgia" pitchFamily="34" charset="0"/>
                <a:ea typeface="Georgia" pitchFamily="34" charset="-122"/>
                <a:cs typeface="Georgia" pitchFamily="34" charset="-120"/>
              </a:rPr>
              <a:t>Perception</a:t>
            </a:r>
            <a:endParaRPr lang="en-US" sz="1600" dirty="0"/>
          </a:p>
        </p:txBody>
      </p:sp>
      <p:sp>
        <p:nvSpPr>
          <p:cNvPr id="10" name="Shape 8"/>
          <p:cNvSpPr/>
          <p:nvPr/>
        </p:nvSpPr>
        <p:spPr>
          <a:xfrm>
            <a:off x="457200" y="2176272"/>
            <a:ext cx="2286000" cy="27432"/>
          </a:xfrm>
          <a:prstGeom prst="rect">
            <a:avLst/>
          </a:prstGeom>
          <a:solidFill>
            <a:srgbClr val="D4AC0D">
              <a:alpha val="70000"/>
            </a:srgbClr>
          </a:solidFill>
          <a:ln w="12700">
            <a:solidFill>
              <a:srgbClr val="D4AC0D">
                <a:alpha val="70000"/>
              </a:srgbClr>
            </a:solidFill>
            <a:prstDash val="solid"/>
          </a:ln>
        </p:spPr>
        <p:txBody>
          <a:bodyPr/>
          <a:lstStyle/>
          <a:p>
            <a:endParaRPr lang="en-US" sz="3200">
              <a:solidFill>
                <a:schemeClr val="bg1"/>
              </a:solidFill>
            </a:endParaRPr>
          </a:p>
        </p:txBody>
      </p:sp>
      <p:sp>
        <p:nvSpPr>
          <p:cNvPr id="11" name="Text 9"/>
          <p:cNvSpPr/>
          <p:nvPr/>
        </p:nvSpPr>
        <p:spPr>
          <a:xfrm>
            <a:off x="457200" y="2286000"/>
            <a:ext cx="2468880" cy="274320"/>
          </a:xfrm>
          <a:prstGeom prst="rect">
            <a:avLst/>
          </a:prstGeom>
          <a:noFill/>
          <a:ln/>
        </p:spPr>
        <p:txBody>
          <a:bodyPr wrap="square" rtlCol="0" anchor="ctr"/>
          <a:lstStyle/>
          <a:p>
            <a:pPr marL="0" indent="0">
              <a:buNone/>
            </a:pPr>
            <a:r>
              <a:rPr lang="en-US" sz="1400" b="1" dirty="0">
                <a:solidFill>
                  <a:schemeClr val="bg1"/>
                </a:solidFill>
                <a:latin typeface="Calibri" pitchFamily="34" charset="0"/>
                <a:ea typeface="Calibri" pitchFamily="34" charset="-122"/>
                <a:cs typeface="Calibri" pitchFamily="34" charset="-120"/>
              </a:rPr>
              <a:t>Key Concepts:</a:t>
            </a:r>
            <a:endParaRPr lang="en-US" sz="1400" dirty="0">
              <a:solidFill>
                <a:schemeClr val="bg1"/>
              </a:solidFill>
            </a:endParaRPr>
          </a:p>
        </p:txBody>
      </p:sp>
      <p:sp>
        <p:nvSpPr>
          <p:cNvPr id="12" name="Shape 10"/>
          <p:cNvSpPr/>
          <p:nvPr/>
        </p:nvSpPr>
        <p:spPr>
          <a:xfrm>
            <a:off x="484632" y="2651760"/>
            <a:ext cx="109728" cy="109728"/>
          </a:xfrm>
          <a:prstGeom prst="ellipse">
            <a:avLst/>
          </a:prstGeom>
          <a:solidFill>
            <a:srgbClr val="D4AC0D"/>
          </a:solidFill>
          <a:ln w="12700">
            <a:solidFill>
              <a:srgbClr val="D4AC0D"/>
            </a:solidFill>
            <a:prstDash val="solid"/>
          </a:ln>
        </p:spPr>
        <p:txBody>
          <a:bodyPr/>
          <a:lstStyle/>
          <a:p>
            <a:endParaRPr lang="en-US" sz="3200">
              <a:solidFill>
                <a:schemeClr val="bg1"/>
              </a:solidFill>
            </a:endParaRPr>
          </a:p>
        </p:txBody>
      </p:sp>
      <p:sp>
        <p:nvSpPr>
          <p:cNvPr id="13" name="Text 11"/>
          <p:cNvSpPr/>
          <p:nvPr/>
        </p:nvSpPr>
        <p:spPr>
          <a:xfrm>
            <a:off x="667512" y="2596896"/>
            <a:ext cx="2194560" cy="274320"/>
          </a:xfrm>
          <a:prstGeom prst="rect">
            <a:avLst/>
          </a:prstGeom>
          <a:noFill/>
          <a:ln/>
        </p:spPr>
        <p:txBody>
          <a:bodyPr wrap="square" rtlCol="0" anchor="ctr"/>
          <a:lstStyle/>
          <a:p>
            <a:pPr marL="0" indent="0">
              <a:buNone/>
            </a:pPr>
            <a:r>
              <a:rPr lang="en-US" dirty="0">
                <a:solidFill>
                  <a:schemeClr val="bg1"/>
                </a:solidFill>
                <a:latin typeface="Calibri" pitchFamily="34" charset="0"/>
                <a:ea typeface="Calibri" pitchFamily="34" charset="-122"/>
                <a:cs typeface="Calibri" pitchFamily="34" charset="-120"/>
              </a:rPr>
              <a:t>Attribution Errors</a:t>
            </a:r>
            <a:endParaRPr lang="en-US" dirty="0">
              <a:solidFill>
                <a:schemeClr val="bg1"/>
              </a:solidFill>
            </a:endParaRPr>
          </a:p>
        </p:txBody>
      </p:sp>
      <p:sp>
        <p:nvSpPr>
          <p:cNvPr id="14" name="Shape 12"/>
          <p:cNvSpPr/>
          <p:nvPr/>
        </p:nvSpPr>
        <p:spPr>
          <a:xfrm>
            <a:off x="484632" y="3200400"/>
            <a:ext cx="109728" cy="109728"/>
          </a:xfrm>
          <a:prstGeom prst="ellipse">
            <a:avLst/>
          </a:prstGeom>
          <a:solidFill>
            <a:srgbClr val="D4AC0D"/>
          </a:solidFill>
          <a:ln w="12700">
            <a:solidFill>
              <a:srgbClr val="D4AC0D"/>
            </a:solidFill>
            <a:prstDash val="solid"/>
          </a:ln>
        </p:spPr>
        <p:txBody>
          <a:bodyPr/>
          <a:lstStyle/>
          <a:p>
            <a:endParaRPr lang="en-US" sz="3200">
              <a:solidFill>
                <a:schemeClr val="bg1"/>
              </a:solidFill>
            </a:endParaRPr>
          </a:p>
        </p:txBody>
      </p:sp>
      <p:sp>
        <p:nvSpPr>
          <p:cNvPr id="15" name="Text 13"/>
          <p:cNvSpPr/>
          <p:nvPr/>
        </p:nvSpPr>
        <p:spPr>
          <a:xfrm>
            <a:off x="667512" y="3145536"/>
            <a:ext cx="2194560" cy="274320"/>
          </a:xfrm>
          <a:prstGeom prst="rect">
            <a:avLst/>
          </a:prstGeom>
          <a:noFill/>
          <a:ln/>
        </p:spPr>
        <p:txBody>
          <a:bodyPr wrap="square" rtlCol="0" anchor="ctr"/>
          <a:lstStyle/>
          <a:p>
            <a:pPr marL="0" indent="0">
              <a:buNone/>
            </a:pPr>
            <a:r>
              <a:rPr lang="en-US" dirty="0">
                <a:solidFill>
                  <a:schemeClr val="bg1"/>
                </a:solidFill>
                <a:latin typeface="Calibri" pitchFamily="34" charset="0"/>
                <a:ea typeface="Calibri" pitchFamily="34" charset="-122"/>
                <a:cs typeface="Calibri" pitchFamily="34" charset="-120"/>
              </a:rPr>
              <a:t>Selective Perception</a:t>
            </a:r>
            <a:endParaRPr lang="en-US" dirty="0">
              <a:solidFill>
                <a:schemeClr val="bg1"/>
              </a:solidFill>
            </a:endParaRPr>
          </a:p>
        </p:txBody>
      </p:sp>
      <p:sp>
        <p:nvSpPr>
          <p:cNvPr id="16" name="Text 14"/>
          <p:cNvSpPr/>
          <p:nvPr/>
        </p:nvSpPr>
        <p:spPr>
          <a:xfrm>
            <a:off x="457200" y="4224528"/>
            <a:ext cx="2468880" cy="274320"/>
          </a:xfrm>
          <a:prstGeom prst="rect">
            <a:avLst/>
          </a:prstGeom>
          <a:noFill/>
          <a:ln/>
        </p:spPr>
        <p:txBody>
          <a:bodyPr wrap="square" rtlCol="0" anchor="ctr"/>
          <a:lstStyle/>
          <a:p>
            <a:pPr marL="0" indent="0">
              <a:buNone/>
            </a:pPr>
            <a:r>
              <a:rPr lang="en-US" sz="950" b="1" i="1" dirty="0">
                <a:solidFill>
                  <a:srgbClr val="D4AC0D"/>
                </a:solidFill>
                <a:latin typeface="Calibri" pitchFamily="34" charset="0"/>
                <a:ea typeface="Calibri" pitchFamily="34" charset="-122"/>
                <a:cs typeface="Calibri" pitchFamily="34" charset="-120"/>
              </a:rPr>
              <a:t>Applied to Jaws →</a:t>
            </a:r>
            <a:endParaRPr lang="en-US" sz="950" dirty="0"/>
          </a:p>
        </p:txBody>
      </p:sp>
      <p:sp>
        <p:nvSpPr>
          <p:cNvPr id="17" name="Shape 15"/>
          <p:cNvSpPr/>
          <p:nvPr/>
        </p:nvSpPr>
        <p:spPr>
          <a:xfrm>
            <a:off x="3200400" y="960120"/>
            <a:ext cx="2743200" cy="3840480"/>
          </a:xfrm>
          <a:prstGeom prst="rect">
            <a:avLst/>
          </a:prstGeom>
          <a:solidFill>
            <a:srgbClr val="0B2748"/>
          </a:solidFill>
          <a:ln w="19050">
            <a:solidFill>
              <a:srgbClr val="0D9AAA"/>
            </a:solidFill>
            <a:prstDash val="solid"/>
          </a:ln>
          <a:effectLst>
            <a:outerShdw blurRad="101600" dist="25400" dir="8100000" algn="bl" rotWithShape="0">
              <a:srgbClr val="000000">
                <a:alpha val="30000"/>
              </a:srgbClr>
            </a:outerShdw>
          </a:effectLst>
        </p:spPr>
        <p:txBody>
          <a:bodyPr/>
          <a:lstStyle/>
          <a:p>
            <a:endParaRPr lang="en-US"/>
          </a:p>
        </p:txBody>
      </p:sp>
      <p:sp>
        <p:nvSpPr>
          <p:cNvPr id="18" name="Shape 16"/>
          <p:cNvSpPr/>
          <p:nvPr/>
        </p:nvSpPr>
        <p:spPr>
          <a:xfrm>
            <a:off x="3200400" y="960120"/>
            <a:ext cx="2743200" cy="36576"/>
          </a:xfrm>
          <a:prstGeom prst="rect">
            <a:avLst/>
          </a:prstGeom>
          <a:solidFill>
            <a:srgbClr val="0D9AAA"/>
          </a:solidFill>
          <a:ln w="12700">
            <a:solidFill>
              <a:srgbClr val="0D9AAA"/>
            </a:solidFill>
            <a:prstDash val="solid"/>
          </a:ln>
        </p:spPr>
        <p:txBody>
          <a:bodyPr/>
          <a:lstStyle/>
          <a:p>
            <a:endParaRPr lang="en-US"/>
          </a:p>
        </p:txBody>
      </p:sp>
      <p:sp>
        <p:nvSpPr>
          <p:cNvPr id="19" name="Text 17"/>
          <p:cNvSpPr/>
          <p:nvPr/>
        </p:nvSpPr>
        <p:spPr>
          <a:xfrm>
            <a:off x="3337560" y="1024128"/>
            <a:ext cx="2468880" cy="640080"/>
          </a:xfrm>
          <a:prstGeom prst="rect">
            <a:avLst/>
          </a:prstGeom>
          <a:noFill/>
          <a:ln/>
        </p:spPr>
        <p:txBody>
          <a:bodyPr wrap="square" lIns="0" tIns="0" rIns="0" bIns="0" rtlCol="0" anchor="ctr"/>
          <a:lstStyle/>
          <a:p>
            <a:pPr marL="0" indent="0" algn="l">
              <a:buNone/>
            </a:pPr>
            <a:r>
              <a:rPr lang="en-US" sz="4200" b="1" dirty="0">
                <a:solidFill>
                  <a:srgbClr val="0D9AAA"/>
                </a:solidFill>
                <a:latin typeface="Impact" pitchFamily="34" charset="0"/>
                <a:ea typeface="Impact" pitchFamily="34" charset="-122"/>
                <a:cs typeface="Impact" pitchFamily="34" charset="-120"/>
              </a:rPr>
              <a:t>02</a:t>
            </a:r>
            <a:endParaRPr lang="en-US" sz="4200" dirty="0"/>
          </a:p>
        </p:txBody>
      </p:sp>
      <p:sp>
        <p:nvSpPr>
          <p:cNvPr id="20" name="Text 18"/>
          <p:cNvSpPr/>
          <p:nvPr/>
        </p:nvSpPr>
        <p:spPr>
          <a:xfrm>
            <a:off x="3337560" y="1600200"/>
            <a:ext cx="2468880" cy="502920"/>
          </a:xfrm>
          <a:prstGeom prst="rect">
            <a:avLst/>
          </a:prstGeom>
          <a:noFill/>
          <a:ln/>
        </p:spPr>
        <p:txBody>
          <a:bodyPr wrap="square" rtlCol="0" anchor="ctr"/>
          <a:lstStyle/>
          <a:p>
            <a:pPr marL="0" indent="0">
              <a:buNone/>
            </a:pPr>
            <a:r>
              <a:rPr lang="en-US" sz="1600" b="1" dirty="0">
                <a:solidFill>
                  <a:srgbClr val="FFFFFF"/>
                </a:solidFill>
                <a:latin typeface="Georgia" pitchFamily="34" charset="0"/>
                <a:ea typeface="Georgia" pitchFamily="34" charset="-122"/>
                <a:cs typeface="Georgia" pitchFamily="34" charset="-120"/>
              </a:rPr>
              <a:t>Nonverbal Communication</a:t>
            </a:r>
            <a:endParaRPr lang="en-US" sz="1600" dirty="0"/>
          </a:p>
        </p:txBody>
      </p:sp>
      <p:sp>
        <p:nvSpPr>
          <p:cNvPr id="21" name="Shape 19"/>
          <p:cNvSpPr/>
          <p:nvPr/>
        </p:nvSpPr>
        <p:spPr>
          <a:xfrm>
            <a:off x="3337560" y="2176272"/>
            <a:ext cx="2286000" cy="27432"/>
          </a:xfrm>
          <a:prstGeom prst="rect">
            <a:avLst/>
          </a:prstGeom>
          <a:solidFill>
            <a:srgbClr val="0D9AAA">
              <a:alpha val="70000"/>
            </a:srgbClr>
          </a:solidFill>
          <a:ln w="12700">
            <a:solidFill>
              <a:srgbClr val="0D9AAA">
                <a:alpha val="70000"/>
              </a:srgbClr>
            </a:solidFill>
            <a:prstDash val="solid"/>
          </a:ln>
        </p:spPr>
        <p:txBody>
          <a:bodyPr/>
          <a:lstStyle/>
          <a:p>
            <a:endParaRPr lang="en-US" sz="3200">
              <a:solidFill>
                <a:schemeClr val="bg1"/>
              </a:solidFill>
            </a:endParaRPr>
          </a:p>
        </p:txBody>
      </p:sp>
      <p:sp>
        <p:nvSpPr>
          <p:cNvPr id="22" name="Text 20"/>
          <p:cNvSpPr/>
          <p:nvPr/>
        </p:nvSpPr>
        <p:spPr>
          <a:xfrm>
            <a:off x="3337560" y="2286000"/>
            <a:ext cx="2468880" cy="274320"/>
          </a:xfrm>
          <a:prstGeom prst="rect">
            <a:avLst/>
          </a:prstGeom>
          <a:noFill/>
          <a:ln/>
        </p:spPr>
        <p:txBody>
          <a:bodyPr wrap="square" rtlCol="0" anchor="ctr"/>
          <a:lstStyle/>
          <a:p>
            <a:pPr marL="0" indent="0">
              <a:buNone/>
            </a:pPr>
            <a:r>
              <a:rPr lang="en-US" sz="1400" b="1" dirty="0">
                <a:solidFill>
                  <a:schemeClr val="bg1"/>
                </a:solidFill>
                <a:latin typeface="Calibri" pitchFamily="34" charset="0"/>
                <a:ea typeface="Calibri" pitchFamily="34" charset="-122"/>
                <a:cs typeface="Calibri" pitchFamily="34" charset="-120"/>
              </a:rPr>
              <a:t>Key Concepts:</a:t>
            </a:r>
            <a:endParaRPr lang="en-US" sz="1400" dirty="0">
              <a:solidFill>
                <a:schemeClr val="bg1"/>
              </a:solidFill>
            </a:endParaRPr>
          </a:p>
        </p:txBody>
      </p:sp>
      <p:sp>
        <p:nvSpPr>
          <p:cNvPr id="23" name="Shape 21"/>
          <p:cNvSpPr/>
          <p:nvPr/>
        </p:nvSpPr>
        <p:spPr>
          <a:xfrm>
            <a:off x="3364992" y="2651760"/>
            <a:ext cx="109728" cy="109728"/>
          </a:xfrm>
          <a:prstGeom prst="ellipse">
            <a:avLst/>
          </a:prstGeom>
          <a:solidFill>
            <a:srgbClr val="0D9AAA"/>
          </a:solidFill>
          <a:ln w="12700">
            <a:solidFill>
              <a:srgbClr val="0D9AAA"/>
            </a:solidFill>
            <a:prstDash val="solid"/>
          </a:ln>
        </p:spPr>
        <p:txBody>
          <a:bodyPr/>
          <a:lstStyle/>
          <a:p>
            <a:endParaRPr lang="en-US" sz="3200">
              <a:solidFill>
                <a:schemeClr val="bg1"/>
              </a:solidFill>
            </a:endParaRPr>
          </a:p>
        </p:txBody>
      </p:sp>
      <p:sp>
        <p:nvSpPr>
          <p:cNvPr id="24" name="Text 22"/>
          <p:cNvSpPr/>
          <p:nvPr/>
        </p:nvSpPr>
        <p:spPr>
          <a:xfrm>
            <a:off x="3547872" y="2596896"/>
            <a:ext cx="2194560" cy="274320"/>
          </a:xfrm>
          <a:prstGeom prst="rect">
            <a:avLst/>
          </a:prstGeom>
          <a:noFill/>
          <a:ln/>
        </p:spPr>
        <p:txBody>
          <a:bodyPr wrap="square" rtlCol="0" anchor="ctr"/>
          <a:lstStyle/>
          <a:p>
            <a:pPr marL="0" indent="0">
              <a:buNone/>
            </a:pPr>
            <a:r>
              <a:rPr lang="en-US" dirty="0">
                <a:solidFill>
                  <a:schemeClr val="bg1"/>
                </a:solidFill>
                <a:latin typeface="Calibri" pitchFamily="34" charset="0"/>
                <a:ea typeface="Calibri" pitchFamily="34" charset="-122"/>
                <a:cs typeface="Calibri" pitchFamily="34" charset="-120"/>
              </a:rPr>
              <a:t>Proxemics</a:t>
            </a:r>
            <a:endParaRPr lang="en-US" dirty="0">
              <a:solidFill>
                <a:schemeClr val="bg1"/>
              </a:solidFill>
            </a:endParaRPr>
          </a:p>
        </p:txBody>
      </p:sp>
      <p:sp>
        <p:nvSpPr>
          <p:cNvPr id="25" name="Shape 23"/>
          <p:cNvSpPr/>
          <p:nvPr/>
        </p:nvSpPr>
        <p:spPr>
          <a:xfrm>
            <a:off x="3364992" y="3200400"/>
            <a:ext cx="109728" cy="109728"/>
          </a:xfrm>
          <a:prstGeom prst="ellipse">
            <a:avLst/>
          </a:prstGeom>
          <a:solidFill>
            <a:srgbClr val="0D9AAA"/>
          </a:solidFill>
          <a:ln w="12700">
            <a:solidFill>
              <a:srgbClr val="0D9AAA"/>
            </a:solidFill>
            <a:prstDash val="solid"/>
          </a:ln>
        </p:spPr>
        <p:txBody>
          <a:bodyPr/>
          <a:lstStyle/>
          <a:p>
            <a:endParaRPr lang="en-US" sz="3200">
              <a:solidFill>
                <a:schemeClr val="bg1"/>
              </a:solidFill>
            </a:endParaRPr>
          </a:p>
        </p:txBody>
      </p:sp>
      <p:sp>
        <p:nvSpPr>
          <p:cNvPr id="26" name="Text 24"/>
          <p:cNvSpPr/>
          <p:nvPr/>
        </p:nvSpPr>
        <p:spPr>
          <a:xfrm>
            <a:off x="3547872" y="3145536"/>
            <a:ext cx="2194560" cy="274320"/>
          </a:xfrm>
          <a:prstGeom prst="rect">
            <a:avLst/>
          </a:prstGeom>
          <a:noFill/>
          <a:ln/>
        </p:spPr>
        <p:txBody>
          <a:bodyPr wrap="square" rtlCol="0" anchor="ctr"/>
          <a:lstStyle/>
          <a:p>
            <a:pPr marL="0" indent="0">
              <a:buNone/>
            </a:pPr>
            <a:r>
              <a:rPr lang="en-US" dirty="0">
                <a:solidFill>
                  <a:schemeClr val="bg1"/>
                </a:solidFill>
                <a:latin typeface="Calibri" pitchFamily="34" charset="0"/>
                <a:ea typeface="Calibri" pitchFamily="34" charset="-122"/>
                <a:cs typeface="Calibri" pitchFamily="34" charset="-120"/>
              </a:rPr>
              <a:t>Paralanguage &amp; Facial Expressions</a:t>
            </a:r>
            <a:endParaRPr lang="en-US" dirty="0">
              <a:solidFill>
                <a:schemeClr val="bg1"/>
              </a:solidFill>
            </a:endParaRPr>
          </a:p>
        </p:txBody>
      </p:sp>
      <p:sp>
        <p:nvSpPr>
          <p:cNvPr id="27" name="Text 25"/>
          <p:cNvSpPr/>
          <p:nvPr/>
        </p:nvSpPr>
        <p:spPr>
          <a:xfrm>
            <a:off x="3337560" y="4224528"/>
            <a:ext cx="2468880" cy="274320"/>
          </a:xfrm>
          <a:prstGeom prst="rect">
            <a:avLst/>
          </a:prstGeom>
          <a:noFill/>
          <a:ln/>
        </p:spPr>
        <p:txBody>
          <a:bodyPr wrap="square" rtlCol="0" anchor="ctr"/>
          <a:lstStyle/>
          <a:p>
            <a:pPr marL="0" indent="0">
              <a:buNone/>
            </a:pPr>
            <a:r>
              <a:rPr lang="en-US" sz="950" b="1" i="1" dirty="0">
                <a:solidFill>
                  <a:srgbClr val="0D9AAA"/>
                </a:solidFill>
                <a:latin typeface="Calibri" pitchFamily="34" charset="0"/>
                <a:ea typeface="Calibri" pitchFamily="34" charset="-122"/>
                <a:cs typeface="Calibri" pitchFamily="34" charset="-120"/>
              </a:rPr>
              <a:t>Applied to Jaws →</a:t>
            </a:r>
            <a:endParaRPr lang="en-US" sz="950" dirty="0"/>
          </a:p>
        </p:txBody>
      </p:sp>
      <p:sp>
        <p:nvSpPr>
          <p:cNvPr id="28" name="Shape 26"/>
          <p:cNvSpPr/>
          <p:nvPr/>
        </p:nvSpPr>
        <p:spPr>
          <a:xfrm>
            <a:off x="6080760" y="960120"/>
            <a:ext cx="2743200" cy="3840480"/>
          </a:xfrm>
          <a:prstGeom prst="rect">
            <a:avLst/>
          </a:prstGeom>
          <a:solidFill>
            <a:srgbClr val="0B2748"/>
          </a:solidFill>
          <a:ln w="19050">
            <a:solidFill>
              <a:srgbClr val="C0392B"/>
            </a:solidFill>
            <a:prstDash val="solid"/>
          </a:ln>
          <a:effectLst>
            <a:outerShdw blurRad="101600" dist="25400" dir="8100000" algn="bl" rotWithShape="0">
              <a:srgbClr val="000000">
                <a:alpha val="30000"/>
              </a:srgbClr>
            </a:outerShdw>
          </a:effectLst>
        </p:spPr>
        <p:txBody>
          <a:bodyPr/>
          <a:lstStyle/>
          <a:p>
            <a:endParaRPr lang="en-US"/>
          </a:p>
        </p:txBody>
      </p:sp>
      <p:sp>
        <p:nvSpPr>
          <p:cNvPr id="29" name="Shape 27"/>
          <p:cNvSpPr/>
          <p:nvPr/>
        </p:nvSpPr>
        <p:spPr>
          <a:xfrm>
            <a:off x="6080760" y="960120"/>
            <a:ext cx="2743200" cy="36576"/>
          </a:xfrm>
          <a:prstGeom prst="rect">
            <a:avLst/>
          </a:prstGeom>
          <a:solidFill>
            <a:srgbClr val="C0392B"/>
          </a:solidFill>
          <a:ln w="12700">
            <a:solidFill>
              <a:srgbClr val="C0392B"/>
            </a:solidFill>
            <a:prstDash val="solid"/>
          </a:ln>
        </p:spPr>
        <p:txBody>
          <a:bodyPr/>
          <a:lstStyle/>
          <a:p>
            <a:endParaRPr lang="en-US"/>
          </a:p>
        </p:txBody>
      </p:sp>
      <p:sp>
        <p:nvSpPr>
          <p:cNvPr id="30" name="Text 28"/>
          <p:cNvSpPr/>
          <p:nvPr/>
        </p:nvSpPr>
        <p:spPr>
          <a:xfrm>
            <a:off x="6217920" y="1024128"/>
            <a:ext cx="2468880" cy="640080"/>
          </a:xfrm>
          <a:prstGeom prst="rect">
            <a:avLst/>
          </a:prstGeom>
          <a:noFill/>
          <a:ln/>
        </p:spPr>
        <p:txBody>
          <a:bodyPr wrap="square" lIns="0" tIns="0" rIns="0" bIns="0" rtlCol="0" anchor="ctr"/>
          <a:lstStyle/>
          <a:p>
            <a:pPr marL="0" indent="0" algn="l">
              <a:buNone/>
            </a:pPr>
            <a:r>
              <a:rPr lang="en-US" sz="4200" b="1" dirty="0">
                <a:solidFill>
                  <a:srgbClr val="C0392B"/>
                </a:solidFill>
                <a:latin typeface="Impact" pitchFamily="34" charset="0"/>
                <a:ea typeface="Impact" pitchFamily="34" charset="-122"/>
                <a:cs typeface="Impact" pitchFamily="34" charset="-120"/>
              </a:rPr>
              <a:t>03</a:t>
            </a:r>
            <a:endParaRPr lang="en-US" sz="4200" dirty="0"/>
          </a:p>
        </p:txBody>
      </p:sp>
      <p:sp>
        <p:nvSpPr>
          <p:cNvPr id="31" name="Text 29"/>
          <p:cNvSpPr/>
          <p:nvPr/>
        </p:nvSpPr>
        <p:spPr>
          <a:xfrm>
            <a:off x="6217920" y="1600200"/>
            <a:ext cx="2468880" cy="502920"/>
          </a:xfrm>
          <a:prstGeom prst="rect">
            <a:avLst/>
          </a:prstGeom>
          <a:noFill/>
          <a:ln/>
        </p:spPr>
        <p:txBody>
          <a:bodyPr wrap="square" rtlCol="0" anchor="ctr"/>
          <a:lstStyle/>
          <a:p>
            <a:pPr marL="0" indent="0">
              <a:buNone/>
            </a:pPr>
            <a:r>
              <a:rPr lang="en-US" sz="1600" b="1" dirty="0">
                <a:solidFill>
                  <a:srgbClr val="FFFFFF"/>
                </a:solidFill>
                <a:latin typeface="Georgia" pitchFamily="34" charset="0"/>
                <a:ea typeface="Georgia" pitchFamily="34" charset="-122"/>
                <a:cs typeface="Georgia" pitchFamily="34" charset="-120"/>
              </a:rPr>
              <a:t>Interpersonal Conflict</a:t>
            </a:r>
            <a:endParaRPr lang="en-US" sz="1600" dirty="0"/>
          </a:p>
        </p:txBody>
      </p:sp>
      <p:sp>
        <p:nvSpPr>
          <p:cNvPr id="32" name="Shape 30"/>
          <p:cNvSpPr/>
          <p:nvPr/>
        </p:nvSpPr>
        <p:spPr>
          <a:xfrm>
            <a:off x="6217920" y="2176272"/>
            <a:ext cx="2286000" cy="27432"/>
          </a:xfrm>
          <a:prstGeom prst="rect">
            <a:avLst/>
          </a:prstGeom>
          <a:solidFill>
            <a:srgbClr val="C0392B">
              <a:alpha val="70000"/>
            </a:srgbClr>
          </a:solidFill>
          <a:ln w="12700">
            <a:solidFill>
              <a:srgbClr val="C0392B">
                <a:alpha val="70000"/>
              </a:srgbClr>
            </a:solidFill>
            <a:prstDash val="solid"/>
          </a:ln>
        </p:spPr>
        <p:txBody>
          <a:bodyPr/>
          <a:lstStyle/>
          <a:p>
            <a:endParaRPr lang="en-US" sz="3200">
              <a:solidFill>
                <a:schemeClr val="bg1"/>
              </a:solidFill>
            </a:endParaRPr>
          </a:p>
        </p:txBody>
      </p:sp>
      <p:sp>
        <p:nvSpPr>
          <p:cNvPr id="33" name="Text 31"/>
          <p:cNvSpPr/>
          <p:nvPr/>
        </p:nvSpPr>
        <p:spPr>
          <a:xfrm>
            <a:off x="6217920" y="2286000"/>
            <a:ext cx="2468880" cy="274320"/>
          </a:xfrm>
          <a:prstGeom prst="rect">
            <a:avLst/>
          </a:prstGeom>
          <a:noFill/>
          <a:ln/>
        </p:spPr>
        <p:txBody>
          <a:bodyPr wrap="square" rtlCol="0" anchor="ctr"/>
          <a:lstStyle/>
          <a:p>
            <a:pPr marL="0" indent="0">
              <a:buNone/>
            </a:pPr>
            <a:r>
              <a:rPr lang="en-US" sz="1400" b="1" dirty="0">
                <a:solidFill>
                  <a:schemeClr val="bg1"/>
                </a:solidFill>
                <a:latin typeface="Calibri" pitchFamily="34" charset="0"/>
                <a:ea typeface="Calibri" pitchFamily="34" charset="-122"/>
                <a:cs typeface="Calibri" pitchFamily="34" charset="-120"/>
              </a:rPr>
              <a:t>Key Concepts:</a:t>
            </a:r>
            <a:endParaRPr lang="en-US" sz="1400" dirty="0">
              <a:solidFill>
                <a:schemeClr val="bg1"/>
              </a:solidFill>
            </a:endParaRPr>
          </a:p>
        </p:txBody>
      </p:sp>
      <p:sp>
        <p:nvSpPr>
          <p:cNvPr id="34" name="Shape 32"/>
          <p:cNvSpPr/>
          <p:nvPr/>
        </p:nvSpPr>
        <p:spPr>
          <a:xfrm>
            <a:off x="6245352" y="2651760"/>
            <a:ext cx="109728" cy="109728"/>
          </a:xfrm>
          <a:prstGeom prst="ellipse">
            <a:avLst/>
          </a:prstGeom>
          <a:solidFill>
            <a:srgbClr val="C0392B"/>
          </a:solidFill>
          <a:ln w="12700">
            <a:solidFill>
              <a:srgbClr val="C0392B"/>
            </a:solidFill>
            <a:prstDash val="solid"/>
          </a:ln>
        </p:spPr>
        <p:txBody>
          <a:bodyPr/>
          <a:lstStyle/>
          <a:p>
            <a:endParaRPr lang="en-US" sz="3200">
              <a:solidFill>
                <a:schemeClr val="bg1"/>
              </a:solidFill>
            </a:endParaRPr>
          </a:p>
        </p:txBody>
      </p:sp>
      <p:sp>
        <p:nvSpPr>
          <p:cNvPr id="35" name="Text 33"/>
          <p:cNvSpPr/>
          <p:nvPr/>
        </p:nvSpPr>
        <p:spPr>
          <a:xfrm>
            <a:off x="6428232" y="2596896"/>
            <a:ext cx="2194560" cy="274320"/>
          </a:xfrm>
          <a:prstGeom prst="rect">
            <a:avLst/>
          </a:prstGeom>
          <a:noFill/>
          <a:ln/>
        </p:spPr>
        <p:txBody>
          <a:bodyPr wrap="square" rtlCol="0" anchor="ctr"/>
          <a:lstStyle/>
          <a:p>
            <a:pPr marL="0" indent="0">
              <a:buNone/>
            </a:pPr>
            <a:r>
              <a:rPr lang="en-US" dirty="0">
                <a:solidFill>
                  <a:schemeClr val="bg1"/>
                </a:solidFill>
                <a:latin typeface="Calibri" pitchFamily="34" charset="0"/>
                <a:ea typeface="Calibri" pitchFamily="34" charset="-122"/>
                <a:cs typeface="Calibri" pitchFamily="34" charset="-120"/>
              </a:rPr>
              <a:t>Conflict Styles</a:t>
            </a:r>
            <a:endParaRPr lang="en-US" dirty="0">
              <a:solidFill>
                <a:schemeClr val="bg1"/>
              </a:solidFill>
            </a:endParaRPr>
          </a:p>
        </p:txBody>
      </p:sp>
      <p:sp>
        <p:nvSpPr>
          <p:cNvPr id="36" name="Shape 34"/>
          <p:cNvSpPr/>
          <p:nvPr/>
        </p:nvSpPr>
        <p:spPr>
          <a:xfrm>
            <a:off x="6245352" y="3200400"/>
            <a:ext cx="109728" cy="109728"/>
          </a:xfrm>
          <a:prstGeom prst="ellipse">
            <a:avLst/>
          </a:prstGeom>
          <a:solidFill>
            <a:srgbClr val="C0392B"/>
          </a:solidFill>
          <a:ln w="12700">
            <a:solidFill>
              <a:srgbClr val="C0392B"/>
            </a:solidFill>
            <a:prstDash val="solid"/>
          </a:ln>
        </p:spPr>
        <p:txBody>
          <a:bodyPr/>
          <a:lstStyle/>
          <a:p>
            <a:endParaRPr lang="en-US" sz="3200">
              <a:solidFill>
                <a:schemeClr val="bg1"/>
              </a:solidFill>
            </a:endParaRPr>
          </a:p>
        </p:txBody>
      </p:sp>
      <p:sp>
        <p:nvSpPr>
          <p:cNvPr id="37" name="Text 35"/>
          <p:cNvSpPr/>
          <p:nvPr/>
        </p:nvSpPr>
        <p:spPr>
          <a:xfrm>
            <a:off x="6428232" y="3145536"/>
            <a:ext cx="2194560" cy="274320"/>
          </a:xfrm>
          <a:prstGeom prst="rect">
            <a:avLst/>
          </a:prstGeom>
          <a:noFill/>
          <a:ln/>
        </p:spPr>
        <p:txBody>
          <a:bodyPr wrap="square" rtlCol="0" anchor="ctr"/>
          <a:lstStyle/>
          <a:p>
            <a:pPr marL="0" indent="0">
              <a:buNone/>
            </a:pPr>
            <a:r>
              <a:rPr lang="en-US" dirty="0">
                <a:solidFill>
                  <a:schemeClr val="bg1"/>
                </a:solidFill>
                <a:latin typeface="Calibri" pitchFamily="34" charset="0"/>
                <a:ea typeface="Calibri" pitchFamily="34" charset="-122"/>
                <a:cs typeface="Calibri" pitchFamily="34" charset="-120"/>
              </a:rPr>
              <a:t>Power Dynamics</a:t>
            </a:r>
            <a:endParaRPr lang="en-US" dirty="0">
              <a:solidFill>
                <a:schemeClr val="bg1"/>
              </a:solidFill>
            </a:endParaRPr>
          </a:p>
        </p:txBody>
      </p:sp>
      <p:sp>
        <p:nvSpPr>
          <p:cNvPr id="38" name="Text 36"/>
          <p:cNvSpPr/>
          <p:nvPr/>
        </p:nvSpPr>
        <p:spPr>
          <a:xfrm>
            <a:off x="6217920" y="4224528"/>
            <a:ext cx="2468880" cy="274320"/>
          </a:xfrm>
          <a:prstGeom prst="rect">
            <a:avLst/>
          </a:prstGeom>
          <a:noFill/>
          <a:ln/>
        </p:spPr>
        <p:txBody>
          <a:bodyPr wrap="square" rtlCol="0" anchor="ctr"/>
          <a:lstStyle/>
          <a:p>
            <a:pPr marL="0" indent="0">
              <a:buNone/>
            </a:pPr>
            <a:r>
              <a:rPr lang="en-US" sz="950" b="1" i="1" dirty="0">
                <a:solidFill>
                  <a:srgbClr val="C0392B"/>
                </a:solidFill>
                <a:latin typeface="Calibri" pitchFamily="34" charset="0"/>
                <a:ea typeface="Calibri" pitchFamily="34" charset="-122"/>
                <a:cs typeface="Calibri" pitchFamily="34" charset="-120"/>
              </a:rPr>
              <a:t>Applied to Jaws →</a:t>
            </a:r>
            <a:endParaRPr lang="en-US" sz="9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40D21"/>
        </a:solidFill>
        <a:effectLst/>
      </p:bgPr>
    </p:bg>
    <p:spTree>
      <p:nvGrpSpPr>
        <p:cNvPr id="1" name=""/>
        <p:cNvGrpSpPr/>
        <p:nvPr/>
      </p:nvGrpSpPr>
      <p:grpSpPr>
        <a:xfrm>
          <a:off x="0" y="0"/>
          <a:ext cx="0" cy="0"/>
          <a:chOff x="0" y="0"/>
          <a:chExt cx="0" cy="0"/>
        </a:xfrm>
      </p:grpSpPr>
      <p:sp>
        <p:nvSpPr>
          <p:cNvPr id="3" name="Shape 1"/>
          <p:cNvSpPr/>
          <p:nvPr/>
        </p:nvSpPr>
        <p:spPr>
          <a:xfrm>
            <a:off x="0" y="4572000"/>
            <a:ext cx="9144000" cy="571500"/>
          </a:xfrm>
          <a:prstGeom prst="rect">
            <a:avLst/>
          </a:prstGeom>
          <a:solidFill>
            <a:srgbClr val="0A3580">
              <a:alpha val="40000"/>
            </a:srgbClr>
          </a:solidFill>
          <a:ln w="12700">
            <a:solidFill>
              <a:srgbClr val="0A3580">
                <a:alpha val="40000"/>
              </a:srgbClr>
            </a:solidFill>
            <a:prstDash val="solid"/>
          </a:ln>
        </p:spPr>
        <p:txBody>
          <a:bodyPr/>
          <a:lstStyle/>
          <a:p>
            <a:endParaRPr lang="en-US"/>
          </a:p>
        </p:txBody>
      </p:sp>
      <p:sp>
        <p:nvSpPr>
          <p:cNvPr id="4" name="Shape 2"/>
          <p:cNvSpPr/>
          <p:nvPr/>
        </p:nvSpPr>
        <p:spPr>
          <a:xfrm>
            <a:off x="320040" y="256032"/>
            <a:ext cx="54864" cy="530352"/>
          </a:xfrm>
          <a:prstGeom prst="rect">
            <a:avLst/>
          </a:prstGeom>
          <a:solidFill>
            <a:srgbClr val="1FC8C8"/>
          </a:solidFill>
          <a:ln w="12700">
            <a:solidFill>
              <a:srgbClr val="1FC8C8"/>
            </a:solidFill>
            <a:prstDash val="solid"/>
          </a:ln>
        </p:spPr>
        <p:txBody>
          <a:bodyPr/>
          <a:lstStyle/>
          <a:p>
            <a:endParaRPr lang="en-US"/>
          </a:p>
        </p:txBody>
      </p:sp>
      <p:sp>
        <p:nvSpPr>
          <p:cNvPr id="5" name="Text 3"/>
          <p:cNvSpPr/>
          <p:nvPr/>
        </p:nvSpPr>
        <p:spPr>
          <a:xfrm>
            <a:off x="457200" y="228600"/>
            <a:ext cx="8412480" cy="594360"/>
          </a:xfrm>
          <a:prstGeom prst="rect">
            <a:avLst/>
          </a:prstGeom>
          <a:noFill/>
          <a:ln/>
        </p:spPr>
        <p:txBody>
          <a:bodyPr wrap="square" lIns="0" tIns="0" rIns="0" bIns="0" rtlCol="0" anchor="ctr"/>
          <a:lstStyle/>
          <a:p>
            <a:pPr marL="0" indent="0" algn="l">
              <a:buNone/>
            </a:pPr>
            <a:r>
              <a:rPr lang="en-US" sz="2600" b="1" dirty="0">
                <a:solidFill>
                  <a:srgbClr val="FFFFFF"/>
                </a:solidFill>
                <a:latin typeface="Georgia" pitchFamily="34" charset="0"/>
                <a:ea typeface="Georgia" pitchFamily="34" charset="-122"/>
                <a:cs typeface="Georgia" pitchFamily="34" charset="-120"/>
              </a:rPr>
              <a:t>Perception - Attribution Errors</a:t>
            </a:r>
            <a:endParaRPr lang="en-US" sz="2600" dirty="0"/>
          </a:p>
        </p:txBody>
      </p:sp>
      <p:sp>
        <p:nvSpPr>
          <p:cNvPr id="6" name="Shape 4"/>
          <p:cNvSpPr/>
          <p:nvPr/>
        </p:nvSpPr>
        <p:spPr>
          <a:xfrm>
            <a:off x="320040" y="932688"/>
            <a:ext cx="2011680" cy="292608"/>
          </a:xfrm>
          <a:prstGeom prst="roundRect">
            <a:avLst>
              <a:gd name="adj" fmla="val 15625"/>
            </a:avLst>
          </a:prstGeom>
          <a:solidFill>
            <a:srgbClr val="D4AC0D"/>
          </a:solidFill>
          <a:ln w="12700">
            <a:solidFill>
              <a:srgbClr val="D4AC0D"/>
            </a:solidFill>
            <a:prstDash val="solid"/>
          </a:ln>
        </p:spPr>
        <p:txBody>
          <a:bodyPr/>
          <a:lstStyle/>
          <a:p>
            <a:endParaRPr lang="en-US" sz="2400">
              <a:latin typeface="Tahoma" panose="020B0604030504040204" pitchFamily="34" charset="0"/>
              <a:ea typeface="Tahoma" panose="020B0604030504040204" pitchFamily="34" charset="0"/>
              <a:cs typeface="Tahoma" panose="020B0604030504040204" pitchFamily="34" charset="0"/>
            </a:endParaRPr>
          </a:p>
        </p:txBody>
      </p:sp>
      <p:sp>
        <p:nvSpPr>
          <p:cNvPr id="7" name="Text 5"/>
          <p:cNvSpPr/>
          <p:nvPr/>
        </p:nvSpPr>
        <p:spPr>
          <a:xfrm>
            <a:off x="320040" y="932688"/>
            <a:ext cx="2011680" cy="292608"/>
          </a:xfrm>
          <a:prstGeom prst="rect">
            <a:avLst/>
          </a:prstGeom>
          <a:noFill/>
          <a:ln/>
        </p:spPr>
        <p:txBody>
          <a:bodyPr wrap="square" lIns="0" tIns="0" rIns="0" bIns="0" rtlCol="0" anchor="ctr"/>
          <a:lstStyle/>
          <a:p>
            <a:pPr marL="0" indent="0" algn="ctr">
              <a:buNone/>
            </a:pPr>
            <a:r>
              <a:rPr lang="en-US" sz="1050" b="1" dirty="0">
                <a:solidFill>
                  <a:srgbClr val="FFFFFF"/>
                </a:solidFill>
                <a:latin typeface="Tahoma" panose="020B0604030504040204" pitchFamily="34" charset="0"/>
                <a:ea typeface="Tahoma" panose="020B0604030504040204" pitchFamily="34" charset="0"/>
                <a:cs typeface="Tahoma" panose="020B0604030504040204" pitchFamily="34" charset="0"/>
              </a:rPr>
              <a:t>CHAPTER 1: PERCEPTION</a:t>
            </a:r>
            <a:endParaRPr lang="en-US" sz="1050" dirty="0">
              <a:latin typeface="Tahoma" panose="020B0604030504040204" pitchFamily="34" charset="0"/>
              <a:ea typeface="Tahoma" panose="020B0604030504040204" pitchFamily="34" charset="0"/>
              <a:cs typeface="Tahoma" panose="020B0604030504040204" pitchFamily="34" charset="0"/>
            </a:endParaRPr>
          </a:p>
        </p:txBody>
      </p:sp>
      <p:sp>
        <p:nvSpPr>
          <p:cNvPr id="8" name="Shape 6"/>
          <p:cNvSpPr/>
          <p:nvPr/>
        </p:nvSpPr>
        <p:spPr>
          <a:xfrm>
            <a:off x="320040" y="1325880"/>
            <a:ext cx="8503920" cy="868680"/>
          </a:xfrm>
          <a:prstGeom prst="rect">
            <a:avLst/>
          </a:prstGeom>
          <a:solidFill>
            <a:srgbClr val="0B2748"/>
          </a:solidFill>
          <a:ln w="19050">
            <a:solidFill>
              <a:srgbClr val="D4AC0D"/>
            </a:solidFill>
            <a:prstDash val="solid"/>
          </a:ln>
          <a:effectLst>
            <a:outerShdw blurRad="101600" dist="25400" dir="8100000" algn="bl" rotWithShape="0">
              <a:srgbClr val="000000">
                <a:alpha val="30000"/>
              </a:srgbClr>
            </a:outerShdw>
          </a:effectLst>
        </p:spPr>
        <p:txBody>
          <a:bodyPr/>
          <a:lstStyle/>
          <a:p>
            <a:endParaRPr lang="en-US" sz="2400">
              <a:latin typeface="Tahoma" panose="020B0604030504040204" pitchFamily="34" charset="0"/>
              <a:ea typeface="Tahoma" panose="020B0604030504040204" pitchFamily="34" charset="0"/>
              <a:cs typeface="Tahoma" panose="020B0604030504040204" pitchFamily="34" charset="0"/>
            </a:endParaRPr>
          </a:p>
        </p:txBody>
      </p:sp>
      <p:sp>
        <p:nvSpPr>
          <p:cNvPr id="9" name="Shape 7"/>
          <p:cNvSpPr/>
          <p:nvPr/>
        </p:nvSpPr>
        <p:spPr>
          <a:xfrm>
            <a:off x="320040" y="1325880"/>
            <a:ext cx="8503920" cy="36576"/>
          </a:xfrm>
          <a:prstGeom prst="rect">
            <a:avLst/>
          </a:prstGeom>
          <a:solidFill>
            <a:srgbClr val="D4AC0D"/>
          </a:solidFill>
          <a:ln w="12700">
            <a:solidFill>
              <a:srgbClr val="D4AC0D"/>
            </a:solidFill>
            <a:prstDash val="solid"/>
          </a:ln>
        </p:spPr>
        <p:txBody>
          <a:bodyPr/>
          <a:lstStyle/>
          <a:p>
            <a:endParaRPr lang="en-US" sz="2400">
              <a:latin typeface="Tahoma" panose="020B0604030504040204" pitchFamily="34" charset="0"/>
              <a:ea typeface="Tahoma" panose="020B0604030504040204" pitchFamily="34" charset="0"/>
              <a:cs typeface="Tahoma" panose="020B0604030504040204" pitchFamily="34" charset="0"/>
            </a:endParaRPr>
          </a:p>
        </p:txBody>
      </p:sp>
      <p:sp>
        <p:nvSpPr>
          <p:cNvPr id="10" name="Text 8"/>
          <p:cNvSpPr/>
          <p:nvPr/>
        </p:nvSpPr>
        <p:spPr>
          <a:xfrm>
            <a:off x="457200" y="1389888"/>
            <a:ext cx="2011680" cy="320040"/>
          </a:xfrm>
          <a:prstGeom prst="rect">
            <a:avLst/>
          </a:prstGeom>
          <a:noFill/>
          <a:ln/>
        </p:spPr>
        <p:txBody>
          <a:bodyPr wrap="square" rtlCol="0" anchor="ctr"/>
          <a:lstStyle/>
          <a:p>
            <a:pPr marL="0" indent="0">
              <a:buNone/>
            </a:pPr>
            <a:r>
              <a:rPr lang="en-US" sz="1600" b="1" dirty="0">
                <a:solidFill>
                  <a:srgbClr val="D4AC0D"/>
                </a:solidFill>
                <a:latin typeface="Tahoma" panose="020B0604030504040204" pitchFamily="34" charset="0"/>
                <a:ea typeface="Tahoma" panose="020B0604030504040204" pitchFamily="34" charset="0"/>
                <a:cs typeface="Tahoma" panose="020B0604030504040204" pitchFamily="34" charset="0"/>
              </a:rPr>
              <a:t>Attribution Error</a:t>
            </a:r>
            <a:endParaRPr lang="en-US" sz="1600" dirty="0">
              <a:latin typeface="Tahoma" panose="020B0604030504040204" pitchFamily="34" charset="0"/>
              <a:ea typeface="Tahoma" panose="020B0604030504040204" pitchFamily="34" charset="0"/>
              <a:cs typeface="Tahoma" panose="020B0604030504040204" pitchFamily="34" charset="0"/>
            </a:endParaRPr>
          </a:p>
        </p:txBody>
      </p:sp>
      <p:sp>
        <p:nvSpPr>
          <p:cNvPr id="11" name="Text 9"/>
          <p:cNvSpPr/>
          <p:nvPr/>
        </p:nvSpPr>
        <p:spPr>
          <a:xfrm>
            <a:off x="2560320" y="1389888"/>
            <a:ext cx="6035040" cy="640080"/>
          </a:xfrm>
          <a:prstGeom prst="rect">
            <a:avLst/>
          </a:prstGeom>
          <a:noFill/>
          <a:ln/>
        </p:spPr>
        <p:txBody>
          <a:bodyPr wrap="square" rtlCol="0" anchor="ctr"/>
          <a:lstStyle/>
          <a:p>
            <a:pPr marL="0" indent="0">
              <a:lnSpc>
                <a:spcPct val="130000"/>
              </a:lnSpc>
              <a:buNone/>
            </a:pPr>
            <a:r>
              <a:rPr lang="en-US" sz="1400" dirty="0">
                <a:solidFill>
                  <a:srgbClr val="D6E8F5"/>
                </a:solidFill>
                <a:latin typeface="Tahoma" panose="020B0604030504040204" pitchFamily="34" charset="0"/>
                <a:ea typeface="Tahoma" panose="020B0604030504040204" pitchFamily="34" charset="0"/>
                <a:cs typeface="Tahoma" panose="020B0604030504040204" pitchFamily="34" charset="0"/>
              </a:rPr>
              <a:t>The tendency to explain others' behavior using internal (personal) factors while ignoring situational causes. and to do the reverse for ourselves.</a:t>
            </a:r>
            <a:endParaRPr lang="en-US" sz="1400" dirty="0">
              <a:latin typeface="Tahoma" panose="020B0604030504040204" pitchFamily="34" charset="0"/>
              <a:ea typeface="Tahoma" panose="020B0604030504040204" pitchFamily="34" charset="0"/>
              <a:cs typeface="Tahoma" panose="020B0604030504040204" pitchFamily="34" charset="0"/>
            </a:endParaRPr>
          </a:p>
        </p:txBody>
      </p:sp>
      <p:sp>
        <p:nvSpPr>
          <p:cNvPr id="12" name="Shape 10"/>
          <p:cNvSpPr/>
          <p:nvPr/>
        </p:nvSpPr>
        <p:spPr>
          <a:xfrm>
            <a:off x="320040" y="2331720"/>
            <a:ext cx="4114800" cy="2468880"/>
          </a:xfrm>
          <a:prstGeom prst="rect">
            <a:avLst/>
          </a:prstGeom>
          <a:solidFill>
            <a:srgbClr val="0B2748"/>
          </a:solidFill>
          <a:ln w="19050">
            <a:solidFill>
              <a:srgbClr val="D4AC0D"/>
            </a:solidFill>
            <a:prstDash val="solid"/>
          </a:ln>
          <a:effectLst>
            <a:outerShdw blurRad="101600" dist="25400" dir="8100000" algn="bl" rotWithShape="0">
              <a:srgbClr val="000000">
                <a:alpha val="30000"/>
              </a:srgbClr>
            </a:outerShdw>
          </a:effectLst>
        </p:spPr>
        <p:txBody>
          <a:bodyPr/>
          <a:lstStyle/>
          <a:p>
            <a:endParaRPr lang="en-US"/>
          </a:p>
        </p:txBody>
      </p:sp>
      <p:sp>
        <p:nvSpPr>
          <p:cNvPr id="13" name="Shape 11"/>
          <p:cNvSpPr/>
          <p:nvPr/>
        </p:nvSpPr>
        <p:spPr>
          <a:xfrm>
            <a:off x="320040" y="2331720"/>
            <a:ext cx="4114800" cy="36576"/>
          </a:xfrm>
          <a:prstGeom prst="rect">
            <a:avLst/>
          </a:prstGeom>
          <a:solidFill>
            <a:srgbClr val="D4AC0D"/>
          </a:solidFill>
          <a:ln w="12700">
            <a:solidFill>
              <a:srgbClr val="D4AC0D"/>
            </a:solidFill>
            <a:prstDash val="solid"/>
          </a:ln>
        </p:spPr>
        <p:txBody>
          <a:bodyPr/>
          <a:lstStyle/>
          <a:p>
            <a:endParaRPr lang="en-US" sz="2400">
              <a:latin typeface="Tahoma" panose="020B0604030504040204" pitchFamily="34" charset="0"/>
              <a:ea typeface="Tahoma" panose="020B0604030504040204" pitchFamily="34" charset="0"/>
              <a:cs typeface="Tahoma" panose="020B0604030504040204" pitchFamily="34" charset="0"/>
            </a:endParaRPr>
          </a:p>
        </p:txBody>
      </p:sp>
      <p:sp>
        <p:nvSpPr>
          <p:cNvPr id="14" name="Text 12"/>
          <p:cNvSpPr/>
          <p:nvPr/>
        </p:nvSpPr>
        <p:spPr>
          <a:xfrm>
            <a:off x="484632" y="2450592"/>
            <a:ext cx="3749040" cy="365760"/>
          </a:xfrm>
          <a:prstGeom prst="rect">
            <a:avLst/>
          </a:prstGeom>
          <a:noFill/>
          <a:ln/>
        </p:spPr>
        <p:txBody>
          <a:bodyPr wrap="square" rtlCol="0" anchor="ctr"/>
          <a:lstStyle/>
          <a:p>
            <a:pPr marL="0" indent="0">
              <a:buNone/>
            </a:pPr>
            <a:r>
              <a:rPr lang="en-US" sz="1600" b="1" dirty="0">
                <a:solidFill>
                  <a:srgbClr val="FFFFFF"/>
                </a:solidFill>
                <a:latin typeface="Tahoma" panose="020B0604030504040204" pitchFamily="34" charset="0"/>
                <a:ea typeface="Tahoma" panose="020B0604030504040204" pitchFamily="34" charset="0"/>
                <a:cs typeface="Tahoma" panose="020B0604030504040204" pitchFamily="34" charset="0"/>
              </a:rPr>
              <a:t>Mayor vs. Brody</a:t>
            </a:r>
            <a:endParaRPr lang="en-US" sz="1600" dirty="0">
              <a:latin typeface="Tahoma" panose="020B0604030504040204" pitchFamily="34" charset="0"/>
              <a:ea typeface="Tahoma" panose="020B0604030504040204" pitchFamily="34" charset="0"/>
              <a:cs typeface="Tahoma" panose="020B0604030504040204" pitchFamily="34" charset="0"/>
            </a:endParaRPr>
          </a:p>
        </p:txBody>
      </p:sp>
      <p:sp>
        <p:nvSpPr>
          <p:cNvPr id="15" name="Text 13"/>
          <p:cNvSpPr/>
          <p:nvPr/>
        </p:nvSpPr>
        <p:spPr>
          <a:xfrm>
            <a:off x="484632" y="2871216"/>
            <a:ext cx="3785616" cy="1737360"/>
          </a:xfrm>
          <a:prstGeom prst="rect">
            <a:avLst/>
          </a:prstGeom>
          <a:noFill/>
          <a:ln/>
        </p:spPr>
        <p:txBody>
          <a:bodyPr wrap="square" rtlCol="0" anchor="t"/>
          <a:lstStyle/>
          <a:p>
            <a:pPr marL="0" indent="0">
              <a:lnSpc>
                <a:spcPct val="130000"/>
              </a:lnSpc>
              <a:buNone/>
            </a:pPr>
            <a:r>
              <a:rPr lang="en-US" sz="1400" dirty="0">
                <a:solidFill>
                  <a:schemeClr val="bg1"/>
                </a:solidFill>
                <a:latin typeface="Tahoma" panose="020B0604030504040204" pitchFamily="34" charset="0"/>
                <a:ea typeface="Tahoma" panose="020B0604030504040204" pitchFamily="34" charset="0"/>
                <a:cs typeface="Tahoma" panose="020B0604030504040204" pitchFamily="34" charset="0"/>
              </a:rPr>
              <a:t>Mayor Vaughn attributes Brody's insistence on closing the beach to "overreaction" or personal fear. an internal cause. He ignores the situational reality: multiple shark fatalities. He commits the Fundamental Attribution Error.</a:t>
            </a:r>
          </a:p>
        </p:txBody>
      </p:sp>
      <p:sp>
        <p:nvSpPr>
          <p:cNvPr id="16" name="Shape 14"/>
          <p:cNvSpPr/>
          <p:nvPr/>
        </p:nvSpPr>
        <p:spPr>
          <a:xfrm>
            <a:off x="4590288" y="2331720"/>
            <a:ext cx="4114800" cy="2468880"/>
          </a:xfrm>
          <a:prstGeom prst="rect">
            <a:avLst/>
          </a:prstGeom>
          <a:solidFill>
            <a:srgbClr val="0B2748"/>
          </a:solidFill>
          <a:ln w="19050">
            <a:solidFill>
              <a:srgbClr val="0E55B0"/>
            </a:solidFill>
            <a:prstDash val="solid"/>
          </a:ln>
          <a:effectLst>
            <a:outerShdw blurRad="101600" dist="25400" dir="8100000" algn="bl" rotWithShape="0">
              <a:srgbClr val="000000">
                <a:alpha val="30000"/>
              </a:srgbClr>
            </a:outerShdw>
          </a:effectLst>
        </p:spPr>
        <p:txBody>
          <a:bodyPr/>
          <a:lstStyle/>
          <a:p>
            <a:endParaRPr lang="en-US"/>
          </a:p>
        </p:txBody>
      </p:sp>
      <p:sp>
        <p:nvSpPr>
          <p:cNvPr id="17" name="Shape 15"/>
          <p:cNvSpPr/>
          <p:nvPr/>
        </p:nvSpPr>
        <p:spPr>
          <a:xfrm>
            <a:off x="4590288" y="2331720"/>
            <a:ext cx="4114800" cy="36576"/>
          </a:xfrm>
          <a:prstGeom prst="rect">
            <a:avLst/>
          </a:prstGeom>
          <a:solidFill>
            <a:srgbClr val="0E55B0"/>
          </a:solidFill>
          <a:ln w="12700">
            <a:solidFill>
              <a:srgbClr val="0E55B0"/>
            </a:solidFill>
            <a:prstDash val="solid"/>
          </a:ln>
        </p:spPr>
        <p:txBody>
          <a:bodyPr/>
          <a:lstStyle/>
          <a:p>
            <a:endParaRPr lang="en-US" sz="2400">
              <a:latin typeface="Tahoma" panose="020B0604030504040204" pitchFamily="34" charset="0"/>
              <a:ea typeface="Tahoma" panose="020B0604030504040204" pitchFamily="34" charset="0"/>
              <a:cs typeface="Tahoma" panose="020B0604030504040204" pitchFamily="34" charset="0"/>
            </a:endParaRPr>
          </a:p>
        </p:txBody>
      </p:sp>
      <p:sp>
        <p:nvSpPr>
          <p:cNvPr id="18" name="Text 16"/>
          <p:cNvSpPr/>
          <p:nvPr/>
        </p:nvSpPr>
        <p:spPr>
          <a:xfrm>
            <a:off x="4754880" y="2450592"/>
            <a:ext cx="3749040" cy="365760"/>
          </a:xfrm>
          <a:prstGeom prst="rect">
            <a:avLst/>
          </a:prstGeom>
          <a:noFill/>
          <a:ln/>
        </p:spPr>
        <p:txBody>
          <a:bodyPr wrap="square" rtlCol="0" anchor="ctr"/>
          <a:lstStyle/>
          <a:p>
            <a:pPr marL="0" indent="0">
              <a:buNone/>
            </a:pPr>
            <a:r>
              <a:rPr lang="en-US" sz="1600" b="1" dirty="0">
                <a:solidFill>
                  <a:srgbClr val="FFFFFF"/>
                </a:solidFill>
                <a:latin typeface="Tahoma" panose="020B0604030504040204" pitchFamily="34" charset="0"/>
                <a:ea typeface="Tahoma" panose="020B0604030504040204" pitchFamily="34" charset="0"/>
                <a:cs typeface="Tahoma" panose="020B0604030504040204" pitchFamily="34" charset="0"/>
              </a:rPr>
              <a:t>Quint vs. Hooper</a:t>
            </a:r>
            <a:endParaRPr lang="en-US" sz="1600" dirty="0">
              <a:latin typeface="Tahoma" panose="020B0604030504040204" pitchFamily="34" charset="0"/>
              <a:ea typeface="Tahoma" panose="020B0604030504040204" pitchFamily="34" charset="0"/>
              <a:cs typeface="Tahoma" panose="020B0604030504040204" pitchFamily="34" charset="0"/>
            </a:endParaRPr>
          </a:p>
        </p:txBody>
      </p:sp>
      <p:sp>
        <p:nvSpPr>
          <p:cNvPr id="19" name="Text 17"/>
          <p:cNvSpPr/>
          <p:nvPr/>
        </p:nvSpPr>
        <p:spPr>
          <a:xfrm>
            <a:off x="4754880" y="2871216"/>
            <a:ext cx="3785616" cy="1737360"/>
          </a:xfrm>
          <a:prstGeom prst="rect">
            <a:avLst/>
          </a:prstGeom>
          <a:noFill/>
          <a:ln/>
        </p:spPr>
        <p:txBody>
          <a:bodyPr wrap="square" rtlCol="0" anchor="t"/>
          <a:lstStyle/>
          <a:p>
            <a:pPr marL="0" indent="0">
              <a:lnSpc>
                <a:spcPct val="130000"/>
              </a:lnSpc>
              <a:buNone/>
            </a:pPr>
            <a:r>
              <a:rPr lang="en-US" sz="1400" dirty="0">
                <a:solidFill>
                  <a:schemeClr val="bg1"/>
                </a:solidFill>
                <a:latin typeface="Tahoma" panose="020B0604030504040204" pitchFamily="34" charset="0"/>
                <a:ea typeface="Tahoma" panose="020B0604030504040204" pitchFamily="34" charset="0"/>
                <a:cs typeface="Tahoma" panose="020B0604030504040204" pitchFamily="34" charset="0"/>
              </a:rPr>
              <a:t>Quint dismisses Hooper's expert analysis as arrogance or naivety (internal). He fails to consider that Hooper's data-driven approach is a legitimate situational response to an unfamiliar threat. This leads to dangerous decisions aboard the Orca.</a:t>
            </a:r>
          </a:p>
        </p:txBody>
      </p:sp>
      <p:sp>
        <p:nvSpPr>
          <p:cNvPr id="20" name="Text 18"/>
          <p:cNvSpPr/>
          <p:nvPr/>
        </p:nvSpPr>
        <p:spPr>
          <a:xfrm>
            <a:off x="320040" y="4773168"/>
            <a:ext cx="8503920" cy="301752"/>
          </a:xfrm>
          <a:prstGeom prst="rect">
            <a:avLst/>
          </a:prstGeom>
          <a:noFill/>
          <a:ln/>
        </p:spPr>
        <p:txBody>
          <a:bodyPr wrap="square" rtlCol="0" anchor="ctr"/>
          <a:lstStyle/>
          <a:p>
            <a:pPr marL="0" indent="0">
              <a:buNone/>
            </a:pPr>
            <a:r>
              <a:rPr lang="en-US" sz="1050" dirty="0">
                <a:solidFill>
                  <a:srgbClr val="D4AC0D"/>
                </a:solidFill>
                <a:latin typeface="Calibri" pitchFamily="34" charset="0"/>
                <a:ea typeface="Calibri" pitchFamily="34" charset="-122"/>
                <a:cs typeface="Calibri" pitchFamily="34" charset="-120"/>
              </a:rPr>
              <a:t>⚡  Attribution errors compound fear, delay response, and cost lives , both on Amity Island and in real interpersonal relationships.</a:t>
            </a:r>
            <a:endParaRPr lang="en-US" sz="10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40D21"/>
        </a:solidFill>
        <a:effectLst/>
      </p:bgPr>
    </p:bg>
    <p:spTree>
      <p:nvGrpSpPr>
        <p:cNvPr id="1" name=""/>
        <p:cNvGrpSpPr/>
        <p:nvPr/>
      </p:nvGrpSpPr>
      <p:grpSpPr>
        <a:xfrm>
          <a:off x="0" y="0"/>
          <a:ext cx="0" cy="0"/>
          <a:chOff x="0" y="0"/>
          <a:chExt cx="0" cy="0"/>
        </a:xfrm>
      </p:grpSpPr>
      <p:sp>
        <p:nvSpPr>
          <p:cNvPr id="4" name="Shape 2"/>
          <p:cNvSpPr/>
          <p:nvPr/>
        </p:nvSpPr>
        <p:spPr>
          <a:xfrm>
            <a:off x="320040" y="256032"/>
            <a:ext cx="54864" cy="530352"/>
          </a:xfrm>
          <a:prstGeom prst="rect">
            <a:avLst/>
          </a:prstGeom>
          <a:solidFill>
            <a:srgbClr val="1FC8C8"/>
          </a:solidFill>
          <a:ln w="12700">
            <a:solidFill>
              <a:srgbClr val="1FC8C8"/>
            </a:solidFill>
            <a:prstDash val="solid"/>
          </a:ln>
        </p:spPr>
        <p:txBody>
          <a:bodyPr/>
          <a:lstStyle/>
          <a:p>
            <a:endParaRPr lang="en-US"/>
          </a:p>
        </p:txBody>
      </p:sp>
      <p:sp>
        <p:nvSpPr>
          <p:cNvPr id="5" name="Text 3"/>
          <p:cNvSpPr/>
          <p:nvPr/>
        </p:nvSpPr>
        <p:spPr>
          <a:xfrm>
            <a:off x="457200" y="228600"/>
            <a:ext cx="8412480" cy="594360"/>
          </a:xfrm>
          <a:prstGeom prst="rect">
            <a:avLst/>
          </a:prstGeom>
          <a:noFill/>
          <a:ln/>
        </p:spPr>
        <p:txBody>
          <a:bodyPr wrap="square" lIns="0" tIns="0" rIns="0" bIns="0" rtlCol="0" anchor="ctr"/>
          <a:lstStyle/>
          <a:p>
            <a:pPr marL="0" indent="0" algn="l">
              <a:buNone/>
            </a:pPr>
            <a:r>
              <a:rPr lang="en-US" sz="2600" b="1" dirty="0">
                <a:solidFill>
                  <a:srgbClr val="FFFFFF"/>
                </a:solidFill>
                <a:latin typeface="Georgia" pitchFamily="34" charset="0"/>
                <a:ea typeface="Georgia" pitchFamily="34" charset="-122"/>
                <a:cs typeface="Georgia" pitchFamily="34" charset="-120"/>
              </a:rPr>
              <a:t>Perception — Selective Perception</a:t>
            </a:r>
            <a:endParaRPr lang="en-US" sz="2600" dirty="0"/>
          </a:p>
        </p:txBody>
      </p:sp>
      <p:sp>
        <p:nvSpPr>
          <p:cNvPr id="6" name="Shape 4"/>
          <p:cNvSpPr/>
          <p:nvPr/>
        </p:nvSpPr>
        <p:spPr>
          <a:xfrm>
            <a:off x="320040" y="932688"/>
            <a:ext cx="2011680" cy="292608"/>
          </a:xfrm>
          <a:prstGeom prst="roundRect">
            <a:avLst>
              <a:gd name="adj" fmla="val 15625"/>
            </a:avLst>
          </a:prstGeom>
          <a:solidFill>
            <a:srgbClr val="D4AC0D"/>
          </a:solidFill>
          <a:ln w="12700">
            <a:solidFill>
              <a:srgbClr val="D4AC0D"/>
            </a:solidFill>
            <a:prstDash val="solid"/>
          </a:ln>
        </p:spPr>
        <p:txBody>
          <a:bodyPr/>
          <a:lstStyle/>
          <a:p>
            <a:endParaRPr lang="en-US"/>
          </a:p>
        </p:txBody>
      </p:sp>
      <p:sp>
        <p:nvSpPr>
          <p:cNvPr id="7" name="Text 5"/>
          <p:cNvSpPr/>
          <p:nvPr/>
        </p:nvSpPr>
        <p:spPr>
          <a:xfrm>
            <a:off x="320040" y="932688"/>
            <a:ext cx="2011680" cy="292608"/>
          </a:xfrm>
          <a:prstGeom prst="rect">
            <a:avLst/>
          </a:prstGeom>
          <a:noFill/>
          <a:ln/>
        </p:spPr>
        <p:txBody>
          <a:bodyPr wrap="square" lIns="0" tIns="0" rIns="0" bIns="0" rtlCol="0" anchor="ctr"/>
          <a:lstStyle/>
          <a:p>
            <a:pPr marL="0" indent="0" algn="ctr">
              <a:buNone/>
            </a:pPr>
            <a:r>
              <a:rPr lang="en-US" sz="950" b="1" dirty="0">
                <a:solidFill>
                  <a:srgbClr val="FFFFFF"/>
                </a:solidFill>
              </a:rPr>
              <a:t>CHAPTER 1: PERCEPTION</a:t>
            </a:r>
            <a:endParaRPr lang="en-US" sz="950" dirty="0"/>
          </a:p>
        </p:txBody>
      </p:sp>
      <p:sp>
        <p:nvSpPr>
          <p:cNvPr id="8" name="Shape 6"/>
          <p:cNvSpPr/>
          <p:nvPr/>
        </p:nvSpPr>
        <p:spPr>
          <a:xfrm>
            <a:off x="320040" y="1325880"/>
            <a:ext cx="8503920" cy="804672"/>
          </a:xfrm>
          <a:prstGeom prst="rect">
            <a:avLst/>
          </a:prstGeom>
          <a:solidFill>
            <a:srgbClr val="0B2748"/>
          </a:solidFill>
          <a:ln w="19050">
            <a:solidFill>
              <a:srgbClr val="D4AC0D"/>
            </a:solidFill>
            <a:prstDash val="solid"/>
          </a:ln>
          <a:effectLst>
            <a:outerShdw blurRad="101600" dist="25400" dir="8100000" algn="bl" rotWithShape="0">
              <a:srgbClr val="000000">
                <a:alpha val="30000"/>
              </a:srgbClr>
            </a:outerShdw>
          </a:effectLst>
        </p:spPr>
        <p:txBody>
          <a:bodyPr/>
          <a:lstStyle/>
          <a:p>
            <a:endParaRPr lang="en-US" sz="1100" dirty="0">
              <a:latin typeface="Tahoma" panose="020B0604030504040204" pitchFamily="34" charset="0"/>
              <a:ea typeface="Tahoma" panose="020B0604030504040204" pitchFamily="34" charset="0"/>
              <a:cs typeface="Tahoma" panose="020B0604030504040204" pitchFamily="34" charset="0"/>
            </a:endParaRPr>
          </a:p>
        </p:txBody>
      </p:sp>
      <p:sp>
        <p:nvSpPr>
          <p:cNvPr id="9" name="Shape 7"/>
          <p:cNvSpPr/>
          <p:nvPr/>
        </p:nvSpPr>
        <p:spPr>
          <a:xfrm>
            <a:off x="320040" y="1325880"/>
            <a:ext cx="8503920" cy="36576"/>
          </a:xfrm>
          <a:prstGeom prst="rect">
            <a:avLst/>
          </a:prstGeom>
          <a:solidFill>
            <a:srgbClr val="D4AC0D"/>
          </a:solidFill>
          <a:ln w="12700">
            <a:solidFill>
              <a:srgbClr val="D4AC0D"/>
            </a:solidFill>
            <a:prstDash val="solid"/>
          </a:ln>
        </p:spPr>
        <p:txBody>
          <a:bodyPr/>
          <a:lstStyle/>
          <a:p>
            <a:endParaRPr lang="en-US" sz="1100">
              <a:latin typeface="Tahoma" panose="020B0604030504040204" pitchFamily="34" charset="0"/>
              <a:ea typeface="Tahoma" panose="020B0604030504040204" pitchFamily="34" charset="0"/>
              <a:cs typeface="Tahoma" panose="020B0604030504040204" pitchFamily="34" charset="0"/>
            </a:endParaRPr>
          </a:p>
        </p:txBody>
      </p:sp>
      <p:sp>
        <p:nvSpPr>
          <p:cNvPr id="10" name="Text 8"/>
          <p:cNvSpPr/>
          <p:nvPr/>
        </p:nvSpPr>
        <p:spPr>
          <a:xfrm>
            <a:off x="457200" y="1389888"/>
            <a:ext cx="2286000" cy="274320"/>
          </a:xfrm>
          <a:prstGeom prst="rect">
            <a:avLst/>
          </a:prstGeom>
          <a:noFill/>
          <a:ln/>
        </p:spPr>
        <p:txBody>
          <a:bodyPr wrap="square" rtlCol="0" anchor="ctr"/>
          <a:lstStyle/>
          <a:p>
            <a:pPr marL="0" indent="0">
              <a:buNone/>
            </a:pPr>
            <a:r>
              <a:rPr lang="en-US" sz="1100" b="1" dirty="0">
                <a:solidFill>
                  <a:srgbClr val="D4AC0D"/>
                </a:solidFill>
                <a:latin typeface="Tahoma" panose="020B0604030504040204" pitchFamily="34" charset="0"/>
                <a:ea typeface="Tahoma" panose="020B0604030504040204" pitchFamily="34" charset="0"/>
                <a:cs typeface="Tahoma" panose="020B0604030504040204" pitchFamily="34" charset="0"/>
              </a:rPr>
              <a:t>Selective Perception</a:t>
            </a:r>
            <a:endParaRPr lang="en-US" sz="1100" dirty="0">
              <a:latin typeface="Tahoma" panose="020B0604030504040204" pitchFamily="34" charset="0"/>
              <a:ea typeface="Tahoma" panose="020B0604030504040204" pitchFamily="34" charset="0"/>
              <a:cs typeface="Tahoma" panose="020B0604030504040204" pitchFamily="34" charset="0"/>
            </a:endParaRPr>
          </a:p>
        </p:txBody>
      </p:sp>
      <p:sp>
        <p:nvSpPr>
          <p:cNvPr id="11" name="Text 9"/>
          <p:cNvSpPr/>
          <p:nvPr/>
        </p:nvSpPr>
        <p:spPr>
          <a:xfrm>
            <a:off x="2834640" y="1389888"/>
            <a:ext cx="5806440" cy="594360"/>
          </a:xfrm>
          <a:prstGeom prst="rect">
            <a:avLst/>
          </a:prstGeom>
          <a:noFill/>
          <a:ln/>
        </p:spPr>
        <p:txBody>
          <a:bodyPr wrap="square" rtlCol="0" anchor="ctr"/>
          <a:lstStyle/>
          <a:p>
            <a:pPr marL="0" indent="0">
              <a:lnSpc>
                <a:spcPct val="130000"/>
              </a:lnSpc>
              <a:buNone/>
            </a:pPr>
            <a:r>
              <a:rPr lang="en-US" sz="1100" dirty="0">
                <a:solidFill>
                  <a:srgbClr val="D6E8F5"/>
                </a:solidFill>
                <a:latin typeface="Tahoma" panose="020B0604030504040204" pitchFamily="34" charset="0"/>
                <a:ea typeface="Tahoma" panose="020B0604030504040204" pitchFamily="34" charset="0"/>
                <a:cs typeface="Tahoma" panose="020B0604030504040204" pitchFamily="34" charset="0"/>
              </a:rPr>
              <a:t>The process by which people filter incoming information based on existing beliefs, needs, and expectations, perceiving what confirms what they already think.</a:t>
            </a:r>
            <a:endParaRPr lang="en-US" sz="1100" dirty="0">
              <a:latin typeface="Tahoma" panose="020B0604030504040204" pitchFamily="34" charset="0"/>
              <a:ea typeface="Tahoma" panose="020B0604030504040204" pitchFamily="34" charset="0"/>
              <a:cs typeface="Tahoma" panose="020B0604030504040204" pitchFamily="34" charset="0"/>
            </a:endParaRPr>
          </a:p>
        </p:txBody>
      </p:sp>
      <p:sp>
        <p:nvSpPr>
          <p:cNvPr id="12" name="Shape 10"/>
          <p:cNvSpPr/>
          <p:nvPr/>
        </p:nvSpPr>
        <p:spPr>
          <a:xfrm>
            <a:off x="320040" y="2240280"/>
            <a:ext cx="2743200" cy="2697480"/>
          </a:xfrm>
          <a:prstGeom prst="rect">
            <a:avLst/>
          </a:prstGeom>
          <a:solidFill>
            <a:srgbClr val="0B2748"/>
          </a:solidFill>
          <a:ln w="19050">
            <a:solidFill>
              <a:srgbClr val="C0392B"/>
            </a:solidFill>
            <a:prstDash val="solid"/>
          </a:ln>
          <a:effectLst>
            <a:outerShdw blurRad="101600" dist="25400" dir="8100000" algn="bl" rotWithShape="0">
              <a:srgbClr val="000000">
                <a:alpha val="30000"/>
              </a:srgbClr>
            </a:outerShdw>
          </a:effectLst>
        </p:spPr>
        <p:txBody>
          <a:bodyPr/>
          <a:lstStyle/>
          <a:p>
            <a:endParaRPr lang="en-US"/>
          </a:p>
        </p:txBody>
      </p:sp>
      <p:sp>
        <p:nvSpPr>
          <p:cNvPr id="13" name="Shape 11"/>
          <p:cNvSpPr/>
          <p:nvPr/>
        </p:nvSpPr>
        <p:spPr>
          <a:xfrm>
            <a:off x="320040" y="2240280"/>
            <a:ext cx="2743200" cy="36576"/>
          </a:xfrm>
          <a:prstGeom prst="rect">
            <a:avLst/>
          </a:prstGeom>
          <a:solidFill>
            <a:srgbClr val="C0392B"/>
          </a:solidFill>
          <a:ln w="12700">
            <a:solidFill>
              <a:srgbClr val="C0392B"/>
            </a:solidFill>
            <a:prstDash val="solid"/>
          </a:ln>
        </p:spPr>
        <p:txBody>
          <a:bodyPr/>
          <a:lstStyle/>
          <a:p>
            <a:endParaRPr lang="en-US" sz="1100">
              <a:latin typeface="Tahoma" panose="020B0604030504040204" pitchFamily="34" charset="0"/>
              <a:ea typeface="Tahoma" panose="020B0604030504040204" pitchFamily="34" charset="0"/>
              <a:cs typeface="Tahoma" panose="020B0604030504040204" pitchFamily="34" charset="0"/>
            </a:endParaRPr>
          </a:p>
        </p:txBody>
      </p:sp>
      <p:sp>
        <p:nvSpPr>
          <p:cNvPr id="14" name="Text 12"/>
          <p:cNvSpPr/>
          <p:nvPr/>
        </p:nvSpPr>
        <p:spPr>
          <a:xfrm>
            <a:off x="457200" y="2331720"/>
            <a:ext cx="2468880" cy="365760"/>
          </a:xfrm>
          <a:prstGeom prst="rect">
            <a:avLst/>
          </a:prstGeom>
          <a:noFill/>
          <a:ln/>
        </p:spPr>
        <p:txBody>
          <a:bodyPr wrap="square" rtlCol="0" anchor="ctr"/>
          <a:lstStyle/>
          <a:p>
            <a:pPr marL="0" indent="0">
              <a:buNone/>
            </a:pPr>
            <a:r>
              <a:rPr lang="en-US" sz="1400" b="1" dirty="0">
                <a:solidFill>
                  <a:srgbClr val="FFFFFF"/>
                </a:solidFill>
                <a:latin typeface="Tahoma" panose="020B0604030504040204" pitchFamily="34" charset="0"/>
                <a:ea typeface="Tahoma" panose="020B0604030504040204" pitchFamily="34" charset="0"/>
                <a:cs typeface="Tahoma" panose="020B0604030504040204" pitchFamily="34" charset="0"/>
              </a:rPr>
              <a:t>The Mayor</a:t>
            </a:r>
            <a:endParaRPr lang="en-US" sz="1400" dirty="0">
              <a:latin typeface="Tahoma" panose="020B0604030504040204" pitchFamily="34" charset="0"/>
              <a:ea typeface="Tahoma" panose="020B0604030504040204" pitchFamily="34" charset="0"/>
              <a:cs typeface="Tahoma" panose="020B0604030504040204" pitchFamily="34" charset="0"/>
            </a:endParaRPr>
          </a:p>
        </p:txBody>
      </p:sp>
      <p:sp>
        <p:nvSpPr>
          <p:cNvPr id="15" name="Shape 13"/>
          <p:cNvSpPr/>
          <p:nvPr/>
        </p:nvSpPr>
        <p:spPr>
          <a:xfrm>
            <a:off x="457200" y="2761488"/>
            <a:ext cx="1645920" cy="228600"/>
          </a:xfrm>
          <a:prstGeom prst="roundRect">
            <a:avLst>
              <a:gd name="adj" fmla="val 16000"/>
            </a:avLst>
          </a:prstGeom>
          <a:solidFill>
            <a:srgbClr val="C0392B">
              <a:alpha val="60000"/>
            </a:srgbClr>
          </a:solidFill>
          <a:ln w="12700">
            <a:solidFill>
              <a:srgbClr val="C0392B">
                <a:alpha val="60000"/>
              </a:srgbClr>
            </a:solidFill>
            <a:prstDash val="solid"/>
          </a:ln>
        </p:spPr>
        <p:txBody>
          <a:bodyPr/>
          <a:lstStyle/>
          <a:p>
            <a:endParaRPr lang="en-US" sz="1100">
              <a:latin typeface="Tahoma" panose="020B0604030504040204" pitchFamily="34" charset="0"/>
              <a:ea typeface="Tahoma" panose="020B0604030504040204" pitchFamily="34" charset="0"/>
              <a:cs typeface="Tahoma" panose="020B0604030504040204" pitchFamily="34" charset="0"/>
            </a:endParaRPr>
          </a:p>
        </p:txBody>
      </p:sp>
      <p:sp>
        <p:nvSpPr>
          <p:cNvPr id="16" name="Text 14"/>
          <p:cNvSpPr/>
          <p:nvPr/>
        </p:nvSpPr>
        <p:spPr>
          <a:xfrm>
            <a:off x="457200" y="2761488"/>
            <a:ext cx="1645920" cy="228600"/>
          </a:xfrm>
          <a:prstGeom prst="rect">
            <a:avLst/>
          </a:prstGeom>
          <a:noFill/>
          <a:ln/>
        </p:spPr>
        <p:txBody>
          <a:bodyPr wrap="square" lIns="0" tIns="0" rIns="0" bIns="0" rtlCol="0" anchor="ctr"/>
          <a:lstStyle/>
          <a:p>
            <a:pPr marL="0" indent="0" algn="ctr">
              <a:buNone/>
            </a:pPr>
            <a:r>
              <a:rPr lang="en-US" sz="1100" b="1" dirty="0">
                <a:solidFill>
                  <a:srgbClr val="FFFFFF"/>
                </a:solidFill>
                <a:latin typeface="Tahoma" panose="020B0604030504040204" pitchFamily="34" charset="0"/>
                <a:ea typeface="Tahoma" panose="020B0604030504040204" pitchFamily="34" charset="0"/>
                <a:cs typeface="Tahoma" panose="020B0604030504040204" pitchFamily="34" charset="0"/>
              </a:rPr>
              <a:t>Economic Filter</a:t>
            </a:r>
            <a:endParaRPr lang="en-US" sz="1100" dirty="0">
              <a:latin typeface="Tahoma" panose="020B0604030504040204" pitchFamily="34" charset="0"/>
              <a:ea typeface="Tahoma" panose="020B0604030504040204" pitchFamily="34" charset="0"/>
              <a:cs typeface="Tahoma" panose="020B0604030504040204" pitchFamily="34" charset="0"/>
            </a:endParaRPr>
          </a:p>
        </p:txBody>
      </p:sp>
      <p:sp>
        <p:nvSpPr>
          <p:cNvPr id="17" name="Text 15"/>
          <p:cNvSpPr/>
          <p:nvPr/>
        </p:nvSpPr>
        <p:spPr>
          <a:xfrm>
            <a:off x="457200" y="3063240"/>
            <a:ext cx="2487168" cy="1691640"/>
          </a:xfrm>
          <a:prstGeom prst="rect">
            <a:avLst/>
          </a:prstGeom>
          <a:noFill/>
          <a:ln/>
        </p:spPr>
        <p:txBody>
          <a:bodyPr wrap="square" rtlCol="0" anchor="t"/>
          <a:lstStyle/>
          <a:p>
            <a:pPr marL="0" indent="0">
              <a:lnSpc>
                <a:spcPct val="130000"/>
              </a:lnSpc>
              <a:buNone/>
            </a:pPr>
            <a:r>
              <a:rPr lang="en-US" sz="1100" dirty="0">
                <a:solidFill>
                  <a:srgbClr val="D6E8F5"/>
                </a:solidFill>
                <a:latin typeface="Tahoma" panose="020B0604030504040204" pitchFamily="34" charset="0"/>
                <a:ea typeface="Tahoma" panose="020B0604030504040204" pitchFamily="34" charset="0"/>
                <a:cs typeface="Tahoma" panose="020B0604030504040204" pitchFamily="34" charset="0"/>
              </a:rPr>
              <a:t>Mayor Vaughn selectively perceives only information that supports keeping the beach open. Expert testimony, bite evidence, and Brody's warnings are filtered out in favor of economic data and tourist projections.</a:t>
            </a:r>
            <a:endParaRPr lang="en-US" sz="1100" dirty="0">
              <a:latin typeface="Tahoma" panose="020B0604030504040204" pitchFamily="34" charset="0"/>
              <a:ea typeface="Tahoma" panose="020B0604030504040204" pitchFamily="34" charset="0"/>
              <a:cs typeface="Tahoma" panose="020B0604030504040204" pitchFamily="34" charset="0"/>
            </a:endParaRPr>
          </a:p>
        </p:txBody>
      </p:sp>
      <p:sp>
        <p:nvSpPr>
          <p:cNvPr id="18" name="Shape 16"/>
          <p:cNvSpPr/>
          <p:nvPr/>
        </p:nvSpPr>
        <p:spPr>
          <a:xfrm>
            <a:off x="3200400" y="2240280"/>
            <a:ext cx="2743200" cy="2697480"/>
          </a:xfrm>
          <a:prstGeom prst="rect">
            <a:avLst/>
          </a:prstGeom>
          <a:solidFill>
            <a:srgbClr val="0B2748"/>
          </a:solidFill>
          <a:ln w="19050">
            <a:solidFill>
              <a:srgbClr val="0D9AAA"/>
            </a:solidFill>
            <a:prstDash val="solid"/>
          </a:ln>
          <a:effectLst>
            <a:outerShdw blurRad="101600" dist="25400" dir="8100000" algn="bl" rotWithShape="0">
              <a:srgbClr val="000000">
                <a:alpha val="30000"/>
              </a:srgbClr>
            </a:outerShdw>
          </a:effectLst>
        </p:spPr>
        <p:txBody>
          <a:bodyPr/>
          <a:lstStyle/>
          <a:p>
            <a:endParaRPr lang="en-US"/>
          </a:p>
        </p:txBody>
      </p:sp>
      <p:sp>
        <p:nvSpPr>
          <p:cNvPr id="19" name="Shape 17"/>
          <p:cNvSpPr/>
          <p:nvPr/>
        </p:nvSpPr>
        <p:spPr>
          <a:xfrm>
            <a:off x="3200400" y="2240280"/>
            <a:ext cx="2743200" cy="36576"/>
          </a:xfrm>
          <a:prstGeom prst="rect">
            <a:avLst/>
          </a:prstGeom>
          <a:solidFill>
            <a:srgbClr val="0D9AAA"/>
          </a:solidFill>
          <a:ln w="12700">
            <a:solidFill>
              <a:srgbClr val="0D9AAA"/>
            </a:solidFill>
            <a:prstDash val="solid"/>
          </a:ln>
        </p:spPr>
        <p:txBody>
          <a:bodyPr/>
          <a:lstStyle/>
          <a:p>
            <a:endParaRPr lang="en-US" sz="1100">
              <a:latin typeface="Tahoma" panose="020B0604030504040204" pitchFamily="34" charset="0"/>
              <a:ea typeface="Tahoma" panose="020B0604030504040204" pitchFamily="34" charset="0"/>
              <a:cs typeface="Tahoma" panose="020B0604030504040204" pitchFamily="34" charset="0"/>
            </a:endParaRPr>
          </a:p>
        </p:txBody>
      </p:sp>
      <p:sp>
        <p:nvSpPr>
          <p:cNvPr id="20" name="Text 18"/>
          <p:cNvSpPr/>
          <p:nvPr/>
        </p:nvSpPr>
        <p:spPr>
          <a:xfrm>
            <a:off x="3337560" y="2331720"/>
            <a:ext cx="2468880" cy="365760"/>
          </a:xfrm>
          <a:prstGeom prst="rect">
            <a:avLst/>
          </a:prstGeom>
          <a:noFill/>
          <a:ln/>
        </p:spPr>
        <p:txBody>
          <a:bodyPr wrap="square" rtlCol="0" anchor="ctr"/>
          <a:lstStyle/>
          <a:p>
            <a:pPr marL="0" indent="0">
              <a:buNone/>
            </a:pPr>
            <a:r>
              <a:rPr lang="en-US" sz="1400" b="1" dirty="0">
                <a:solidFill>
                  <a:srgbClr val="FFFFFF"/>
                </a:solidFill>
                <a:latin typeface="Tahoma" panose="020B0604030504040204" pitchFamily="34" charset="0"/>
                <a:ea typeface="Tahoma" panose="020B0604030504040204" pitchFamily="34" charset="0"/>
                <a:cs typeface="Tahoma" panose="020B0604030504040204" pitchFamily="34" charset="0"/>
              </a:rPr>
              <a:t> Hooper</a:t>
            </a:r>
            <a:endParaRPr lang="en-US" sz="1400" dirty="0">
              <a:latin typeface="Tahoma" panose="020B0604030504040204" pitchFamily="34" charset="0"/>
              <a:ea typeface="Tahoma" panose="020B0604030504040204" pitchFamily="34" charset="0"/>
              <a:cs typeface="Tahoma" panose="020B0604030504040204" pitchFamily="34" charset="0"/>
            </a:endParaRPr>
          </a:p>
        </p:txBody>
      </p:sp>
      <p:sp>
        <p:nvSpPr>
          <p:cNvPr id="21" name="Shape 19"/>
          <p:cNvSpPr/>
          <p:nvPr/>
        </p:nvSpPr>
        <p:spPr>
          <a:xfrm>
            <a:off x="3337560" y="2761488"/>
            <a:ext cx="1645920" cy="228600"/>
          </a:xfrm>
          <a:prstGeom prst="roundRect">
            <a:avLst>
              <a:gd name="adj" fmla="val 16000"/>
            </a:avLst>
          </a:prstGeom>
          <a:solidFill>
            <a:srgbClr val="0D9AAA">
              <a:alpha val="60000"/>
            </a:srgbClr>
          </a:solidFill>
          <a:ln w="12700">
            <a:solidFill>
              <a:srgbClr val="0D9AAA">
                <a:alpha val="60000"/>
              </a:srgbClr>
            </a:solidFill>
            <a:prstDash val="solid"/>
          </a:ln>
        </p:spPr>
        <p:txBody>
          <a:bodyPr/>
          <a:lstStyle/>
          <a:p>
            <a:endParaRPr lang="en-US" sz="1100">
              <a:latin typeface="Tahoma" panose="020B0604030504040204" pitchFamily="34" charset="0"/>
              <a:ea typeface="Tahoma" panose="020B0604030504040204" pitchFamily="34" charset="0"/>
              <a:cs typeface="Tahoma" panose="020B0604030504040204" pitchFamily="34" charset="0"/>
            </a:endParaRPr>
          </a:p>
        </p:txBody>
      </p:sp>
      <p:sp>
        <p:nvSpPr>
          <p:cNvPr id="22" name="Text 20"/>
          <p:cNvSpPr/>
          <p:nvPr/>
        </p:nvSpPr>
        <p:spPr>
          <a:xfrm>
            <a:off x="3337560" y="2761488"/>
            <a:ext cx="1645920" cy="228600"/>
          </a:xfrm>
          <a:prstGeom prst="rect">
            <a:avLst/>
          </a:prstGeom>
          <a:noFill/>
          <a:ln/>
        </p:spPr>
        <p:txBody>
          <a:bodyPr wrap="square" lIns="0" tIns="0" rIns="0" bIns="0" rtlCol="0" anchor="ctr"/>
          <a:lstStyle/>
          <a:p>
            <a:pPr marL="0" indent="0" algn="ctr">
              <a:buNone/>
            </a:pPr>
            <a:r>
              <a:rPr lang="en-US" sz="1100" b="1" dirty="0">
                <a:solidFill>
                  <a:srgbClr val="FFFFFF"/>
                </a:solidFill>
                <a:latin typeface="Tahoma" panose="020B0604030504040204" pitchFamily="34" charset="0"/>
                <a:ea typeface="Tahoma" panose="020B0604030504040204" pitchFamily="34" charset="0"/>
                <a:cs typeface="Tahoma" panose="020B0604030504040204" pitchFamily="34" charset="0"/>
              </a:rPr>
              <a:t>Science Filter</a:t>
            </a:r>
            <a:endParaRPr lang="en-US" sz="1100" dirty="0">
              <a:latin typeface="Tahoma" panose="020B0604030504040204" pitchFamily="34" charset="0"/>
              <a:ea typeface="Tahoma" panose="020B0604030504040204" pitchFamily="34" charset="0"/>
              <a:cs typeface="Tahoma" panose="020B0604030504040204" pitchFamily="34" charset="0"/>
            </a:endParaRPr>
          </a:p>
        </p:txBody>
      </p:sp>
      <p:sp>
        <p:nvSpPr>
          <p:cNvPr id="23" name="Text 21"/>
          <p:cNvSpPr/>
          <p:nvPr/>
        </p:nvSpPr>
        <p:spPr>
          <a:xfrm>
            <a:off x="3337560" y="3063240"/>
            <a:ext cx="2487168" cy="1691640"/>
          </a:xfrm>
          <a:prstGeom prst="rect">
            <a:avLst/>
          </a:prstGeom>
          <a:noFill/>
          <a:ln/>
        </p:spPr>
        <p:txBody>
          <a:bodyPr wrap="square" rtlCol="0" anchor="t"/>
          <a:lstStyle/>
          <a:p>
            <a:pPr marL="0" indent="0">
              <a:lnSpc>
                <a:spcPct val="130000"/>
              </a:lnSpc>
              <a:buNone/>
            </a:pPr>
            <a:r>
              <a:rPr lang="en-US" sz="1100" dirty="0">
                <a:solidFill>
                  <a:srgbClr val="D6E8F5"/>
                </a:solidFill>
                <a:latin typeface="Tahoma" panose="020B0604030504040204" pitchFamily="34" charset="0"/>
                <a:ea typeface="Tahoma" panose="020B0604030504040204" pitchFamily="34" charset="0"/>
                <a:cs typeface="Tahoma" panose="020B0604030504040204" pitchFamily="34" charset="0"/>
              </a:rPr>
              <a:t>Hooper selectively attends to empirical evidence and data. He discounts Quint's experiential knowledge as mere intuition. His scientific worldview filters out the value of lived expertise.</a:t>
            </a:r>
            <a:endParaRPr lang="en-US" sz="1100" dirty="0">
              <a:latin typeface="Tahoma" panose="020B0604030504040204" pitchFamily="34" charset="0"/>
              <a:ea typeface="Tahoma" panose="020B0604030504040204" pitchFamily="34" charset="0"/>
              <a:cs typeface="Tahoma" panose="020B0604030504040204" pitchFamily="34" charset="0"/>
            </a:endParaRPr>
          </a:p>
        </p:txBody>
      </p:sp>
      <p:sp>
        <p:nvSpPr>
          <p:cNvPr id="24" name="Shape 22"/>
          <p:cNvSpPr/>
          <p:nvPr/>
        </p:nvSpPr>
        <p:spPr>
          <a:xfrm>
            <a:off x="6080760" y="2240280"/>
            <a:ext cx="2743200" cy="2697480"/>
          </a:xfrm>
          <a:prstGeom prst="rect">
            <a:avLst/>
          </a:prstGeom>
          <a:solidFill>
            <a:srgbClr val="0B2748"/>
          </a:solidFill>
          <a:ln w="19050">
            <a:solidFill>
              <a:srgbClr val="D4AC0D"/>
            </a:solidFill>
            <a:prstDash val="solid"/>
          </a:ln>
          <a:effectLst>
            <a:outerShdw blurRad="101600" dist="25400" dir="8100000" algn="bl" rotWithShape="0">
              <a:srgbClr val="000000">
                <a:alpha val="30000"/>
              </a:srgbClr>
            </a:outerShdw>
          </a:effectLst>
        </p:spPr>
        <p:txBody>
          <a:bodyPr/>
          <a:lstStyle/>
          <a:p>
            <a:endParaRPr lang="en-US"/>
          </a:p>
        </p:txBody>
      </p:sp>
      <p:sp>
        <p:nvSpPr>
          <p:cNvPr id="25" name="Shape 23"/>
          <p:cNvSpPr/>
          <p:nvPr/>
        </p:nvSpPr>
        <p:spPr>
          <a:xfrm>
            <a:off x="6080760" y="2240280"/>
            <a:ext cx="2743200" cy="36576"/>
          </a:xfrm>
          <a:prstGeom prst="rect">
            <a:avLst/>
          </a:prstGeom>
          <a:solidFill>
            <a:srgbClr val="D4AC0D"/>
          </a:solidFill>
          <a:ln w="12700">
            <a:solidFill>
              <a:srgbClr val="D4AC0D"/>
            </a:solidFill>
            <a:prstDash val="solid"/>
          </a:ln>
        </p:spPr>
        <p:txBody>
          <a:bodyPr/>
          <a:lstStyle/>
          <a:p>
            <a:endParaRPr lang="en-US" sz="1100">
              <a:latin typeface="Tahoma" panose="020B0604030504040204" pitchFamily="34" charset="0"/>
              <a:ea typeface="Tahoma" panose="020B0604030504040204" pitchFamily="34" charset="0"/>
              <a:cs typeface="Tahoma" panose="020B0604030504040204" pitchFamily="34" charset="0"/>
            </a:endParaRPr>
          </a:p>
        </p:txBody>
      </p:sp>
      <p:sp>
        <p:nvSpPr>
          <p:cNvPr id="26" name="Text 24"/>
          <p:cNvSpPr/>
          <p:nvPr/>
        </p:nvSpPr>
        <p:spPr>
          <a:xfrm>
            <a:off x="6217920" y="2331720"/>
            <a:ext cx="2468880" cy="365760"/>
          </a:xfrm>
          <a:prstGeom prst="rect">
            <a:avLst/>
          </a:prstGeom>
          <a:noFill/>
          <a:ln/>
        </p:spPr>
        <p:txBody>
          <a:bodyPr wrap="square" rtlCol="0" anchor="ctr"/>
          <a:lstStyle/>
          <a:p>
            <a:pPr marL="0" indent="0">
              <a:buNone/>
            </a:pPr>
            <a:r>
              <a:rPr lang="en-US" sz="1400" b="1" dirty="0">
                <a:solidFill>
                  <a:srgbClr val="FFFFFF"/>
                </a:solidFill>
                <a:latin typeface="Tahoma" panose="020B0604030504040204" pitchFamily="34" charset="0"/>
                <a:ea typeface="Tahoma" panose="020B0604030504040204" pitchFamily="34" charset="0"/>
                <a:cs typeface="Tahoma" panose="020B0604030504040204" pitchFamily="34" charset="0"/>
              </a:rPr>
              <a:t>Quint</a:t>
            </a:r>
            <a:endParaRPr lang="en-US" sz="1400" dirty="0">
              <a:latin typeface="Tahoma" panose="020B0604030504040204" pitchFamily="34" charset="0"/>
              <a:ea typeface="Tahoma" panose="020B0604030504040204" pitchFamily="34" charset="0"/>
              <a:cs typeface="Tahoma" panose="020B0604030504040204" pitchFamily="34" charset="0"/>
            </a:endParaRPr>
          </a:p>
        </p:txBody>
      </p:sp>
      <p:sp>
        <p:nvSpPr>
          <p:cNvPr id="27" name="Shape 25"/>
          <p:cNvSpPr/>
          <p:nvPr/>
        </p:nvSpPr>
        <p:spPr>
          <a:xfrm>
            <a:off x="6217920" y="2761488"/>
            <a:ext cx="1645920" cy="228600"/>
          </a:xfrm>
          <a:prstGeom prst="roundRect">
            <a:avLst>
              <a:gd name="adj" fmla="val 16000"/>
            </a:avLst>
          </a:prstGeom>
          <a:solidFill>
            <a:srgbClr val="D4AC0D">
              <a:alpha val="60000"/>
            </a:srgbClr>
          </a:solidFill>
          <a:ln w="12700">
            <a:solidFill>
              <a:srgbClr val="D4AC0D">
                <a:alpha val="60000"/>
              </a:srgbClr>
            </a:solidFill>
            <a:prstDash val="solid"/>
          </a:ln>
        </p:spPr>
        <p:txBody>
          <a:bodyPr/>
          <a:lstStyle/>
          <a:p>
            <a:endParaRPr lang="en-US" sz="1100">
              <a:latin typeface="Tahoma" panose="020B0604030504040204" pitchFamily="34" charset="0"/>
              <a:ea typeface="Tahoma" panose="020B0604030504040204" pitchFamily="34" charset="0"/>
              <a:cs typeface="Tahoma" panose="020B0604030504040204" pitchFamily="34" charset="0"/>
            </a:endParaRPr>
          </a:p>
        </p:txBody>
      </p:sp>
      <p:sp>
        <p:nvSpPr>
          <p:cNvPr id="28" name="Text 26"/>
          <p:cNvSpPr/>
          <p:nvPr/>
        </p:nvSpPr>
        <p:spPr>
          <a:xfrm>
            <a:off x="6217920" y="2761488"/>
            <a:ext cx="1645920" cy="228600"/>
          </a:xfrm>
          <a:prstGeom prst="rect">
            <a:avLst/>
          </a:prstGeom>
          <a:noFill/>
          <a:ln/>
        </p:spPr>
        <p:txBody>
          <a:bodyPr wrap="square" lIns="0" tIns="0" rIns="0" bIns="0" rtlCol="0" anchor="ctr"/>
          <a:lstStyle/>
          <a:p>
            <a:pPr marL="0" indent="0" algn="ctr">
              <a:buNone/>
            </a:pPr>
            <a:r>
              <a:rPr lang="en-US" sz="1100" b="1" dirty="0">
                <a:solidFill>
                  <a:srgbClr val="FFFFFF"/>
                </a:solidFill>
                <a:latin typeface="Tahoma" panose="020B0604030504040204" pitchFamily="34" charset="0"/>
                <a:ea typeface="Tahoma" panose="020B0604030504040204" pitchFamily="34" charset="0"/>
                <a:cs typeface="Tahoma" panose="020B0604030504040204" pitchFamily="34" charset="0"/>
              </a:rPr>
              <a:t>Experience Filter</a:t>
            </a:r>
            <a:endParaRPr lang="en-US" sz="1100" dirty="0">
              <a:latin typeface="Tahoma" panose="020B0604030504040204" pitchFamily="34" charset="0"/>
              <a:ea typeface="Tahoma" panose="020B0604030504040204" pitchFamily="34" charset="0"/>
              <a:cs typeface="Tahoma" panose="020B0604030504040204" pitchFamily="34" charset="0"/>
            </a:endParaRPr>
          </a:p>
        </p:txBody>
      </p:sp>
      <p:sp>
        <p:nvSpPr>
          <p:cNvPr id="29" name="Text 27"/>
          <p:cNvSpPr/>
          <p:nvPr/>
        </p:nvSpPr>
        <p:spPr>
          <a:xfrm>
            <a:off x="6217920" y="3063240"/>
            <a:ext cx="2487168" cy="1691640"/>
          </a:xfrm>
          <a:prstGeom prst="rect">
            <a:avLst/>
          </a:prstGeom>
          <a:noFill/>
          <a:ln/>
        </p:spPr>
        <p:txBody>
          <a:bodyPr wrap="square" rtlCol="0" anchor="t"/>
          <a:lstStyle/>
          <a:p>
            <a:pPr marL="0" indent="0">
              <a:lnSpc>
                <a:spcPct val="130000"/>
              </a:lnSpc>
              <a:buNone/>
            </a:pPr>
            <a:r>
              <a:rPr lang="en-US" sz="1100" dirty="0">
                <a:solidFill>
                  <a:srgbClr val="D6E8F5"/>
                </a:solidFill>
                <a:latin typeface="Tahoma" panose="020B0604030504040204" pitchFamily="34" charset="0"/>
                <a:ea typeface="Tahoma" panose="020B0604030504040204" pitchFamily="34" charset="0"/>
                <a:cs typeface="Tahoma" panose="020B0604030504040204" pitchFamily="34" charset="0"/>
              </a:rPr>
              <a:t>Quint perceives the shark through his WWII USS Indianapolis trauma. His past experience shapes every decision; he selectively interprets the shark as a personal nemesis rather than a manageable threat.</a:t>
            </a:r>
            <a:endParaRPr lang="en-US" sz="1100" dirty="0">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40D21"/>
        </a:solidFill>
        <a:effectLst/>
      </p:bgPr>
    </p:bg>
    <p:spTree>
      <p:nvGrpSpPr>
        <p:cNvPr id="1" name=""/>
        <p:cNvGrpSpPr/>
        <p:nvPr/>
      </p:nvGrpSpPr>
      <p:grpSpPr>
        <a:xfrm>
          <a:off x="0" y="0"/>
          <a:ext cx="0" cy="0"/>
          <a:chOff x="0" y="0"/>
          <a:chExt cx="0" cy="0"/>
        </a:xfrm>
      </p:grpSpPr>
      <p:sp>
        <p:nvSpPr>
          <p:cNvPr id="4" name="Shape 2"/>
          <p:cNvSpPr/>
          <p:nvPr/>
        </p:nvSpPr>
        <p:spPr>
          <a:xfrm>
            <a:off x="320040" y="256032"/>
            <a:ext cx="54864" cy="530352"/>
          </a:xfrm>
          <a:prstGeom prst="rect">
            <a:avLst/>
          </a:prstGeom>
          <a:solidFill>
            <a:srgbClr val="1FC8C8"/>
          </a:solidFill>
          <a:ln w="12700">
            <a:solidFill>
              <a:srgbClr val="1FC8C8"/>
            </a:solidFill>
            <a:prstDash val="solid"/>
          </a:ln>
        </p:spPr>
        <p:txBody>
          <a:bodyPr/>
          <a:lstStyle/>
          <a:p>
            <a:endParaRPr lang="en-US"/>
          </a:p>
        </p:txBody>
      </p:sp>
      <p:sp>
        <p:nvSpPr>
          <p:cNvPr id="5" name="Text 3"/>
          <p:cNvSpPr/>
          <p:nvPr/>
        </p:nvSpPr>
        <p:spPr>
          <a:xfrm>
            <a:off x="457200" y="228600"/>
            <a:ext cx="8412480" cy="594360"/>
          </a:xfrm>
          <a:prstGeom prst="rect">
            <a:avLst/>
          </a:prstGeom>
          <a:noFill/>
          <a:ln/>
        </p:spPr>
        <p:txBody>
          <a:bodyPr wrap="square" lIns="0" tIns="0" rIns="0" bIns="0" rtlCol="0" anchor="ctr"/>
          <a:lstStyle/>
          <a:p>
            <a:pPr marL="0" indent="0" algn="l">
              <a:buNone/>
            </a:pPr>
            <a:r>
              <a:rPr lang="en-US" sz="2600" b="1" dirty="0">
                <a:solidFill>
                  <a:srgbClr val="FFFFFF"/>
                </a:solidFill>
                <a:latin typeface="Georgia" pitchFamily="34" charset="0"/>
                <a:ea typeface="Georgia" pitchFamily="34" charset="-122"/>
                <a:cs typeface="Georgia" pitchFamily="34" charset="-120"/>
              </a:rPr>
              <a:t>Nonverbal Communication — Proxemics</a:t>
            </a:r>
            <a:endParaRPr lang="en-US" sz="2600" dirty="0"/>
          </a:p>
        </p:txBody>
      </p:sp>
      <p:sp>
        <p:nvSpPr>
          <p:cNvPr id="6" name="Shape 4"/>
          <p:cNvSpPr/>
          <p:nvPr/>
        </p:nvSpPr>
        <p:spPr>
          <a:xfrm>
            <a:off x="320040" y="932688"/>
            <a:ext cx="2011680" cy="292608"/>
          </a:xfrm>
          <a:prstGeom prst="roundRect">
            <a:avLst>
              <a:gd name="adj" fmla="val 15625"/>
            </a:avLst>
          </a:prstGeom>
          <a:solidFill>
            <a:srgbClr val="0D9AAA"/>
          </a:solidFill>
          <a:ln w="12700">
            <a:solidFill>
              <a:srgbClr val="0D9AAA"/>
            </a:solidFill>
            <a:prstDash val="solid"/>
          </a:ln>
        </p:spPr>
        <p:txBody>
          <a:bodyPr/>
          <a:lstStyle/>
          <a:p>
            <a:endParaRPr lang="en-US" sz="1200">
              <a:latin typeface="Tahoma" panose="020B0604030504040204" pitchFamily="34" charset="0"/>
              <a:ea typeface="Tahoma" panose="020B0604030504040204" pitchFamily="34" charset="0"/>
              <a:cs typeface="Tahoma" panose="020B0604030504040204" pitchFamily="34" charset="0"/>
            </a:endParaRPr>
          </a:p>
        </p:txBody>
      </p:sp>
      <p:sp>
        <p:nvSpPr>
          <p:cNvPr id="7" name="Text 5"/>
          <p:cNvSpPr/>
          <p:nvPr/>
        </p:nvSpPr>
        <p:spPr>
          <a:xfrm>
            <a:off x="320040" y="932688"/>
            <a:ext cx="2011680" cy="292608"/>
          </a:xfrm>
          <a:prstGeom prst="rect">
            <a:avLst/>
          </a:prstGeom>
          <a:noFill/>
          <a:ln/>
        </p:spPr>
        <p:txBody>
          <a:bodyPr wrap="square" lIns="0" tIns="0" rIns="0" bIns="0" rtlCol="0" anchor="ctr"/>
          <a:lstStyle/>
          <a:p>
            <a:pPr marL="0" indent="0" algn="ctr">
              <a:buNone/>
            </a:pPr>
            <a:r>
              <a:rPr lang="en-US" sz="1200" b="1" dirty="0">
                <a:solidFill>
                  <a:srgbClr val="FFFFFF"/>
                </a:solidFill>
                <a:latin typeface="Tahoma" panose="020B0604030504040204" pitchFamily="34" charset="0"/>
                <a:ea typeface="Tahoma" panose="020B0604030504040204" pitchFamily="34" charset="0"/>
                <a:cs typeface="Tahoma" panose="020B0604030504040204" pitchFamily="34" charset="0"/>
              </a:rPr>
              <a:t>CHAPTER 2: NONVERBAL COMMUNICATION</a:t>
            </a:r>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8" name="Shape 6"/>
          <p:cNvSpPr/>
          <p:nvPr/>
        </p:nvSpPr>
        <p:spPr>
          <a:xfrm>
            <a:off x="320040" y="1325880"/>
            <a:ext cx="8503920" cy="777240"/>
          </a:xfrm>
          <a:prstGeom prst="rect">
            <a:avLst/>
          </a:prstGeom>
          <a:solidFill>
            <a:srgbClr val="0B2748"/>
          </a:solidFill>
          <a:ln w="19050">
            <a:solidFill>
              <a:srgbClr val="0D9AAA"/>
            </a:solidFill>
            <a:prstDash val="solid"/>
          </a:ln>
          <a:effectLst>
            <a:outerShdw blurRad="101600" dist="25400" dir="8100000" algn="bl" rotWithShape="0">
              <a:srgbClr val="000000">
                <a:alpha val="30000"/>
              </a:srgbClr>
            </a:outerShdw>
          </a:effectLst>
        </p:spPr>
        <p:txBody>
          <a:bodyPr/>
          <a:lstStyle/>
          <a:p>
            <a:endParaRPr lang="en-US" sz="1200">
              <a:latin typeface="Tahoma" panose="020B0604030504040204" pitchFamily="34" charset="0"/>
              <a:ea typeface="Tahoma" panose="020B0604030504040204" pitchFamily="34" charset="0"/>
              <a:cs typeface="Tahoma" panose="020B0604030504040204" pitchFamily="34" charset="0"/>
            </a:endParaRPr>
          </a:p>
        </p:txBody>
      </p:sp>
      <p:sp>
        <p:nvSpPr>
          <p:cNvPr id="9" name="Shape 7"/>
          <p:cNvSpPr/>
          <p:nvPr/>
        </p:nvSpPr>
        <p:spPr>
          <a:xfrm>
            <a:off x="320040" y="1325880"/>
            <a:ext cx="8503920" cy="36576"/>
          </a:xfrm>
          <a:prstGeom prst="rect">
            <a:avLst/>
          </a:prstGeom>
          <a:solidFill>
            <a:srgbClr val="0D9AAA"/>
          </a:solidFill>
          <a:ln w="12700">
            <a:solidFill>
              <a:srgbClr val="0D9AAA"/>
            </a:solidFill>
            <a:prstDash val="solid"/>
          </a:ln>
        </p:spPr>
        <p:txBody>
          <a:bodyPr/>
          <a:lstStyle/>
          <a:p>
            <a:endParaRPr lang="en-US" sz="1200">
              <a:latin typeface="Tahoma" panose="020B0604030504040204" pitchFamily="34" charset="0"/>
              <a:ea typeface="Tahoma" panose="020B0604030504040204" pitchFamily="34" charset="0"/>
              <a:cs typeface="Tahoma" panose="020B0604030504040204" pitchFamily="34" charset="0"/>
            </a:endParaRPr>
          </a:p>
        </p:txBody>
      </p:sp>
      <p:sp>
        <p:nvSpPr>
          <p:cNvPr id="10" name="Text 8"/>
          <p:cNvSpPr/>
          <p:nvPr/>
        </p:nvSpPr>
        <p:spPr>
          <a:xfrm>
            <a:off x="457200" y="1389888"/>
            <a:ext cx="2926080" cy="274320"/>
          </a:xfrm>
          <a:prstGeom prst="rect">
            <a:avLst/>
          </a:prstGeom>
          <a:noFill/>
          <a:ln/>
        </p:spPr>
        <p:txBody>
          <a:bodyPr wrap="square" rtlCol="0" anchor="ctr"/>
          <a:lstStyle/>
          <a:p>
            <a:pPr marL="0" indent="0">
              <a:buNone/>
            </a:pPr>
            <a:r>
              <a:rPr lang="en-US" sz="1200" b="1" dirty="0">
                <a:solidFill>
                  <a:srgbClr val="0D9AAA"/>
                </a:solidFill>
                <a:latin typeface="Tahoma" panose="020B0604030504040204" pitchFamily="34" charset="0"/>
                <a:ea typeface="Tahoma" panose="020B0604030504040204" pitchFamily="34" charset="0"/>
                <a:cs typeface="Tahoma" panose="020B0604030504040204" pitchFamily="34" charset="0"/>
              </a:rPr>
              <a:t>Proxemics (Edward T. Hall, 1966)</a:t>
            </a:r>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11" name="Text 9"/>
          <p:cNvSpPr/>
          <p:nvPr/>
        </p:nvSpPr>
        <p:spPr>
          <a:xfrm>
            <a:off x="3474720" y="1389888"/>
            <a:ext cx="5212080" cy="621792"/>
          </a:xfrm>
          <a:prstGeom prst="rect">
            <a:avLst/>
          </a:prstGeom>
          <a:noFill/>
          <a:ln/>
        </p:spPr>
        <p:txBody>
          <a:bodyPr wrap="square" rtlCol="0" anchor="ctr"/>
          <a:lstStyle/>
          <a:p>
            <a:pPr marL="0" indent="0">
              <a:lnSpc>
                <a:spcPct val="130000"/>
              </a:lnSpc>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The study of how humans use physical space to communicate relationship, status, intimacy, and power. Intimate (0–18"), Personal (1.5–4'), Social (4–12'), Public (12'+).</a:t>
            </a:r>
          </a:p>
        </p:txBody>
      </p:sp>
      <p:sp>
        <p:nvSpPr>
          <p:cNvPr id="12" name="Shape 10"/>
          <p:cNvSpPr/>
          <p:nvPr/>
        </p:nvSpPr>
        <p:spPr>
          <a:xfrm>
            <a:off x="320040" y="2212848"/>
            <a:ext cx="1371600" cy="502920"/>
          </a:xfrm>
          <a:prstGeom prst="rect">
            <a:avLst/>
          </a:prstGeom>
          <a:solidFill>
            <a:srgbClr val="C0392B">
              <a:alpha val="75000"/>
            </a:srgbClr>
          </a:solidFill>
          <a:ln w="12700">
            <a:solidFill>
              <a:srgbClr val="C0392B">
                <a:alpha val="75000"/>
              </a:srgbClr>
            </a:solidFill>
            <a:prstDash val="solid"/>
          </a:ln>
        </p:spPr>
        <p:txBody>
          <a:bodyPr/>
          <a:lstStyle/>
          <a:p>
            <a:endParaRPr lang="en-US" sz="1200">
              <a:latin typeface="Tahoma" panose="020B0604030504040204" pitchFamily="34" charset="0"/>
              <a:ea typeface="Tahoma" panose="020B0604030504040204" pitchFamily="34" charset="0"/>
              <a:cs typeface="Tahoma" panose="020B0604030504040204" pitchFamily="34" charset="0"/>
            </a:endParaRPr>
          </a:p>
        </p:txBody>
      </p:sp>
      <p:sp>
        <p:nvSpPr>
          <p:cNvPr id="13" name="Text 11"/>
          <p:cNvSpPr/>
          <p:nvPr/>
        </p:nvSpPr>
        <p:spPr>
          <a:xfrm>
            <a:off x="320040" y="2212848"/>
            <a:ext cx="1371600" cy="502920"/>
          </a:xfrm>
          <a:prstGeom prst="rect">
            <a:avLst/>
          </a:prstGeom>
          <a:noFill/>
          <a:ln/>
        </p:spPr>
        <p:txBody>
          <a:bodyPr wrap="square" lIns="0" tIns="0" rIns="0" bIns="0" rtlCol="0" anchor="ctr"/>
          <a:lstStyle/>
          <a:p>
            <a:pPr marL="0" indent="0" algn="ctr">
              <a:buNone/>
            </a:pPr>
            <a:r>
              <a:rPr lang="en-US" sz="1200" b="1" dirty="0">
                <a:solidFill>
                  <a:srgbClr val="FFFFFF"/>
                </a:solidFill>
                <a:latin typeface="Tahoma" panose="020B0604030504040204" pitchFamily="34" charset="0"/>
                <a:ea typeface="Tahoma" panose="020B0604030504040204" pitchFamily="34" charset="0"/>
                <a:cs typeface="Tahoma" panose="020B0604030504040204" pitchFamily="34" charset="0"/>
              </a:rPr>
              <a:t>Intimate</a:t>
            </a:r>
            <a:endParaRPr lang="en-US" sz="1200" dirty="0">
              <a:latin typeface="Tahoma" panose="020B0604030504040204" pitchFamily="34" charset="0"/>
              <a:ea typeface="Tahoma" panose="020B0604030504040204" pitchFamily="34" charset="0"/>
              <a:cs typeface="Tahoma" panose="020B0604030504040204" pitchFamily="34" charset="0"/>
            </a:endParaRPr>
          </a:p>
          <a:p>
            <a:pPr marL="0" indent="0" algn="ctr">
              <a:buNone/>
            </a:pPr>
            <a:r>
              <a:rPr lang="en-US" sz="1200" b="1" dirty="0">
                <a:solidFill>
                  <a:srgbClr val="FFFFFF"/>
                </a:solidFill>
                <a:latin typeface="Tahoma" panose="020B0604030504040204" pitchFamily="34" charset="0"/>
                <a:ea typeface="Tahoma" panose="020B0604030504040204" pitchFamily="34" charset="0"/>
                <a:cs typeface="Tahoma" panose="020B0604030504040204" pitchFamily="34" charset="0"/>
              </a:rPr>
              <a:t>0–18"</a:t>
            </a:r>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14" name="Shape 12"/>
          <p:cNvSpPr/>
          <p:nvPr/>
        </p:nvSpPr>
        <p:spPr>
          <a:xfrm>
            <a:off x="1783080" y="2212848"/>
            <a:ext cx="1737360" cy="502920"/>
          </a:xfrm>
          <a:prstGeom prst="rect">
            <a:avLst/>
          </a:prstGeom>
          <a:solidFill>
            <a:srgbClr val="D4AC0D">
              <a:alpha val="75000"/>
            </a:srgbClr>
          </a:solidFill>
          <a:ln w="12700">
            <a:solidFill>
              <a:srgbClr val="D4AC0D">
                <a:alpha val="75000"/>
              </a:srgbClr>
            </a:solidFill>
            <a:prstDash val="solid"/>
          </a:ln>
        </p:spPr>
        <p:txBody>
          <a:bodyPr/>
          <a:lstStyle/>
          <a:p>
            <a:endParaRPr lang="en-US" sz="1200">
              <a:latin typeface="Tahoma" panose="020B0604030504040204" pitchFamily="34" charset="0"/>
              <a:ea typeface="Tahoma" panose="020B0604030504040204" pitchFamily="34" charset="0"/>
              <a:cs typeface="Tahoma" panose="020B0604030504040204" pitchFamily="34" charset="0"/>
            </a:endParaRPr>
          </a:p>
        </p:txBody>
      </p:sp>
      <p:sp>
        <p:nvSpPr>
          <p:cNvPr id="15" name="Text 13"/>
          <p:cNvSpPr/>
          <p:nvPr/>
        </p:nvSpPr>
        <p:spPr>
          <a:xfrm>
            <a:off x="1783080" y="2212848"/>
            <a:ext cx="1737360" cy="502920"/>
          </a:xfrm>
          <a:prstGeom prst="rect">
            <a:avLst/>
          </a:prstGeom>
          <a:noFill/>
          <a:ln/>
        </p:spPr>
        <p:txBody>
          <a:bodyPr wrap="square" lIns="0" tIns="0" rIns="0" bIns="0" rtlCol="0" anchor="ctr"/>
          <a:lstStyle/>
          <a:p>
            <a:pPr marL="0" indent="0" algn="ctr">
              <a:buNone/>
            </a:pPr>
            <a:r>
              <a:rPr lang="en-US" sz="1200" b="1" dirty="0">
                <a:solidFill>
                  <a:srgbClr val="FFFFFF"/>
                </a:solidFill>
                <a:latin typeface="Tahoma" panose="020B0604030504040204" pitchFamily="34" charset="0"/>
                <a:ea typeface="Tahoma" panose="020B0604030504040204" pitchFamily="34" charset="0"/>
                <a:cs typeface="Tahoma" panose="020B0604030504040204" pitchFamily="34" charset="0"/>
              </a:rPr>
              <a:t>Personal</a:t>
            </a:r>
            <a:endParaRPr lang="en-US" sz="1200" dirty="0">
              <a:latin typeface="Tahoma" panose="020B0604030504040204" pitchFamily="34" charset="0"/>
              <a:ea typeface="Tahoma" panose="020B0604030504040204" pitchFamily="34" charset="0"/>
              <a:cs typeface="Tahoma" panose="020B0604030504040204" pitchFamily="34" charset="0"/>
            </a:endParaRPr>
          </a:p>
          <a:p>
            <a:pPr marL="0" indent="0" algn="ctr">
              <a:buNone/>
            </a:pPr>
            <a:r>
              <a:rPr lang="en-US" sz="1200" b="1" dirty="0">
                <a:solidFill>
                  <a:srgbClr val="FFFFFF"/>
                </a:solidFill>
                <a:latin typeface="Tahoma" panose="020B0604030504040204" pitchFamily="34" charset="0"/>
                <a:ea typeface="Tahoma" panose="020B0604030504040204" pitchFamily="34" charset="0"/>
                <a:cs typeface="Tahoma" panose="020B0604030504040204" pitchFamily="34" charset="0"/>
              </a:rPr>
              <a:t>1.5–4'</a:t>
            </a:r>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16" name="Shape 14"/>
          <p:cNvSpPr/>
          <p:nvPr/>
        </p:nvSpPr>
        <p:spPr>
          <a:xfrm>
            <a:off x="3611880" y="2212848"/>
            <a:ext cx="2103120" cy="502920"/>
          </a:xfrm>
          <a:prstGeom prst="rect">
            <a:avLst/>
          </a:prstGeom>
          <a:solidFill>
            <a:srgbClr val="0D9AAA">
              <a:alpha val="75000"/>
            </a:srgbClr>
          </a:solidFill>
          <a:ln w="12700">
            <a:solidFill>
              <a:srgbClr val="0D9AAA">
                <a:alpha val="75000"/>
              </a:srgbClr>
            </a:solidFill>
            <a:prstDash val="solid"/>
          </a:ln>
        </p:spPr>
        <p:txBody>
          <a:bodyPr/>
          <a:lstStyle/>
          <a:p>
            <a:endParaRPr lang="en-US" sz="1200">
              <a:latin typeface="Tahoma" panose="020B0604030504040204" pitchFamily="34" charset="0"/>
              <a:ea typeface="Tahoma" panose="020B0604030504040204" pitchFamily="34" charset="0"/>
              <a:cs typeface="Tahoma" panose="020B0604030504040204" pitchFamily="34" charset="0"/>
            </a:endParaRPr>
          </a:p>
        </p:txBody>
      </p:sp>
      <p:sp>
        <p:nvSpPr>
          <p:cNvPr id="17" name="Text 15"/>
          <p:cNvSpPr/>
          <p:nvPr/>
        </p:nvSpPr>
        <p:spPr>
          <a:xfrm>
            <a:off x="3611880" y="2212848"/>
            <a:ext cx="2103120" cy="502920"/>
          </a:xfrm>
          <a:prstGeom prst="rect">
            <a:avLst/>
          </a:prstGeom>
          <a:noFill/>
          <a:ln/>
        </p:spPr>
        <p:txBody>
          <a:bodyPr wrap="square" lIns="0" tIns="0" rIns="0" bIns="0" rtlCol="0" anchor="ctr"/>
          <a:lstStyle/>
          <a:p>
            <a:pPr marL="0" indent="0" algn="ctr">
              <a:buNone/>
            </a:pPr>
            <a:r>
              <a:rPr lang="en-US" sz="1200" b="1" dirty="0">
                <a:solidFill>
                  <a:srgbClr val="FFFFFF"/>
                </a:solidFill>
                <a:latin typeface="Tahoma" panose="020B0604030504040204" pitchFamily="34" charset="0"/>
                <a:ea typeface="Tahoma" panose="020B0604030504040204" pitchFamily="34" charset="0"/>
                <a:cs typeface="Tahoma" panose="020B0604030504040204" pitchFamily="34" charset="0"/>
              </a:rPr>
              <a:t>Social</a:t>
            </a:r>
            <a:endParaRPr lang="en-US" sz="1200" dirty="0">
              <a:latin typeface="Tahoma" panose="020B0604030504040204" pitchFamily="34" charset="0"/>
              <a:ea typeface="Tahoma" panose="020B0604030504040204" pitchFamily="34" charset="0"/>
              <a:cs typeface="Tahoma" panose="020B0604030504040204" pitchFamily="34" charset="0"/>
            </a:endParaRPr>
          </a:p>
          <a:p>
            <a:pPr marL="0" indent="0" algn="ctr">
              <a:buNone/>
            </a:pPr>
            <a:r>
              <a:rPr lang="en-US" sz="1200" b="1" dirty="0">
                <a:solidFill>
                  <a:srgbClr val="FFFFFF"/>
                </a:solidFill>
                <a:latin typeface="Tahoma" panose="020B0604030504040204" pitchFamily="34" charset="0"/>
                <a:ea typeface="Tahoma" panose="020B0604030504040204" pitchFamily="34" charset="0"/>
                <a:cs typeface="Tahoma" panose="020B0604030504040204" pitchFamily="34" charset="0"/>
              </a:rPr>
              <a:t>4–12'</a:t>
            </a:r>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18" name="Shape 16"/>
          <p:cNvSpPr/>
          <p:nvPr/>
        </p:nvSpPr>
        <p:spPr>
          <a:xfrm>
            <a:off x="5806440" y="2212848"/>
            <a:ext cx="2743200" cy="502920"/>
          </a:xfrm>
          <a:prstGeom prst="rect">
            <a:avLst/>
          </a:prstGeom>
          <a:solidFill>
            <a:srgbClr val="0E55B0">
              <a:alpha val="75000"/>
            </a:srgbClr>
          </a:solidFill>
          <a:ln w="12700">
            <a:solidFill>
              <a:srgbClr val="0E55B0">
                <a:alpha val="75000"/>
              </a:srgbClr>
            </a:solidFill>
            <a:prstDash val="solid"/>
          </a:ln>
        </p:spPr>
        <p:txBody>
          <a:bodyPr/>
          <a:lstStyle/>
          <a:p>
            <a:endParaRPr lang="en-US" sz="1200">
              <a:latin typeface="Tahoma" panose="020B0604030504040204" pitchFamily="34" charset="0"/>
              <a:ea typeface="Tahoma" panose="020B0604030504040204" pitchFamily="34" charset="0"/>
              <a:cs typeface="Tahoma" panose="020B0604030504040204" pitchFamily="34" charset="0"/>
            </a:endParaRPr>
          </a:p>
        </p:txBody>
      </p:sp>
      <p:sp>
        <p:nvSpPr>
          <p:cNvPr id="19" name="Text 17"/>
          <p:cNvSpPr/>
          <p:nvPr/>
        </p:nvSpPr>
        <p:spPr>
          <a:xfrm>
            <a:off x="5806440" y="2212848"/>
            <a:ext cx="2743200" cy="502920"/>
          </a:xfrm>
          <a:prstGeom prst="rect">
            <a:avLst/>
          </a:prstGeom>
          <a:noFill/>
          <a:ln/>
        </p:spPr>
        <p:txBody>
          <a:bodyPr wrap="square" lIns="0" tIns="0" rIns="0" bIns="0" rtlCol="0" anchor="ctr"/>
          <a:lstStyle/>
          <a:p>
            <a:pPr marL="0" indent="0" algn="ctr">
              <a:buNone/>
            </a:pPr>
            <a:r>
              <a:rPr lang="en-US" sz="1200" b="1" dirty="0">
                <a:solidFill>
                  <a:srgbClr val="FFFFFF"/>
                </a:solidFill>
                <a:latin typeface="Tahoma" panose="020B0604030504040204" pitchFamily="34" charset="0"/>
                <a:ea typeface="Tahoma" panose="020B0604030504040204" pitchFamily="34" charset="0"/>
                <a:cs typeface="Tahoma" panose="020B0604030504040204" pitchFamily="34" charset="0"/>
              </a:rPr>
              <a:t>Public</a:t>
            </a:r>
            <a:endParaRPr lang="en-US" sz="1200" dirty="0">
              <a:latin typeface="Tahoma" panose="020B0604030504040204" pitchFamily="34" charset="0"/>
              <a:ea typeface="Tahoma" panose="020B0604030504040204" pitchFamily="34" charset="0"/>
              <a:cs typeface="Tahoma" panose="020B0604030504040204" pitchFamily="34" charset="0"/>
            </a:endParaRPr>
          </a:p>
          <a:p>
            <a:pPr marL="0" indent="0" algn="ctr">
              <a:buNone/>
            </a:pPr>
            <a:r>
              <a:rPr lang="en-US" sz="1200" b="1" dirty="0">
                <a:solidFill>
                  <a:srgbClr val="FFFFFF"/>
                </a:solidFill>
                <a:latin typeface="Tahoma" panose="020B0604030504040204" pitchFamily="34" charset="0"/>
                <a:ea typeface="Tahoma" panose="020B0604030504040204" pitchFamily="34" charset="0"/>
                <a:cs typeface="Tahoma" panose="020B0604030504040204" pitchFamily="34" charset="0"/>
              </a:rPr>
              <a:t>12'+</a:t>
            </a:r>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20" name="Shape 18"/>
          <p:cNvSpPr/>
          <p:nvPr/>
        </p:nvSpPr>
        <p:spPr>
          <a:xfrm>
            <a:off x="320040" y="2834640"/>
            <a:ext cx="4114800" cy="2057400"/>
          </a:xfrm>
          <a:prstGeom prst="rect">
            <a:avLst/>
          </a:prstGeom>
          <a:solidFill>
            <a:srgbClr val="0B2748"/>
          </a:solidFill>
          <a:ln w="19050">
            <a:solidFill>
              <a:srgbClr val="0D9AAA"/>
            </a:solidFill>
            <a:prstDash val="solid"/>
          </a:ln>
          <a:effectLst>
            <a:outerShdw blurRad="101600" dist="25400" dir="8100000" algn="bl" rotWithShape="0">
              <a:srgbClr val="000000">
                <a:alpha val="30000"/>
              </a:srgbClr>
            </a:outerShdw>
          </a:effectLst>
        </p:spPr>
        <p:txBody>
          <a:bodyPr/>
          <a:lstStyle/>
          <a:p>
            <a:endParaRPr lang="en-US" sz="1200">
              <a:latin typeface="Tahoma" panose="020B0604030504040204" pitchFamily="34" charset="0"/>
              <a:ea typeface="Tahoma" panose="020B0604030504040204" pitchFamily="34" charset="0"/>
              <a:cs typeface="Tahoma" panose="020B0604030504040204" pitchFamily="34" charset="0"/>
            </a:endParaRPr>
          </a:p>
        </p:txBody>
      </p:sp>
      <p:sp>
        <p:nvSpPr>
          <p:cNvPr id="21" name="Shape 19"/>
          <p:cNvSpPr/>
          <p:nvPr/>
        </p:nvSpPr>
        <p:spPr>
          <a:xfrm>
            <a:off x="320040" y="2834640"/>
            <a:ext cx="4114800" cy="36576"/>
          </a:xfrm>
          <a:prstGeom prst="rect">
            <a:avLst/>
          </a:prstGeom>
          <a:solidFill>
            <a:srgbClr val="0D9AAA"/>
          </a:solidFill>
          <a:ln w="12700">
            <a:solidFill>
              <a:srgbClr val="0D9AAA"/>
            </a:solidFill>
            <a:prstDash val="solid"/>
          </a:ln>
        </p:spPr>
        <p:txBody>
          <a:bodyPr/>
          <a:lstStyle/>
          <a:p>
            <a:endParaRPr lang="en-US" sz="1200">
              <a:latin typeface="Tahoma" panose="020B0604030504040204" pitchFamily="34" charset="0"/>
              <a:ea typeface="Tahoma" panose="020B0604030504040204" pitchFamily="34" charset="0"/>
              <a:cs typeface="Tahoma" panose="020B0604030504040204" pitchFamily="34" charset="0"/>
            </a:endParaRPr>
          </a:p>
        </p:txBody>
      </p:sp>
      <p:sp>
        <p:nvSpPr>
          <p:cNvPr id="22" name="Text 20"/>
          <p:cNvSpPr/>
          <p:nvPr/>
        </p:nvSpPr>
        <p:spPr>
          <a:xfrm>
            <a:off x="457200" y="2926080"/>
            <a:ext cx="3794760" cy="347472"/>
          </a:xfrm>
          <a:prstGeom prst="rect">
            <a:avLst/>
          </a:prstGeom>
          <a:noFill/>
          <a:ln/>
        </p:spPr>
        <p:txBody>
          <a:bodyPr wrap="square" rtlCol="0" anchor="ctr"/>
          <a:lstStyle/>
          <a:p>
            <a:pPr marL="0" indent="0">
              <a:buNone/>
            </a:pPr>
            <a:r>
              <a:rPr lang="en-US" sz="1200" b="1" dirty="0">
                <a:solidFill>
                  <a:srgbClr val="FFFFFF"/>
                </a:solidFill>
                <a:latin typeface="Tahoma" panose="020B0604030504040204" pitchFamily="34" charset="0"/>
                <a:ea typeface="Tahoma" panose="020B0604030504040204" pitchFamily="34" charset="0"/>
                <a:cs typeface="Tahoma" panose="020B0604030504040204" pitchFamily="34" charset="0"/>
              </a:rPr>
              <a:t>  The Orca - Forced Intimacy</a:t>
            </a:r>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23" name="Text 21"/>
          <p:cNvSpPr/>
          <p:nvPr/>
        </p:nvSpPr>
        <p:spPr>
          <a:xfrm>
            <a:off x="457200" y="3328416"/>
            <a:ext cx="3794760" cy="1417320"/>
          </a:xfrm>
          <a:prstGeom prst="rect">
            <a:avLst/>
          </a:prstGeom>
          <a:noFill/>
          <a:ln/>
        </p:spPr>
        <p:txBody>
          <a:bodyPr wrap="square" rtlCol="0" anchor="t"/>
          <a:lstStyle/>
          <a:p>
            <a:pPr marL="0" indent="0">
              <a:lnSpc>
                <a:spcPct val="130000"/>
              </a:lnSpc>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The cramped quarters of the Orca force three incompatible men into an intimate space. This spatial compression amplifies every tension and conflict. Quint's deliberate control of boat space. who goes where, who handles what. It is a constant proxemic power play.</a:t>
            </a:r>
          </a:p>
        </p:txBody>
      </p:sp>
      <p:sp>
        <p:nvSpPr>
          <p:cNvPr id="24" name="Shape 22"/>
          <p:cNvSpPr/>
          <p:nvPr/>
        </p:nvSpPr>
        <p:spPr>
          <a:xfrm>
            <a:off x="4617720" y="2834640"/>
            <a:ext cx="4206240" cy="2057400"/>
          </a:xfrm>
          <a:prstGeom prst="rect">
            <a:avLst/>
          </a:prstGeom>
          <a:solidFill>
            <a:srgbClr val="0B2748"/>
          </a:solidFill>
          <a:ln w="19050">
            <a:solidFill>
              <a:srgbClr val="1FC8C8"/>
            </a:solidFill>
            <a:prstDash val="solid"/>
          </a:ln>
          <a:effectLst>
            <a:outerShdw blurRad="101600" dist="25400" dir="8100000" algn="bl" rotWithShape="0">
              <a:srgbClr val="000000">
                <a:alpha val="30000"/>
              </a:srgbClr>
            </a:outerShdw>
          </a:effectLst>
        </p:spPr>
        <p:txBody>
          <a:bodyPr/>
          <a:lstStyle/>
          <a:p>
            <a:endParaRPr lang="en-US" sz="1200">
              <a:latin typeface="Tahoma" panose="020B0604030504040204" pitchFamily="34" charset="0"/>
              <a:ea typeface="Tahoma" panose="020B0604030504040204" pitchFamily="34" charset="0"/>
              <a:cs typeface="Tahoma" panose="020B0604030504040204" pitchFamily="34" charset="0"/>
            </a:endParaRPr>
          </a:p>
        </p:txBody>
      </p:sp>
      <p:sp>
        <p:nvSpPr>
          <p:cNvPr id="25" name="Shape 23"/>
          <p:cNvSpPr/>
          <p:nvPr/>
        </p:nvSpPr>
        <p:spPr>
          <a:xfrm>
            <a:off x="4617720" y="2834640"/>
            <a:ext cx="4206240" cy="36576"/>
          </a:xfrm>
          <a:prstGeom prst="rect">
            <a:avLst/>
          </a:prstGeom>
          <a:solidFill>
            <a:srgbClr val="1FC8C8"/>
          </a:solidFill>
          <a:ln w="12700">
            <a:solidFill>
              <a:srgbClr val="1FC8C8"/>
            </a:solidFill>
            <a:prstDash val="solid"/>
          </a:ln>
        </p:spPr>
        <p:txBody>
          <a:bodyPr/>
          <a:lstStyle/>
          <a:p>
            <a:endParaRPr lang="en-US" sz="1200">
              <a:latin typeface="Tahoma" panose="020B0604030504040204" pitchFamily="34" charset="0"/>
              <a:ea typeface="Tahoma" panose="020B0604030504040204" pitchFamily="34" charset="0"/>
              <a:cs typeface="Tahoma" panose="020B0604030504040204" pitchFamily="34" charset="0"/>
            </a:endParaRPr>
          </a:p>
        </p:txBody>
      </p:sp>
      <p:sp>
        <p:nvSpPr>
          <p:cNvPr id="26" name="Text 24"/>
          <p:cNvSpPr/>
          <p:nvPr/>
        </p:nvSpPr>
        <p:spPr>
          <a:xfrm>
            <a:off x="4754880" y="2926080"/>
            <a:ext cx="3886200" cy="347472"/>
          </a:xfrm>
          <a:prstGeom prst="rect">
            <a:avLst/>
          </a:prstGeom>
          <a:noFill/>
          <a:ln/>
        </p:spPr>
        <p:txBody>
          <a:bodyPr wrap="square" rtlCol="0" anchor="ctr"/>
          <a:lstStyle/>
          <a:p>
            <a:pPr marL="0" indent="0">
              <a:buNone/>
            </a:pPr>
            <a:r>
              <a:rPr lang="en-US" sz="1200" b="1" dirty="0">
                <a:solidFill>
                  <a:srgbClr val="FFFFFF"/>
                </a:solidFill>
                <a:latin typeface="Tahoma" panose="020B0604030504040204" pitchFamily="34" charset="0"/>
                <a:ea typeface="Tahoma" panose="020B0604030504040204" pitchFamily="34" charset="0"/>
                <a:cs typeface="Tahoma" panose="020B0604030504040204" pitchFamily="34" charset="0"/>
              </a:rPr>
              <a:t> The Town Meeting - Public vs. Social Space</a:t>
            </a:r>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27" name="Text 25"/>
          <p:cNvSpPr/>
          <p:nvPr/>
        </p:nvSpPr>
        <p:spPr>
          <a:xfrm>
            <a:off x="4754880" y="3328416"/>
            <a:ext cx="3886200" cy="1417320"/>
          </a:xfrm>
          <a:prstGeom prst="rect">
            <a:avLst/>
          </a:prstGeom>
          <a:noFill/>
          <a:ln/>
        </p:spPr>
        <p:txBody>
          <a:bodyPr wrap="square" rtlCol="0" anchor="t"/>
          <a:lstStyle/>
          <a:p>
            <a:pPr marL="0" indent="0">
              <a:lnSpc>
                <a:spcPct val="130000"/>
              </a:lnSpc>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In the town meeting scene, Brody and Hooper stand at the front of the public space, while facing community members at a social distance. The mayor stays to the side, physically and symbolically. Space use signals whose authority is being challenged and whose is being defended.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40D21"/>
        </a:solidFill>
        <a:effectLst/>
      </p:bgPr>
    </p:bg>
    <p:spTree>
      <p:nvGrpSpPr>
        <p:cNvPr id="1" name=""/>
        <p:cNvGrpSpPr/>
        <p:nvPr/>
      </p:nvGrpSpPr>
      <p:grpSpPr>
        <a:xfrm>
          <a:off x="0" y="0"/>
          <a:ext cx="0" cy="0"/>
          <a:chOff x="0" y="0"/>
          <a:chExt cx="0" cy="0"/>
        </a:xfrm>
      </p:grpSpPr>
      <p:sp>
        <p:nvSpPr>
          <p:cNvPr id="3" name="Shape 1"/>
          <p:cNvSpPr/>
          <p:nvPr/>
        </p:nvSpPr>
        <p:spPr>
          <a:xfrm>
            <a:off x="0" y="4572000"/>
            <a:ext cx="9144000" cy="571500"/>
          </a:xfrm>
          <a:prstGeom prst="rect">
            <a:avLst/>
          </a:prstGeom>
          <a:solidFill>
            <a:srgbClr val="0A3580">
              <a:alpha val="40000"/>
            </a:srgbClr>
          </a:solidFill>
          <a:ln w="12700">
            <a:solidFill>
              <a:srgbClr val="0A3580">
                <a:alpha val="40000"/>
              </a:srgbClr>
            </a:solidFill>
            <a:prstDash val="solid"/>
          </a:ln>
        </p:spPr>
        <p:txBody>
          <a:bodyPr/>
          <a:lstStyle/>
          <a:p>
            <a:endParaRPr lang="en-US"/>
          </a:p>
        </p:txBody>
      </p:sp>
      <p:sp>
        <p:nvSpPr>
          <p:cNvPr id="4" name="Shape 2"/>
          <p:cNvSpPr/>
          <p:nvPr/>
        </p:nvSpPr>
        <p:spPr>
          <a:xfrm>
            <a:off x="320040" y="256032"/>
            <a:ext cx="54864" cy="530352"/>
          </a:xfrm>
          <a:prstGeom prst="rect">
            <a:avLst/>
          </a:prstGeom>
          <a:solidFill>
            <a:srgbClr val="1FC8C8"/>
          </a:solidFill>
          <a:ln w="12700">
            <a:solidFill>
              <a:srgbClr val="1FC8C8"/>
            </a:solidFill>
            <a:prstDash val="solid"/>
          </a:ln>
        </p:spPr>
        <p:txBody>
          <a:bodyPr/>
          <a:lstStyle/>
          <a:p>
            <a:endParaRPr lang="en-US">
              <a:solidFill>
                <a:schemeClr val="bg1"/>
              </a:solidFill>
            </a:endParaRPr>
          </a:p>
        </p:txBody>
      </p:sp>
      <p:sp>
        <p:nvSpPr>
          <p:cNvPr id="5" name="Text 3"/>
          <p:cNvSpPr/>
          <p:nvPr/>
        </p:nvSpPr>
        <p:spPr>
          <a:xfrm>
            <a:off x="457200" y="228600"/>
            <a:ext cx="8412480" cy="594360"/>
          </a:xfrm>
          <a:prstGeom prst="rect">
            <a:avLst/>
          </a:prstGeom>
          <a:noFill/>
          <a:ln/>
        </p:spPr>
        <p:txBody>
          <a:bodyPr wrap="square" lIns="0" tIns="0" rIns="0" bIns="0" rtlCol="0" anchor="ctr"/>
          <a:lstStyle/>
          <a:p>
            <a:pPr marL="0" indent="0" algn="l">
              <a:buNone/>
            </a:pPr>
            <a:r>
              <a:rPr lang="en-US" sz="2600" b="1" dirty="0">
                <a:solidFill>
                  <a:schemeClr val="bg1"/>
                </a:solidFill>
                <a:latin typeface="Georgia" pitchFamily="34" charset="0"/>
                <a:ea typeface="Tahoma" panose="020B0604030504040204" pitchFamily="34" charset="0"/>
                <a:cs typeface="Tahoma" panose="020B0604030504040204" pitchFamily="34" charset="0"/>
              </a:rPr>
              <a:t>Nonverbal Communication - Paralanguage &amp; Facial Expressions</a:t>
            </a:r>
            <a:endParaRPr lang="en-US" sz="2600" dirty="0">
              <a:solidFill>
                <a:schemeClr val="bg1"/>
              </a:solidFill>
            </a:endParaRPr>
          </a:p>
        </p:txBody>
      </p:sp>
      <p:sp>
        <p:nvSpPr>
          <p:cNvPr id="6" name="Shape 4"/>
          <p:cNvSpPr/>
          <p:nvPr/>
        </p:nvSpPr>
        <p:spPr>
          <a:xfrm>
            <a:off x="320040" y="932688"/>
            <a:ext cx="2011680" cy="292608"/>
          </a:xfrm>
          <a:prstGeom prst="roundRect">
            <a:avLst>
              <a:gd name="adj" fmla="val 15625"/>
            </a:avLst>
          </a:prstGeom>
          <a:solidFill>
            <a:srgbClr val="0D9AAA"/>
          </a:solidFill>
          <a:ln w="12700">
            <a:solidFill>
              <a:srgbClr val="0D9AAA"/>
            </a:solidFill>
            <a:prstDash val="solid"/>
          </a:ln>
        </p:spPr>
        <p:txBody>
          <a:bodyPr/>
          <a:lstStyle/>
          <a:p>
            <a:endParaRPr lang="en-US">
              <a:solidFill>
                <a:schemeClr val="bg1"/>
              </a:solidFill>
            </a:endParaRPr>
          </a:p>
        </p:txBody>
      </p:sp>
      <p:sp>
        <p:nvSpPr>
          <p:cNvPr id="7" name="Text 5"/>
          <p:cNvSpPr/>
          <p:nvPr/>
        </p:nvSpPr>
        <p:spPr>
          <a:xfrm>
            <a:off x="320040" y="932688"/>
            <a:ext cx="2011680" cy="292608"/>
          </a:xfrm>
          <a:prstGeom prst="rect">
            <a:avLst/>
          </a:prstGeom>
          <a:noFill/>
          <a:ln/>
        </p:spPr>
        <p:txBody>
          <a:bodyPr wrap="square" lIns="0" tIns="0" rIns="0" bIns="0" rtlCol="0" anchor="ctr"/>
          <a:lstStyle/>
          <a:p>
            <a:pPr marL="0" indent="0" algn="ctr">
              <a:buNone/>
            </a:pPr>
            <a:r>
              <a:rPr lang="en-US" sz="950" b="1" dirty="0">
                <a:solidFill>
                  <a:schemeClr val="bg1"/>
                </a:solidFill>
                <a:latin typeface="Tahoma" panose="020B0604030504040204" pitchFamily="34" charset="0"/>
                <a:ea typeface="Tahoma" panose="020B0604030504040204" pitchFamily="34" charset="0"/>
                <a:cs typeface="Tahoma" panose="020B0604030504040204" pitchFamily="34" charset="0"/>
              </a:rPr>
              <a:t>CHAPTER 2: NONVERBAL COMMUNICATION</a:t>
            </a:r>
            <a:endParaRPr lang="en-US" sz="95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8" name="Shape 6"/>
          <p:cNvSpPr/>
          <p:nvPr/>
        </p:nvSpPr>
        <p:spPr>
          <a:xfrm>
            <a:off x="320040" y="1298448"/>
            <a:ext cx="4297680" cy="1053592"/>
          </a:xfrm>
          <a:prstGeom prst="rect">
            <a:avLst/>
          </a:prstGeom>
          <a:solidFill>
            <a:srgbClr val="0B2748"/>
          </a:solidFill>
          <a:ln w="19050">
            <a:solidFill>
              <a:srgbClr val="0D9AAA"/>
            </a:solidFill>
            <a:prstDash val="solid"/>
          </a:ln>
          <a:effectLst>
            <a:outerShdw blurRad="101600" dist="25400" dir="8100000" algn="bl" rotWithShape="0">
              <a:srgbClr val="000000">
                <a:alpha val="30000"/>
              </a:srgbClr>
            </a:outerShdw>
          </a:effectLst>
        </p:spPr>
        <p:txBody>
          <a:bodyPr/>
          <a:lstStyle/>
          <a:p>
            <a:endParaRPr lang="en-US" sz="24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9" name="Shape 7"/>
          <p:cNvSpPr/>
          <p:nvPr/>
        </p:nvSpPr>
        <p:spPr>
          <a:xfrm>
            <a:off x="320040" y="1268984"/>
            <a:ext cx="4114800" cy="36576"/>
          </a:xfrm>
          <a:prstGeom prst="rect">
            <a:avLst/>
          </a:prstGeom>
          <a:solidFill>
            <a:srgbClr val="0D9AAA"/>
          </a:solidFill>
          <a:ln w="12700">
            <a:solidFill>
              <a:srgbClr val="0D9AAA"/>
            </a:solidFill>
            <a:prstDash val="solid"/>
          </a:ln>
        </p:spPr>
        <p:txBody>
          <a:bodyPr/>
          <a:lstStyle/>
          <a:p>
            <a:endParaRPr lang="en-US" sz="24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0" name="Text 8"/>
          <p:cNvSpPr/>
          <p:nvPr/>
        </p:nvSpPr>
        <p:spPr>
          <a:xfrm>
            <a:off x="411480" y="1309624"/>
            <a:ext cx="1828800" cy="274320"/>
          </a:xfrm>
          <a:prstGeom prst="rect">
            <a:avLst/>
          </a:prstGeom>
          <a:noFill/>
          <a:ln/>
        </p:spPr>
        <p:txBody>
          <a:bodyPr wrap="square" rtlCol="0" anchor="ctr"/>
          <a:lstStyle/>
          <a:p>
            <a:pPr marL="0" indent="0">
              <a:buNone/>
            </a:pPr>
            <a:r>
              <a:rPr lang="en-US" sz="1600" b="1" dirty="0">
                <a:solidFill>
                  <a:schemeClr val="bg1"/>
                </a:solidFill>
                <a:latin typeface="Tahoma" panose="020B0604030504040204" pitchFamily="34" charset="0"/>
                <a:ea typeface="Tahoma" panose="020B0604030504040204" pitchFamily="34" charset="0"/>
                <a:cs typeface="Tahoma" panose="020B0604030504040204" pitchFamily="34" charset="0"/>
              </a:rPr>
              <a:t>Paralanguage</a:t>
            </a:r>
            <a:endParaRPr lang="en-US" sz="16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1" name="Text 9"/>
          <p:cNvSpPr/>
          <p:nvPr/>
        </p:nvSpPr>
        <p:spPr>
          <a:xfrm>
            <a:off x="347472" y="1664208"/>
            <a:ext cx="3840480" cy="438912"/>
          </a:xfrm>
          <a:prstGeom prst="rect">
            <a:avLst/>
          </a:prstGeom>
          <a:noFill/>
          <a:ln/>
        </p:spPr>
        <p:txBody>
          <a:bodyPr wrap="square" rtlCol="0" anchor="ctr"/>
          <a:lstStyle/>
          <a:p>
            <a:pPr marL="0" indent="0">
              <a:lnSpc>
                <a:spcPct val="125000"/>
              </a:lnSpc>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Vocal qualities beyond words: pitch, rate, volume, tone, pauses, and silence that shape message meaning.</a:t>
            </a:r>
          </a:p>
        </p:txBody>
      </p:sp>
      <p:sp>
        <p:nvSpPr>
          <p:cNvPr id="12" name="Shape 10"/>
          <p:cNvSpPr/>
          <p:nvPr/>
        </p:nvSpPr>
        <p:spPr>
          <a:xfrm>
            <a:off x="4617720" y="1298448"/>
            <a:ext cx="4353560" cy="1053592"/>
          </a:xfrm>
          <a:prstGeom prst="rect">
            <a:avLst/>
          </a:prstGeom>
          <a:solidFill>
            <a:srgbClr val="0B2748"/>
          </a:solidFill>
          <a:ln w="19050">
            <a:solidFill>
              <a:srgbClr val="1FC8C8"/>
            </a:solidFill>
            <a:prstDash val="solid"/>
          </a:ln>
          <a:effectLst>
            <a:outerShdw blurRad="101600" dist="25400" dir="8100000" algn="bl" rotWithShape="0">
              <a:srgbClr val="000000">
                <a:alpha val="30000"/>
              </a:srgbClr>
            </a:outerShdw>
          </a:effectLst>
        </p:spPr>
        <p:txBody>
          <a:bodyPr/>
          <a:lstStyle/>
          <a:p>
            <a:endParaRPr lang="en-US" sz="24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3" name="Shape 11"/>
          <p:cNvSpPr/>
          <p:nvPr/>
        </p:nvSpPr>
        <p:spPr>
          <a:xfrm>
            <a:off x="4617720" y="1298448"/>
            <a:ext cx="4206240" cy="36576"/>
          </a:xfrm>
          <a:prstGeom prst="rect">
            <a:avLst/>
          </a:prstGeom>
          <a:solidFill>
            <a:srgbClr val="1FC8C8"/>
          </a:solidFill>
          <a:ln w="12700">
            <a:solidFill>
              <a:srgbClr val="1FC8C8"/>
            </a:solidFill>
            <a:prstDash val="solid"/>
          </a:ln>
        </p:spPr>
        <p:txBody>
          <a:bodyPr/>
          <a:lstStyle/>
          <a:p>
            <a:endParaRPr lang="en-US" sz="24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4" name="Text 12"/>
          <p:cNvSpPr/>
          <p:nvPr/>
        </p:nvSpPr>
        <p:spPr>
          <a:xfrm>
            <a:off x="4754880" y="1309624"/>
            <a:ext cx="2286000" cy="274320"/>
          </a:xfrm>
          <a:prstGeom prst="rect">
            <a:avLst/>
          </a:prstGeom>
          <a:noFill/>
          <a:ln/>
        </p:spPr>
        <p:txBody>
          <a:bodyPr wrap="square" rtlCol="0" anchor="ctr"/>
          <a:lstStyle/>
          <a:p>
            <a:pPr marL="0" indent="0">
              <a:buNone/>
            </a:pPr>
            <a:r>
              <a:rPr lang="en-US" sz="1600" b="1" dirty="0">
                <a:solidFill>
                  <a:schemeClr val="bg1"/>
                </a:solidFill>
                <a:latin typeface="Tahoma" panose="020B0604030504040204" pitchFamily="34" charset="0"/>
                <a:ea typeface="Tahoma" panose="020B0604030504040204" pitchFamily="34" charset="0"/>
                <a:cs typeface="Tahoma" panose="020B0604030504040204" pitchFamily="34" charset="0"/>
              </a:rPr>
              <a:t>Facial Expressions</a:t>
            </a:r>
            <a:endParaRPr lang="en-US" sz="16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5" name="Text 13"/>
          <p:cNvSpPr/>
          <p:nvPr/>
        </p:nvSpPr>
        <p:spPr>
          <a:xfrm>
            <a:off x="4754880" y="1664208"/>
            <a:ext cx="3886200" cy="438912"/>
          </a:xfrm>
          <a:prstGeom prst="rect">
            <a:avLst/>
          </a:prstGeom>
          <a:noFill/>
          <a:ln/>
        </p:spPr>
        <p:txBody>
          <a:bodyPr wrap="square" rtlCol="0" anchor="ctr"/>
          <a:lstStyle/>
          <a:p>
            <a:pPr marL="0" indent="0">
              <a:lnSpc>
                <a:spcPct val="125000"/>
              </a:lnSpc>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Universal emotional signals (Ekman, 1972) - fear, surprise, disgust, anger , that reveal internal states even when verbal messages are controlled.</a:t>
            </a:r>
          </a:p>
        </p:txBody>
      </p:sp>
      <p:sp>
        <p:nvSpPr>
          <p:cNvPr id="17" name="Shape 15"/>
          <p:cNvSpPr/>
          <p:nvPr/>
        </p:nvSpPr>
        <p:spPr>
          <a:xfrm>
            <a:off x="320040" y="2359152"/>
            <a:ext cx="8503920" cy="36576"/>
          </a:xfrm>
          <a:prstGeom prst="rect">
            <a:avLst/>
          </a:prstGeom>
          <a:solidFill>
            <a:srgbClr val="C0392B"/>
          </a:solidFill>
          <a:ln w="12700">
            <a:solidFill>
              <a:srgbClr val="C0392B"/>
            </a:solidFill>
            <a:prstDash val="solid"/>
          </a:ln>
        </p:spPr>
        <p:txBody>
          <a:bodyPr/>
          <a:lstStyle/>
          <a:p>
            <a:endParaRPr lang="en-US" sz="24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8" name="Text 16"/>
          <p:cNvSpPr/>
          <p:nvPr/>
        </p:nvSpPr>
        <p:spPr>
          <a:xfrm>
            <a:off x="411480" y="2335784"/>
            <a:ext cx="914400" cy="292608"/>
          </a:xfrm>
          <a:prstGeom prst="rect">
            <a:avLst/>
          </a:prstGeom>
          <a:noFill/>
          <a:ln/>
        </p:spPr>
        <p:txBody>
          <a:bodyPr wrap="square" rtlCol="0" anchor="ctr"/>
          <a:lstStyle/>
          <a:p>
            <a:pPr marL="0" indent="0">
              <a:buNone/>
            </a:pPr>
            <a:r>
              <a:rPr lang="en-US" sz="1600" b="1" dirty="0">
                <a:solidFill>
                  <a:schemeClr val="bg1"/>
                </a:solidFill>
                <a:latin typeface="Tahoma" panose="020B0604030504040204" pitchFamily="34" charset="0"/>
                <a:ea typeface="Tahoma" panose="020B0604030504040204" pitchFamily="34" charset="0"/>
                <a:cs typeface="Tahoma" panose="020B0604030504040204" pitchFamily="34" charset="0"/>
              </a:rPr>
              <a:t>Quint —</a:t>
            </a:r>
            <a:endParaRPr lang="en-US" sz="16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9" name="Text 17"/>
          <p:cNvSpPr/>
          <p:nvPr/>
        </p:nvSpPr>
        <p:spPr>
          <a:xfrm>
            <a:off x="411480" y="2460752"/>
            <a:ext cx="4114800" cy="749808"/>
          </a:xfrm>
          <a:prstGeom prst="rect">
            <a:avLst/>
          </a:prstGeom>
          <a:noFill/>
          <a:ln/>
        </p:spPr>
        <p:txBody>
          <a:bodyPr wrap="square" rtlCol="0" anchor="t"/>
          <a:lstStyle/>
          <a:p>
            <a:pPr marL="0" indent="0">
              <a:lnSpc>
                <a:spcPct val="120000"/>
              </a:lnSpc>
              <a:buNone/>
            </a:pPr>
            <a:r>
              <a:rPr lang="en-US" sz="1100" dirty="0">
                <a:solidFill>
                  <a:schemeClr val="bg1"/>
                </a:solidFill>
                <a:latin typeface="Tahoma" panose="020B0604030504040204" pitchFamily="34" charset="0"/>
                <a:ea typeface="Tahoma" panose="020B0604030504040204" pitchFamily="34" charset="0"/>
                <a:cs typeface="Tahoma" panose="020B0604030504040204" pitchFamily="34" charset="0"/>
              </a:rPr>
              <a:t>Paralanguage: Low, deliberate baritone. Strategic pauses before commands. Sings "Spanish Ladies" — using song as a dominance ritual. The Indianapolis monologue shifts to a hushed, fractured vocal quality that reveals hidden trauma.</a:t>
            </a:r>
          </a:p>
        </p:txBody>
      </p:sp>
      <p:sp>
        <p:nvSpPr>
          <p:cNvPr id="20" name="Text 18"/>
          <p:cNvSpPr/>
          <p:nvPr/>
        </p:nvSpPr>
        <p:spPr>
          <a:xfrm>
            <a:off x="4572000" y="2493264"/>
            <a:ext cx="4114800" cy="749808"/>
          </a:xfrm>
          <a:prstGeom prst="rect">
            <a:avLst/>
          </a:prstGeom>
          <a:noFill/>
          <a:ln/>
        </p:spPr>
        <p:txBody>
          <a:bodyPr wrap="square" rtlCol="0" anchor="t"/>
          <a:lstStyle/>
          <a:p>
            <a:pPr marL="0" indent="0">
              <a:lnSpc>
                <a:spcPct val="120000"/>
              </a:lnSpc>
              <a:buNone/>
            </a:pPr>
            <a:r>
              <a:rPr lang="en-US" sz="1100" dirty="0">
                <a:solidFill>
                  <a:schemeClr val="bg1"/>
                </a:solidFill>
                <a:latin typeface="Tahoma" panose="020B0604030504040204" pitchFamily="34" charset="0"/>
                <a:ea typeface="Tahoma" panose="020B0604030504040204" pitchFamily="34" charset="0"/>
                <a:cs typeface="Tahoma" panose="020B0604030504040204" pitchFamily="34" charset="0"/>
              </a:rPr>
              <a:t>Facial: Controlled micro-expressions. Rare smiles are predatory. Jaw-set determination. His face is a studied mask of invulnerability , until it isn't.</a:t>
            </a:r>
          </a:p>
        </p:txBody>
      </p:sp>
      <p:sp>
        <p:nvSpPr>
          <p:cNvPr id="21" name="Shape 19"/>
          <p:cNvSpPr/>
          <p:nvPr/>
        </p:nvSpPr>
        <p:spPr>
          <a:xfrm>
            <a:off x="320040" y="3474720"/>
            <a:ext cx="8503920" cy="1090168"/>
          </a:xfrm>
          <a:prstGeom prst="rect">
            <a:avLst/>
          </a:prstGeom>
          <a:solidFill>
            <a:srgbClr val="0B2748"/>
          </a:solidFill>
          <a:ln w="19050">
            <a:solidFill>
              <a:srgbClr val="0E55B0"/>
            </a:solidFill>
            <a:prstDash val="solid"/>
          </a:ln>
          <a:effectLst>
            <a:outerShdw blurRad="101600" dist="25400" dir="8100000" algn="bl" rotWithShape="0">
              <a:srgbClr val="000000">
                <a:alpha val="30000"/>
              </a:srgbClr>
            </a:outerShdw>
          </a:effectLst>
        </p:spPr>
        <p:txBody>
          <a:bodyPr/>
          <a:lstStyle/>
          <a:p>
            <a:endParaRPr lang="en-US" sz="2400">
              <a:latin typeface="Tahoma" panose="020B0604030504040204" pitchFamily="34" charset="0"/>
              <a:ea typeface="Tahoma" panose="020B0604030504040204" pitchFamily="34" charset="0"/>
              <a:cs typeface="Tahoma" panose="020B0604030504040204" pitchFamily="34" charset="0"/>
            </a:endParaRPr>
          </a:p>
        </p:txBody>
      </p:sp>
      <p:sp>
        <p:nvSpPr>
          <p:cNvPr id="22" name="Shape 20"/>
          <p:cNvSpPr/>
          <p:nvPr/>
        </p:nvSpPr>
        <p:spPr>
          <a:xfrm>
            <a:off x="347472" y="3401568"/>
            <a:ext cx="8503920" cy="36576"/>
          </a:xfrm>
          <a:prstGeom prst="rect">
            <a:avLst/>
          </a:prstGeom>
          <a:solidFill>
            <a:srgbClr val="0E55B0"/>
          </a:solidFill>
          <a:ln w="12700">
            <a:solidFill>
              <a:srgbClr val="0E55B0"/>
            </a:solidFill>
            <a:prstDash val="solid"/>
          </a:ln>
        </p:spPr>
        <p:txBody>
          <a:bodyPr/>
          <a:lstStyle/>
          <a:p>
            <a:endParaRPr lang="en-US" sz="24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23" name="Text 21"/>
          <p:cNvSpPr/>
          <p:nvPr/>
        </p:nvSpPr>
        <p:spPr>
          <a:xfrm>
            <a:off x="347472" y="3487928"/>
            <a:ext cx="914400" cy="292608"/>
          </a:xfrm>
          <a:prstGeom prst="rect">
            <a:avLst/>
          </a:prstGeom>
          <a:noFill/>
          <a:ln/>
        </p:spPr>
        <p:txBody>
          <a:bodyPr wrap="square" rtlCol="0" anchor="ctr"/>
          <a:lstStyle/>
          <a:p>
            <a:pPr marL="0" indent="0">
              <a:buNone/>
            </a:pPr>
            <a:r>
              <a:rPr lang="en-US" sz="1600" b="1" dirty="0">
                <a:solidFill>
                  <a:schemeClr val="bg1"/>
                </a:solidFill>
                <a:latin typeface="Tahoma" panose="020B0604030504040204" pitchFamily="34" charset="0"/>
                <a:ea typeface="Tahoma" panose="020B0604030504040204" pitchFamily="34" charset="0"/>
                <a:cs typeface="Tahoma" panose="020B0604030504040204" pitchFamily="34" charset="0"/>
              </a:rPr>
              <a:t>Brody —</a:t>
            </a:r>
            <a:endParaRPr lang="en-US" sz="16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24" name="Text 22"/>
          <p:cNvSpPr/>
          <p:nvPr/>
        </p:nvSpPr>
        <p:spPr>
          <a:xfrm>
            <a:off x="388620" y="3566160"/>
            <a:ext cx="4114800" cy="749808"/>
          </a:xfrm>
          <a:prstGeom prst="rect">
            <a:avLst/>
          </a:prstGeom>
          <a:noFill/>
          <a:ln/>
        </p:spPr>
        <p:txBody>
          <a:bodyPr wrap="square" rtlCol="0" anchor="t"/>
          <a:lstStyle/>
          <a:p>
            <a:pPr marL="0" indent="0">
              <a:lnSpc>
                <a:spcPct val="120000"/>
              </a:lnSpc>
              <a:buNone/>
            </a:pPr>
            <a:r>
              <a:rPr lang="en-US" sz="1100" dirty="0">
                <a:solidFill>
                  <a:schemeClr val="bg1"/>
                </a:solidFill>
                <a:latin typeface="Tahoma" panose="020B0604030504040204" pitchFamily="34" charset="0"/>
                <a:ea typeface="Tahoma" panose="020B0604030504040204" pitchFamily="34" charset="0"/>
                <a:cs typeface="Tahoma" panose="020B0604030504040204" pitchFamily="34" charset="0"/>
              </a:rPr>
              <a:t>Paralanguage: Hesitant speech with frequent restarts and filler words early in the film. Voice tightens (raised pitch, faster rate) in water sequences ,his paralanguage betrays fear, his words deny.</a:t>
            </a:r>
          </a:p>
        </p:txBody>
      </p:sp>
      <p:sp>
        <p:nvSpPr>
          <p:cNvPr id="25" name="Text 23"/>
          <p:cNvSpPr/>
          <p:nvPr/>
        </p:nvSpPr>
        <p:spPr>
          <a:xfrm>
            <a:off x="4572000" y="3474720"/>
            <a:ext cx="4114800" cy="749808"/>
          </a:xfrm>
          <a:prstGeom prst="rect">
            <a:avLst/>
          </a:prstGeom>
          <a:noFill/>
          <a:ln/>
        </p:spPr>
        <p:txBody>
          <a:bodyPr wrap="square" rtlCol="0" anchor="t"/>
          <a:lstStyle/>
          <a:p>
            <a:pPr marL="0" indent="0">
              <a:lnSpc>
                <a:spcPct val="120000"/>
              </a:lnSpc>
              <a:buNone/>
            </a:pPr>
            <a:r>
              <a:rPr lang="en-US" sz="1100" dirty="0">
                <a:solidFill>
                  <a:schemeClr val="bg1"/>
                </a:solidFill>
                <a:latin typeface="Tahoma" panose="020B0604030504040204" pitchFamily="34" charset="0"/>
                <a:ea typeface="Tahoma" panose="020B0604030504040204" pitchFamily="34" charset="0"/>
                <a:cs typeface="Tahoma" panose="020B0604030504040204" pitchFamily="34" charset="0"/>
              </a:rPr>
              <a:t>Facial: Most expressively readable character. Classic fear face when seeing the shark. The famous 'You're gonna need a bigger boat' is delivered with a slack jaw and wide eyes , pure autonomic response.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40D21"/>
        </a:solidFill>
        <a:effectLst/>
      </p:bgPr>
    </p:bg>
    <p:spTree>
      <p:nvGrpSpPr>
        <p:cNvPr id="1" name=""/>
        <p:cNvGrpSpPr/>
        <p:nvPr/>
      </p:nvGrpSpPr>
      <p:grpSpPr>
        <a:xfrm>
          <a:off x="0" y="0"/>
          <a:ext cx="0" cy="0"/>
          <a:chOff x="0" y="0"/>
          <a:chExt cx="0" cy="0"/>
        </a:xfrm>
      </p:grpSpPr>
      <p:sp>
        <p:nvSpPr>
          <p:cNvPr id="2" name="Shape 0"/>
          <p:cNvSpPr/>
          <p:nvPr/>
        </p:nvSpPr>
        <p:spPr>
          <a:xfrm>
            <a:off x="0" y="4114800"/>
            <a:ext cx="9144000" cy="1028700"/>
          </a:xfrm>
          <a:prstGeom prst="rect">
            <a:avLst/>
          </a:prstGeom>
          <a:solidFill>
            <a:srgbClr val="07205A">
              <a:alpha val="60000"/>
            </a:srgbClr>
          </a:solidFill>
          <a:ln w="12700">
            <a:solidFill>
              <a:srgbClr val="07205A">
                <a:alpha val="60000"/>
              </a:srgbClr>
            </a:solidFill>
            <a:prstDash val="solid"/>
          </a:ln>
        </p:spPr>
        <p:txBody>
          <a:bodyPr/>
          <a:lstStyle/>
          <a:p>
            <a:endParaRPr lang="en-US"/>
          </a:p>
        </p:txBody>
      </p:sp>
      <p:sp>
        <p:nvSpPr>
          <p:cNvPr id="3" name="Shape 1"/>
          <p:cNvSpPr/>
          <p:nvPr/>
        </p:nvSpPr>
        <p:spPr>
          <a:xfrm>
            <a:off x="0" y="4572000"/>
            <a:ext cx="9144000" cy="571500"/>
          </a:xfrm>
          <a:prstGeom prst="rect">
            <a:avLst/>
          </a:prstGeom>
          <a:solidFill>
            <a:srgbClr val="0A3580">
              <a:alpha val="40000"/>
            </a:srgbClr>
          </a:solidFill>
          <a:ln w="12700">
            <a:solidFill>
              <a:srgbClr val="0A3580">
                <a:alpha val="40000"/>
              </a:srgbClr>
            </a:solidFill>
            <a:prstDash val="solid"/>
          </a:ln>
        </p:spPr>
        <p:txBody>
          <a:bodyPr/>
          <a:lstStyle/>
          <a:p>
            <a:endParaRPr lang="en-US"/>
          </a:p>
        </p:txBody>
      </p:sp>
      <p:sp>
        <p:nvSpPr>
          <p:cNvPr id="4" name="Shape 2"/>
          <p:cNvSpPr/>
          <p:nvPr/>
        </p:nvSpPr>
        <p:spPr>
          <a:xfrm>
            <a:off x="320040" y="256032"/>
            <a:ext cx="54864" cy="530352"/>
          </a:xfrm>
          <a:prstGeom prst="rect">
            <a:avLst/>
          </a:prstGeom>
          <a:solidFill>
            <a:srgbClr val="1FC8C8"/>
          </a:solidFill>
          <a:ln w="12700">
            <a:solidFill>
              <a:srgbClr val="1FC8C8"/>
            </a:solidFill>
            <a:prstDash val="solid"/>
          </a:ln>
        </p:spPr>
        <p:txBody>
          <a:bodyPr/>
          <a:lstStyle/>
          <a:p>
            <a:endParaRPr lang="en-US"/>
          </a:p>
        </p:txBody>
      </p:sp>
      <p:sp>
        <p:nvSpPr>
          <p:cNvPr id="5" name="Text 3"/>
          <p:cNvSpPr/>
          <p:nvPr/>
        </p:nvSpPr>
        <p:spPr>
          <a:xfrm>
            <a:off x="457200" y="228600"/>
            <a:ext cx="8412480" cy="594360"/>
          </a:xfrm>
          <a:prstGeom prst="rect">
            <a:avLst/>
          </a:prstGeom>
          <a:noFill/>
          <a:ln/>
        </p:spPr>
        <p:txBody>
          <a:bodyPr wrap="square" lIns="0" tIns="0" rIns="0" bIns="0" rtlCol="0" anchor="ctr"/>
          <a:lstStyle/>
          <a:p>
            <a:pPr marL="0" indent="0" algn="l">
              <a:buNone/>
            </a:pPr>
            <a:r>
              <a:rPr lang="en-US" sz="2600" b="1" dirty="0">
                <a:solidFill>
                  <a:srgbClr val="FFFFFF"/>
                </a:solidFill>
                <a:latin typeface="Georgia" pitchFamily="34" charset="0"/>
                <a:ea typeface="Georgia" pitchFamily="34" charset="-122"/>
                <a:cs typeface="Georgia" pitchFamily="34" charset="-120"/>
              </a:rPr>
              <a:t>Interpersonal Conflict </a:t>
            </a:r>
            <a:r>
              <a:rPr lang="en-US" sz="2600" b="1" dirty="0" err="1">
                <a:solidFill>
                  <a:srgbClr val="FFFFFF"/>
                </a:solidFill>
                <a:latin typeface="Georgia" pitchFamily="34" charset="0"/>
                <a:ea typeface="Georgia" pitchFamily="34" charset="-122"/>
                <a:cs typeface="Georgia" pitchFamily="34" charset="-120"/>
              </a:rPr>
              <a:t>Conflict</a:t>
            </a:r>
            <a:r>
              <a:rPr lang="en-US" sz="2600" b="1" dirty="0">
                <a:solidFill>
                  <a:srgbClr val="FFFFFF"/>
                </a:solidFill>
                <a:latin typeface="Georgia" pitchFamily="34" charset="0"/>
                <a:ea typeface="Georgia" pitchFamily="34" charset="-122"/>
                <a:cs typeface="Georgia" pitchFamily="34" charset="-120"/>
              </a:rPr>
              <a:t> Styles</a:t>
            </a:r>
            <a:endParaRPr lang="en-US" sz="2600" dirty="0"/>
          </a:p>
        </p:txBody>
      </p:sp>
      <p:sp>
        <p:nvSpPr>
          <p:cNvPr id="6" name="Shape 4"/>
          <p:cNvSpPr/>
          <p:nvPr/>
        </p:nvSpPr>
        <p:spPr>
          <a:xfrm>
            <a:off x="320040" y="932688"/>
            <a:ext cx="2011680" cy="292608"/>
          </a:xfrm>
          <a:prstGeom prst="roundRect">
            <a:avLst>
              <a:gd name="adj" fmla="val 15625"/>
            </a:avLst>
          </a:prstGeom>
          <a:solidFill>
            <a:srgbClr val="C0392B"/>
          </a:solidFill>
          <a:ln w="12700">
            <a:solidFill>
              <a:srgbClr val="C0392B"/>
            </a:solidFill>
            <a:prstDash val="solid"/>
          </a:ln>
        </p:spPr>
        <p:txBody>
          <a:bodyPr/>
          <a:lstStyle/>
          <a:p>
            <a:endParaRPr lang="en-US"/>
          </a:p>
        </p:txBody>
      </p:sp>
      <p:sp>
        <p:nvSpPr>
          <p:cNvPr id="7" name="Text 5"/>
          <p:cNvSpPr/>
          <p:nvPr/>
        </p:nvSpPr>
        <p:spPr>
          <a:xfrm>
            <a:off x="320040" y="932688"/>
            <a:ext cx="2011680" cy="292608"/>
          </a:xfrm>
          <a:prstGeom prst="rect">
            <a:avLst/>
          </a:prstGeom>
          <a:noFill/>
          <a:ln/>
        </p:spPr>
        <p:txBody>
          <a:bodyPr wrap="square" lIns="0" tIns="0" rIns="0" bIns="0" rtlCol="0" anchor="ctr"/>
          <a:lstStyle/>
          <a:p>
            <a:pPr marL="0" indent="0" algn="ctr">
              <a:buNone/>
            </a:pPr>
            <a:r>
              <a:rPr lang="en-US" sz="950" b="1" dirty="0">
                <a:solidFill>
                  <a:srgbClr val="FFFFFF"/>
                </a:solidFill>
                <a:latin typeface="Tahoma" panose="020B0604030504040204" pitchFamily="34" charset="0"/>
                <a:ea typeface="Tahoma" panose="020B0604030504040204" pitchFamily="34" charset="0"/>
                <a:cs typeface="Tahoma" panose="020B0604030504040204" pitchFamily="34" charset="0"/>
              </a:rPr>
              <a:t>CHAPTER 3: INTERPERSONAL CONFLICT</a:t>
            </a:r>
            <a:endParaRPr lang="en-US" sz="950" dirty="0">
              <a:latin typeface="Tahoma" panose="020B0604030504040204" pitchFamily="34" charset="0"/>
              <a:ea typeface="Tahoma" panose="020B0604030504040204" pitchFamily="34" charset="0"/>
              <a:cs typeface="Tahoma" panose="020B0604030504040204" pitchFamily="34" charset="0"/>
            </a:endParaRPr>
          </a:p>
        </p:txBody>
      </p:sp>
      <p:sp>
        <p:nvSpPr>
          <p:cNvPr id="8" name="Shape 6"/>
          <p:cNvSpPr/>
          <p:nvPr/>
        </p:nvSpPr>
        <p:spPr>
          <a:xfrm>
            <a:off x="320040" y="1325880"/>
            <a:ext cx="8503920" cy="749808"/>
          </a:xfrm>
          <a:prstGeom prst="rect">
            <a:avLst/>
          </a:prstGeom>
          <a:solidFill>
            <a:srgbClr val="0B2748"/>
          </a:solidFill>
          <a:ln w="19050">
            <a:solidFill>
              <a:srgbClr val="C0392B"/>
            </a:solidFill>
            <a:prstDash val="solid"/>
          </a:ln>
          <a:effectLst>
            <a:outerShdw blurRad="101600" dist="25400" dir="8100000" algn="bl" rotWithShape="0">
              <a:srgbClr val="000000">
                <a:alpha val="30000"/>
              </a:srgbClr>
            </a:outerShdw>
          </a:effectLst>
        </p:spPr>
        <p:txBody>
          <a:bodyPr/>
          <a:lstStyle/>
          <a:p>
            <a:endParaRPr lang="en-US"/>
          </a:p>
        </p:txBody>
      </p:sp>
      <p:sp>
        <p:nvSpPr>
          <p:cNvPr id="9" name="Shape 7"/>
          <p:cNvSpPr/>
          <p:nvPr/>
        </p:nvSpPr>
        <p:spPr>
          <a:xfrm>
            <a:off x="320040" y="1325880"/>
            <a:ext cx="8503920" cy="36576"/>
          </a:xfrm>
          <a:prstGeom prst="rect">
            <a:avLst/>
          </a:prstGeom>
          <a:solidFill>
            <a:srgbClr val="C0392B"/>
          </a:solidFill>
          <a:ln w="12700">
            <a:solidFill>
              <a:srgbClr val="C0392B"/>
            </a:solidFill>
            <a:prstDash val="solid"/>
          </a:ln>
        </p:spPr>
        <p:txBody>
          <a:bodyPr/>
          <a:lstStyle/>
          <a:p>
            <a:endParaRPr lang="en-US"/>
          </a:p>
        </p:txBody>
      </p:sp>
      <p:sp>
        <p:nvSpPr>
          <p:cNvPr id="10" name="Text 8"/>
          <p:cNvSpPr/>
          <p:nvPr/>
        </p:nvSpPr>
        <p:spPr>
          <a:xfrm>
            <a:off x="457200" y="1572768"/>
            <a:ext cx="3017520" cy="274320"/>
          </a:xfrm>
          <a:prstGeom prst="rect">
            <a:avLst/>
          </a:prstGeom>
          <a:noFill/>
          <a:ln/>
        </p:spPr>
        <p:txBody>
          <a:bodyPr wrap="square" rtlCol="0" anchor="ctr"/>
          <a:lstStyle/>
          <a:p>
            <a:pPr marL="0" indent="0">
              <a:buNone/>
            </a:pPr>
            <a:r>
              <a:rPr lang="en-US" sz="1200" b="1" dirty="0">
                <a:solidFill>
                  <a:schemeClr val="bg1"/>
                </a:solidFill>
                <a:latin typeface="Georgia" pitchFamily="34" charset="0"/>
                <a:ea typeface="Georgia" pitchFamily="34" charset="-122"/>
                <a:cs typeface="Georgia" pitchFamily="34" charset="-120"/>
              </a:rPr>
              <a:t>Thomas-Kilmann Conflict Mode Model</a:t>
            </a:r>
            <a:endParaRPr lang="en-US" sz="1200" dirty="0">
              <a:solidFill>
                <a:schemeClr val="bg1"/>
              </a:solidFill>
            </a:endParaRPr>
          </a:p>
        </p:txBody>
      </p:sp>
      <p:sp>
        <p:nvSpPr>
          <p:cNvPr id="11" name="Text 9"/>
          <p:cNvSpPr/>
          <p:nvPr/>
        </p:nvSpPr>
        <p:spPr>
          <a:xfrm>
            <a:off x="3566160" y="1389888"/>
            <a:ext cx="5120640" cy="566928"/>
          </a:xfrm>
          <a:prstGeom prst="rect">
            <a:avLst/>
          </a:prstGeom>
          <a:noFill/>
          <a:ln/>
        </p:spPr>
        <p:txBody>
          <a:bodyPr wrap="square" rtlCol="0" anchor="ctr"/>
          <a:lstStyle/>
          <a:p>
            <a:pPr marL="0" indent="0">
              <a:lnSpc>
                <a:spcPct val="130000"/>
              </a:lnSpc>
              <a:buNone/>
            </a:pPr>
            <a:r>
              <a:rPr lang="en-US" sz="1100" dirty="0">
                <a:solidFill>
                  <a:schemeClr val="bg1"/>
                </a:solidFill>
                <a:latin typeface="Tahoma" panose="020B0604030504040204" pitchFamily="34" charset="0"/>
                <a:ea typeface="Tahoma" panose="020B0604030504040204" pitchFamily="34" charset="0"/>
                <a:cs typeface="Tahoma" panose="020B0604030504040204" pitchFamily="34" charset="0"/>
              </a:rPr>
              <a:t>Five conflict styles based on assertiveness (concern for self) and cooperativeness (concern for others): Competing, Collaborating, Compromising, Avoiding, Accommodating.</a:t>
            </a:r>
          </a:p>
        </p:txBody>
      </p:sp>
      <p:sp>
        <p:nvSpPr>
          <p:cNvPr id="12" name="Shape 10"/>
          <p:cNvSpPr/>
          <p:nvPr/>
        </p:nvSpPr>
        <p:spPr>
          <a:xfrm>
            <a:off x="320040" y="2194560"/>
            <a:ext cx="2743200" cy="2948940"/>
          </a:xfrm>
          <a:prstGeom prst="rect">
            <a:avLst/>
          </a:prstGeom>
          <a:solidFill>
            <a:srgbClr val="0B2748"/>
          </a:solidFill>
          <a:ln w="19050">
            <a:solidFill>
              <a:srgbClr val="C0392B"/>
            </a:solidFill>
            <a:prstDash val="solid"/>
          </a:ln>
          <a:effectLst>
            <a:outerShdw blurRad="101600" dist="25400" dir="8100000" algn="bl" rotWithShape="0">
              <a:srgbClr val="000000">
                <a:alpha val="30000"/>
              </a:srgbClr>
            </a:outerShdw>
          </a:effectLst>
        </p:spPr>
        <p:txBody>
          <a:bodyPr/>
          <a:lstStyle/>
          <a:p>
            <a:endParaRPr lang="en-US"/>
          </a:p>
        </p:txBody>
      </p:sp>
      <p:sp>
        <p:nvSpPr>
          <p:cNvPr id="13" name="Shape 11"/>
          <p:cNvSpPr/>
          <p:nvPr/>
        </p:nvSpPr>
        <p:spPr>
          <a:xfrm>
            <a:off x="320040" y="2194560"/>
            <a:ext cx="2743200" cy="36576"/>
          </a:xfrm>
          <a:prstGeom prst="rect">
            <a:avLst/>
          </a:prstGeom>
          <a:solidFill>
            <a:srgbClr val="C0392B"/>
          </a:solidFill>
          <a:ln w="12700">
            <a:solidFill>
              <a:srgbClr val="C0392B"/>
            </a:solidFill>
            <a:prstDash val="solid"/>
          </a:ln>
        </p:spPr>
        <p:txBody>
          <a:bodyPr/>
          <a:lstStyle/>
          <a:p>
            <a:endParaRPr lang="en-US"/>
          </a:p>
        </p:txBody>
      </p:sp>
      <p:sp>
        <p:nvSpPr>
          <p:cNvPr id="14" name="Text 12"/>
          <p:cNvSpPr/>
          <p:nvPr/>
        </p:nvSpPr>
        <p:spPr>
          <a:xfrm>
            <a:off x="457200" y="2286000"/>
            <a:ext cx="2468880" cy="320040"/>
          </a:xfrm>
          <a:prstGeom prst="rect">
            <a:avLst/>
          </a:prstGeom>
          <a:noFill/>
          <a:ln/>
        </p:spPr>
        <p:txBody>
          <a:bodyPr wrap="square" rtlCol="0" anchor="ctr"/>
          <a:lstStyle/>
          <a:p>
            <a:pPr marL="0" indent="0">
              <a:buNone/>
            </a:pPr>
            <a:r>
              <a:rPr lang="en-US" sz="1300" b="1" dirty="0">
                <a:solidFill>
                  <a:schemeClr val="bg1"/>
                </a:solidFill>
                <a:latin typeface="Tahoma" panose="020B0604030504040204" pitchFamily="34" charset="0"/>
                <a:ea typeface="Tahoma" panose="020B0604030504040204" pitchFamily="34" charset="0"/>
                <a:cs typeface="Tahoma" panose="020B0604030504040204" pitchFamily="34" charset="0"/>
              </a:rPr>
              <a:t>Quint</a:t>
            </a:r>
            <a:endParaRPr lang="en-US" sz="13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5" name="Shape 13"/>
          <p:cNvSpPr/>
          <p:nvPr/>
        </p:nvSpPr>
        <p:spPr>
          <a:xfrm>
            <a:off x="457200" y="2670048"/>
            <a:ext cx="2468880" cy="274320"/>
          </a:xfrm>
          <a:prstGeom prst="rect">
            <a:avLst/>
          </a:prstGeom>
          <a:solidFill>
            <a:srgbClr val="C0392B">
              <a:alpha val="70000"/>
            </a:srgbClr>
          </a:solidFill>
          <a:ln w="12700">
            <a:solidFill>
              <a:srgbClr val="C0392B">
                <a:alpha val="70000"/>
              </a:srgbClr>
            </a:solidFill>
            <a:prstDash val="solid"/>
          </a:ln>
        </p:spPr>
        <p:txBody>
          <a:bodyPr/>
          <a:lstStyle/>
          <a:p>
            <a:endParaRPr lang="en-US">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6" name="Text 14"/>
          <p:cNvSpPr/>
          <p:nvPr/>
        </p:nvSpPr>
        <p:spPr>
          <a:xfrm>
            <a:off x="457200" y="2670048"/>
            <a:ext cx="2468880" cy="274320"/>
          </a:xfrm>
          <a:prstGeom prst="rect">
            <a:avLst/>
          </a:prstGeom>
          <a:noFill/>
          <a:ln/>
        </p:spPr>
        <p:txBody>
          <a:bodyPr wrap="square" lIns="0" tIns="0" rIns="0" bIns="0" rtlCol="0" anchor="ctr"/>
          <a:lstStyle/>
          <a:p>
            <a:pPr marL="0" indent="0" algn="ctr">
              <a:buNone/>
            </a:pPr>
            <a:r>
              <a:rPr lang="en-US" sz="1000" b="1" dirty="0">
                <a:solidFill>
                  <a:schemeClr val="bg1"/>
                </a:solidFill>
                <a:latin typeface="Tahoma" panose="020B0604030504040204" pitchFamily="34" charset="0"/>
                <a:ea typeface="Tahoma" panose="020B0604030504040204" pitchFamily="34" charset="0"/>
                <a:cs typeface="Tahoma" panose="020B0604030504040204" pitchFamily="34" charset="0"/>
              </a:rPr>
              <a:t>COMPETING</a:t>
            </a:r>
            <a:endParaRPr lang="en-US" sz="10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7" name="Text 15"/>
          <p:cNvSpPr/>
          <p:nvPr/>
        </p:nvSpPr>
        <p:spPr>
          <a:xfrm>
            <a:off x="457200" y="2999232"/>
            <a:ext cx="2468880" cy="228600"/>
          </a:xfrm>
          <a:prstGeom prst="rect">
            <a:avLst/>
          </a:prstGeom>
          <a:noFill/>
          <a:ln/>
        </p:spPr>
        <p:txBody>
          <a:bodyPr wrap="square" rtlCol="0" anchor="ctr"/>
          <a:lstStyle/>
          <a:p>
            <a:pPr marL="0" indent="0">
              <a:buNone/>
            </a:pPr>
            <a:r>
              <a:rPr lang="en-US" sz="900" i="1" dirty="0">
                <a:solidFill>
                  <a:schemeClr val="bg1"/>
                </a:solidFill>
                <a:latin typeface="Tahoma" panose="020B0604030504040204" pitchFamily="34" charset="0"/>
                <a:ea typeface="Tahoma" panose="020B0604030504040204" pitchFamily="34" charset="0"/>
                <a:cs typeface="Tahoma" panose="020B0604030504040204" pitchFamily="34" charset="0"/>
              </a:rPr>
              <a:t>High assertiveness · Low cooperation</a:t>
            </a:r>
            <a:endParaRPr lang="en-US" sz="9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8" name="Text 16"/>
          <p:cNvSpPr/>
          <p:nvPr/>
        </p:nvSpPr>
        <p:spPr>
          <a:xfrm>
            <a:off x="457200" y="3273552"/>
            <a:ext cx="2606040" cy="1508760"/>
          </a:xfrm>
          <a:prstGeom prst="rect">
            <a:avLst/>
          </a:prstGeom>
          <a:noFill/>
          <a:ln/>
        </p:spPr>
        <p:txBody>
          <a:bodyPr wrap="square" rtlCol="0" anchor="t"/>
          <a:lstStyle/>
          <a:p>
            <a:pPr marL="0" indent="0">
              <a:lnSpc>
                <a:spcPct val="125000"/>
              </a:lnSpc>
              <a:buNone/>
            </a:pPr>
            <a:r>
              <a:rPr lang="en-US" sz="1000" dirty="0">
                <a:solidFill>
                  <a:schemeClr val="bg1"/>
                </a:solidFill>
                <a:latin typeface="Tahoma" panose="020B0604030504040204" pitchFamily="34" charset="0"/>
                <a:ea typeface="Tahoma" panose="020B0604030504040204" pitchFamily="34" charset="0"/>
                <a:cs typeface="Tahoma" panose="020B0604030504040204" pitchFamily="34" charset="0"/>
              </a:rPr>
              <a:t>Quint's conflict style is purely competitive. He makes unilateral decisions, dismisses others' expertise, and uses intimidation to enforce compliance. When Hooper disagrees about the shark cage, Quint doesn't negotiate , he dominates. This style may produce short-term compliance but breeds resentment and ultimately costs the group its best assets.</a:t>
            </a:r>
          </a:p>
        </p:txBody>
      </p:sp>
      <p:sp>
        <p:nvSpPr>
          <p:cNvPr id="19" name="Shape 17"/>
          <p:cNvSpPr/>
          <p:nvPr/>
        </p:nvSpPr>
        <p:spPr>
          <a:xfrm>
            <a:off x="3200400" y="2194560"/>
            <a:ext cx="2880360" cy="2948940"/>
          </a:xfrm>
          <a:prstGeom prst="rect">
            <a:avLst/>
          </a:prstGeom>
          <a:solidFill>
            <a:srgbClr val="0B2748"/>
          </a:solidFill>
          <a:ln w="19050">
            <a:solidFill>
              <a:srgbClr val="0D9AAA"/>
            </a:solidFill>
            <a:prstDash val="solid"/>
          </a:ln>
          <a:effectLst>
            <a:outerShdw blurRad="101600" dist="25400" dir="8100000" algn="bl" rotWithShape="0">
              <a:srgbClr val="000000">
                <a:alpha val="30000"/>
              </a:srgbClr>
            </a:outerShdw>
          </a:effectLst>
        </p:spPr>
        <p:txBody>
          <a:bodyPr/>
          <a:lstStyle/>
          <a:p>
            <a:endParaRPr lang="en-US"/>
          </a:p>
        </p:txBody>
      </p:sp>
      <p:sp>
        <p:nvSpPr>
          <p:cNvPr id="20" name="Shape 18"/>
          <p:cNvSpPr/>
          <p:nvPr/>
        </p:nvSpPr>
        <p:spPr>
          <a:xfrm>
            <a:off x="3200400" y="2194560"/>
            <a:ext cx="2743200" cy="36576"/>
          </a:xfrm>
          <a:prstGeom prst="rect">
            <a:avLst/>
          </a:prstGeom>
          <a:solidFill>
            <a:srgbClr val="0D9AAA"/>
          </a:solidFill>
          <a:ln w="12700">
            <a:solidFill>
              <a:srgbClr val="0D9AAA"/>
            </a:solidFill>
            <a:prstDash val="solid"/>
          </a:ln>
        </p:spPr>
        <p:txBody>
          <a:bodyPr/>
          <a:lstStyle/>
          <a:p>
            <a:endParaRPr lang="en-US"/>
          </a:p>
        </p:txBody>
      </p:sp>
      <p:sp>
        <p:nvSpPr>
          <p:cNvPr id="21" name="Text 19"/>
          <p:cNvSpPr/>
          <p:nvPr/>
        </p:nvSpPr>
        <p:spPr>
          <a:xfrm>
            <a:off x="3337560" y="2286000"/>
            <a:ext cx="2468880" cy="320040"/>
          </a:xfrm>
          <a:prstGeom prst="rect">
            <a:avLst/>
          </a:prstGeom>
          <a:noFill/>
          <a:ln/>
        </p:spPr>
        <p:txBody>
          <a:bodyPr wrap="square" rtlCol="0" anchor="ctr"/>
          <a:lstStyle/>
          <a:p>
            <a:pPr marL="0" indent="0">
              <a:buNone/>
            </a:pPr>
            <a:r>
              <a:rPr lang="en-US" sz="1300" b="1" dirty="0">
                <a:solidFill>
                  <a:schemeClr val="bg1"/>
                </a:solidFill>
                <a:latin typeface="Tahoma" panose="020B0604030504040204" pitchFamily="34" charset="0"/>
                <a:ea typeface="Tahoma" panose="020B0604030504040204" pitchFamily="34" charset="0"/>
                <a:cs typeface="Tahoma" panose="020B0604030504040204" pitchFamily="34" charset="0"/>
              </a:rPr>
              <a:t>Hooper</a:t>
            </a:r>
            <a:endParaRPr lang="en-US" sz="13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22" name="Shape 20"/>
          <p:cNvSpPr/>
          <p:nvPr/>
        </p:nvSpPr>
        <p:spPr>
          <a:xfrm>
            <a:off x="3337560" y="2670048"/>
            <a:ext cx="2468880" cy="274320"/>
          </a:xfrm>
          <a:prstGeom prst="rect">
            <a:avLst/>
          </a:prstGeom>
          <a:solidFill>
            <a:srgbClr val="0D9AAA">
              <a:alpha val="70000"/>
            </a:srgbClr>
          </a:solidFill>
          <a:ln w="12700">
            <a:solidFill>
              <a:srgbClr val="0D9AAA">
                <a:alpha val="70000"/>
              </a:srgbClr>
            </a:solidFill>
            <a:prstDash val="solid"/>
          </a:ln>
        </p:spPr>
        <p:txBody>
          <a:bodyPr/>
          <a:lstStyle/>
          <a:p>
            <a:endParaRPr lang="en-US">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23" name="Text 21"/>
          <p:cNvSpPr/>
          <p:nvPr/>
        </p:nvSpPr>
        <p:spPr>
          <a:xfrm>
            <a:off x="3337560" y="2670048"/>
            <a:ext cx="2468880" cy="274320"/>
          </a:xfrm>
          <a:prstGeom prst="rect">
            <a:avLst/>
          </a:prstGeom>
          <a:noFill/>
          <a:ln/>
        </p:spPr>
        <p:txBody>
          <a:bodyPr wrap="square" lIns="0" tIns="0" rIns="0" bIns="0" rtlCol="0" anchor="ctr"/>
          <a:lstStyle/>
          <a:p>
            <a:pPr marL="0" indent="0" algn="ctr">
              <a:buNone/>
            </a:pPr>
            <a:r>
              <a:rPr lang="en-US" sz="1000" b="1" dirty="0">
                <a:solidFill>
                  <a:schemeClr val="bg1"/>
                </a:solidFill>
                <a:latin typeface="Tahoma" panose="020B0604030504040204" pitchFamily="34" charset="0"/>
                <a:ea typeface="Tahoma" panose="020B0604030504040204" pitchFamily="34" charset="0"/>
                <a:cs typeface="Tahoma" panose="020B0604030504040204" pitchFamily="34" charset="0"/>
              </a:rPr>
              <a:t>COLLABORATING</a:t>
            </a:r>
            <a:endParaRPr lang="en-US" sz="10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24" name="Text 22"/>
          <p:cNvSpPr/>
          <p:nvPr/>
        </p:nvSpPr>
        <p:spPr>
          <a:xfrm>
            <a:off x="3337560" y="2999232"/>
            <a:ext cx="2468880" cy="228600"/>
          </a:xfrm>
          <a:prstGeom prst="rect">
            <a:avLst/>
          </a:prstGeom>
          <a:noFill/>
          <a:ln/>
        </p:spPr>
        <p:txBody>
          <a:bodyPr wrap="square" rtlCol="0" anchor="ctr"/>
          <a:lstStyle/>
          <a:p>
            <a:pPr marL="0" indent="0">
              <a:buNone/>
            </a:pPr>
            <a:r>
              <a:rPr lang="en-US" sz="900" i="1" dirty="0">
                <a:solidFill>
                  <a:schemeClr val="bg1"/>
                </a:solidFill>
                <a:latin typeface="Tahoma" panose="020B0604030504040204" pitchFamily="34" charset="0"/>
                <a:ea typeface="Tahoma" panose="020B0604030504040204" pitchFamily="34" charset="0"/>
                <a:cs typeface="Tahoma" panose="020B0604030504040204" pitchFamily="34" charset="0"/>
              </a:rPr>
              <a:t>High assertiveness · High cooperation</a:t>
            </a:r>
            <a:endParaRPr lang="en-US" sz="9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25" name="Text 23"/>
          <p:cNvSpPr/>
          <p:nvPr/>
        </p:nvSpPr>
        <p:spPr>
          <a:xfrm>
            <a:off x="3337560" y="3273552"/>
            <a:ext cx="2468880" cy="1508760"/>
          </a:xfrm>
          <a:prstGeom prst="rect">
            <a:avLst/>
          </a:prstGeom>
          <a:noFill/>
          <a:ln/>
        </p:spPr>
        <p:txBody>
          <a:bodyPr wrap="square" rtlCol="0" anchor="t"/>
          <a:lstStyle/>
          <a:p>
            <a:pPr marL="0" indent="0">
              <a:lnSpc>
                <a:spcPct val="125000"/>
              </a:lnSpc>
              <a:buNone/>
            </a:pPr>
            <a:r>
              <a:rPr lang="en-US" sz="1000" dirty="0">
                <a:solidFill>
                  <a:schemeClr val="bg1"/>
                </a:solidFill>
                <a:latin typeface="Tahoma" panose="020B0604030504040204" pitchFamily="34" charset="0"/>
                <a:ea typeface="Tahoma" panose="020B0604030504040204" pitchFamily="34" charset="0"/>
                <a:cs typeface="Tahoma" panose="020B0604030504040204" pitchFamily="34" charset="0"/>
              </a:rPr>
              <a:t>Hooper pushes his views firmly but also actively seeks solutions that work for everyone. He proposes the shark cage, shares data openly, and repeatedly attempts to bring Quint and Brody to consensus. He represents the ideal conflict style for complex, high-stakes problems , though it requires a receptive partner to succeed.</a:t>
            </a:r>
          </a:p>
        </p:txBody>
      </p:sp>
      <p:sp>
        <p:nvSpPr>
          <p:cNvPr id="26" name="Shape 24"/>
          <p:cNvSpPr/>
          <p:nvPr/>
        </p:nvSpPr>
        <p:spPr>
          <a:xfrm>
            <a:off x="6080760" y="2194560"/>
            <a:ext cx="2743200" cy="2948940"/>
          </a:xfrm>
          <a:prstGeom prst="rect">
            <a:avLst/>
          </a:prstGeom>
          <a:solidFill>
            <a:srgbClr val="0B2748"/>
          </a:solidFill>
          <a:ln w="19050">
            <a:solidFill>
              <a:srgbClr val="0E55B0"/>
            </a:solidFill>
            <a:prstDash val="solid"/>
          </a:ln>
          <a:effectLst>
            <a:outerShdw blurRad="101600" dist="25400" dir="8100000" algn="bl" rotWithShape="0">
              <a:srgbClr val="000000">
                <a:alpha val="30000"/>
              </a:srgbClr>
            </a:outerShdw>
          </a:effectLst>
        </p:spPr>
        <p:txBody>
          <a:bodyPr/>
          <a:lstStyle/>
          <a:p>
            <a:endParaRPr lang="en-US"/>
          </a:p>
        </p:txBody>
      </p:sp>
      <p:sp>
        <p:nvSpPr>
          <p:cNvPr id="27" name="Shape 25"/>
          <p:cNvSpPr/>
          <p:nvPr/>
        </p:nvSpPr>
        <p:spPr>
          <a:xfrm>
            <a:off x="6080760" y="2194560"/>
            <a:ext cx="2743200" cy="36576"/>
          </a:xfrm>
          <a:prstGeom prst="rect">
            <a:avLst/>
          </a:prstGeom>
          <a:solidFill>
            <a:srgbClr val="0E55B0"/>
          </a:solidFill>
          <a:ln w="12700">
            <a:solidFill>
              <a:srgbClr val="0E55B0"/>
            </a:solidFill>
            <a:prstDash val="solid"/>
          </a:ln>
        </p:spPr>
        <p:txBody>
          <a:bodyPr/>
          <a:lstStyle/>
          <a:p>
            <a:endParaRPr lang="en-US"/>
          </a:p>
        </p:txBody>
      </p:sp>
      <p:sp>
        <p:nvSpPr>
          <p:cNvPr id="28" name="Text 26"/>
          <p:cNvSpPr/>
          <p:nvPr/>
        </p:nvSpPr>
        <p:spPr>
          <a:xfrm>
            <a:off x="6217920" y="2286000"/>
            <a:ext cx="2468880" cy="320040"/>
          </a:xfrm>
          <a:prstGeom prst="rect">
            <a:avLst/>
          </a:prstGeom>
          <a:noFill/>
          <a:ln/>
        </p:spPr>
        <p:txBody>
          <a:bodyPr wrap="square" rtlCol="0" anchor="ctr"/>
          <a:lstStyle/>
          <a:p>
            <a:pPr marL="0" indent="0">
              <a:buNone/>
            </a:pPr>
            <a:r>
              <a:rPr lang="en-US" sz="1300" b="1" dirty="0">
                <a:solidFill>
                  <a:schemeClr val="bg1"/>
                </a:solidFill>
                <a:latin typeface="Tahoma" panose="020B0604030504040204" pitchFamily="34" charset="0"/>
                <a:ea typeface="Tahoma" panose="020B0604030504040204" pitchFamily="34" charset="0"/>
                <a:cs typeface="Tahoma" panose="020B0604030504040204" pitchFamily="34" charset="0"/>
              </a:rPr>
              <a:t>Brody</a:t>
            </a:r>
            <a:endParaRPr lang="en-US" sz="13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29" name="Shape 27"/>
          <p:cNvSpPr/>
          <p:nvPr/>
        </p:nvSpPr>
        <p:spPr>
          <a:xfrm>
            <a:off x="6217920" y="2670048"/>
            <a:ext cx="2468880" cy="274320"/>
          </a:xfrm>
          <a:prstGeom prst="rect">
            <a:avLst/>
          </a:prstGeom>
          <a:solidFill>
            <a:srgbClr val="0E55B0">
              <a:alpha val="70000"/>
            </a:srgbClr>
          </a:solidFill>
          <a:ln w="12700">
            <a:solidFill>
              <a:srgbClr val="0E55B0">
                <a:alpha val="70000"/>
              </a:srgbClr>
            </a:solidFill>
            <a:prstDash val="solid"/>
          </a:ln>
        </p:spPr>
        <p:txBody>
          <a:bodyPr/>
          <a:lstStyle/>
          <a:p>
            <a:endParaRPr lang="en-US">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Text 28"/>
          <p:cNvSpPr/>
          <p:nvPr/>
        </p:nvSpPr>
        <p:spPr>
          <a:xfrm>
            <a:off x="6217920" y="2670048"/>
            <a:ext cx="2468880" cy="274320"/>
          </a:xfrm>
          <a:prstGeom prst="rect">
            <a:avLst/>
          </a:prstGeom>
          <a:noFill/>
          <a:ln/>
        </p:spPr>
        <p:txBody>
          <a:bodyPr wrap="square" lIns="0" tIns="0" rIns="0" bIns="0" rtlCol="0" anchor="ctr"/>
          <a:lstStyle/>
          <a:p>
            <a:pPr marL="0" indent="0" algn="ctr">
              <a:buNone/>
            </a:pPr>
            <a:r>
              <a:rPr lang="en-US" sz="1000" b="1" dirty="0">
                <a:solidFill>
                  <a:schemeClr val="bg1"/>
                </a:solidFill>
                <a:latin typeface="Tahoma" panose="020B0604030504040204" pitchFamily="34" charset="0"/>
                <a:ea typeface="Tahoma" panose="020B0604030504040204" pitchFamily="34" charset="0"/>
                <a:cs typeface="Tahoma" panose="020B0604030504040204" pitchFamily="34" charset="0"/>
              </a:rPr>
              <a:t>AVOIDING → COMPETING</a:t>
            </a:r>
            <a:endParaRPr lang="en-US" sz="10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1" name="Text 29"/>
          <p:cNvSpPr/>
          <p:nvPr/>
        </p:nvSpPr>
        <p:spPr>
          <a:xfrm>
            <a:off x="6217920" y="2999232"/>
            <a:ext cx="2468880" cy="228600"/>
          </a:xfrm>
          <a:prstGeom prst="rect">
            <a:avLst/>
          </a:prstGeom>
          <a:noFill/>
          <a:ln/>
        </p:spPr>
        <p:txBody>
          <a:bodyPr wrap="square" rtlCol="0" anchor="ctr"/>
          <a:lstStyle/>
          <a:p>
            <a:pPr marL="0" indent="0">
              <a:buNone/>
            </a:pPr>
            <a:r>
              <a:rPr lang="en-US" sz="900" i="1" dirty="0">
                <a:solidFill>
                  <a:schemeClr val="bg1"/>
                </a:solidFill>
                <a:latin typeface="Tahoma" panose="020B0604030504040204" pitchFamily="34" charset="0"/>
                <a:ea typeface="Tahoma" panose="020B0604030504040204" pitchFamily="34" charset="0"/>
                <a:cs typeface="Tahoma" panose="020B0604030504040204" pitchFamily="34" charset="0"/>
              </a:rPr>
              <a:t>Low→High assertiveness · Variable cooperation</a:t>
            </a:r>
            <a:endParaRPr lang="en-US" sz="9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2" name="Text 30"/>
          <p:cNvSpPr/>
          <p:nvPr/>
        </p:nvSpPr>
        <p:spPr>
          <a:xfrm>
            <a:off x="6217920" y="3273552"/>
            <a:ext cx="2468880" cy="1508760"/>
          </a:xfrm>
          <a:prstGeom prst="rect">
            <a:avLst/>
          </a:prstGeom>
          <a:noFill/>
          <a:ln/>
        </p:spPr>
        <p:txBody>
          <a:bodyPr wrap="square" rtlCol="0" anchor="t"/>
          <a:lstStyle/>
          <a:p>
            <a:pPr marL="0" indent="0">
              <a:lnSpc>
                <a:spcPct val="125000"/>
              </a:lnSpc>
              <a:buNone/>
            </a:pPr>
            <a:r>
              <a:rPr lang="en-US" sz="1000" dirty="0">
                <a:solidFill>
                  <a:schemeClr val="bg1"/>
                </a:solidFill>
                <a:latin typeface="Tahoma" panose="020B0604030504040204" pitchFamily="34" charset="0"/>
                <a:ea typeface="Tahoma" panose="020B0604030504040204" pitchFamily="34" charset="0"/>
                <a:cs typeface="Tahoma" panose="020B0604030504040204" pitchFamily="34" charset="0"/>
              </a:rPr>
              <a:t>Brody begins as an avoider .allowing the mayor to override him, deferring on the beach closure. His arc is a shift from avoidance to competition when lives are clearly at stake. This character growth in conflict style mirrors research showing that avoiding is adaptive short-term but unsustainable when costs rise.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40D21"/>
        </a:solidFill>
        <a:effectLst/>
      </p:bgPr>
    </p:bg>
    <p:spTree>
      <p:nvGrpSpPr>
        <p:cNvPr id="1" name=""/>
        <p:cNvGrpSpPr/>
        <p:nvPr/>
      </p:nvGrpSpPr>
      <p:grpSpPr>
        <a:xfrm>
          <a:off x="0" y="0"/>
          <a:ext cx="0" cy="0"/>
          <a:chOff x="0" y="0"/>
          <a:chExt cx="0" cy="0"/>
        </a:xfrm>
      </p:grpSpPr>
      <p:sp>
        <p:nvSpPr>
          <p:cNvPr id="4" name="Shape 2"/>
          <p:cNvSpPr/>
          <p:nvPr/>
        </p:nvSpPr>
        <p:spPr>
          <a:xfrm>
            <a:off x="320040" y="256032"/>
            <a:ext cx="54864" cy="530352"/>
          </a:xfrm>
          <a:prstGeom prst="rect">
            <a:avLst/>
          </a:prstGeom>
          <a:solidFill>
            <a:srgbClr val="1FC8C8"/>
          </a:solidFill>
          <a:ln w="12700">
            <a:solidFill>
              <a:srgbClr val="1FC8C8"/>
            </a:solidFill>
            <a:prstDash val="solid"/>
          </a:ln>
        </p:spPr>
        <p:txBody>
          <a:bodyPr/>
          <a:lstStyle/>
          <a:p>
            <a:endParaRPr lang="en-US" sz="2000">
              <a:latin typeface="Tahoma" panose="020B0604030504040204" pitchFamily="34" charset="0"/>
              <a:ea typeface="Tahoma" panose="020B0604030504040204" pitchFamily="34" charset="0"/>
              <a:cs typeface="Tahoma" panose="020B0604030504040204" pitchFamily="34" charset="0"/>
            </a:endParaRPr>
          </a:p>
        </p:txBody>
      </p:sp>
      <p:sp>
        <p:nvSpPr>
          <p:cNvPr id="5" name="Text 3"/>
          <p:cNvSpPr/>
          <p:nvPr/>
        </p:nvSpPr>
        <p:spPr>
          <a:xfrm>
            <a:off x="457200" y="228600"/>
            <a:ext cx="8412480" cy="594360"/>
          </a:xfrm>
          <a:prstGeom prst="rect">
            <a:avLst/>
          </a:prstGeom>
          <a:noFill/>
          <a:ln/>
        </p:spPr>
        <p:txBody>
          <a:bodyPr wrap="square" lIns="0" tIns="0" rIns="0" bIns="0" rtlCol="0" anchor="ctr"/>
          <a:lstStyle/>
          <a:p>
            <a:pPr marL="0" indent="0" algn="l">
              <a:buNone/>
            </a:pPr>
            <a:r>
              <a:rPr lang="en-US" sz="2800" b="1" dirty="0">
                <a:solidFill>
                  <a:srgbClr val="FFFFFF"/>
                </a:solidFill>
                <a:latin typeface="Tahoma" panose="020B0604030504040204" pitchFamily="34" charset="0"/>
                <a:ea typeface="Tahoma" panose="020B0604030504040204" pitchFamily="34" charset="0"/>
                <a:cs typeface="Tahoma" panose="020B0604030504040204" pitchFamily="34" charset="0"/>
              </a:rPr>
              <a:t>Interpersonal Conflict — Power Dynamics</a:t>
            </a:r>
            <a:endParaRPr lang="en-US" sz="2800" dirty="0">
              <a:latin typeface="Tahoma" panose="020B0604030504040204" pitchFamily="34" charset="0"/>
              <a:ea typeface="Tahoma" panose="020B0604030504040204" pitchFamily="34" charset="0"/>
              <a:cs typeface="Tahoma" panose="020B0604030504040204" pitchFamily="34" charset="0"/>
            </a:endParaRPr>
          </a:p>
        </p:txBody>
      </p:sp>
      <p:sp>
        <p:nvSpPr>
          <p:cNvPr id="6" name="Shape 4"/>
          <p:cNvSpPr/>
          <p:nvPr/>
        </p:nvSpPr>
        <p:spPr>
          <a:xfrm>
            <a:off x="320040" y="932688"/>
            <a:ext cx="2011680" cy="292608"/>
          </a:xfrm>
          <a:prstGeom prst="roundRect">
            <a:avLst>
              <a:gd name="adj" fmla="val 15625"/>
            </a:avLst>
          </a:prstGeom>
          <a:solidFill>
            <a:srgbClr val="C0392B"/>
          </a:solidFill>
          <a:ln w="12700">
            <a:solidFill>
              <a:srgbClr val="C0392B"/>
            </a:solidFill>
            <a:prstDash val="solid"/>
          </a:ln>
        </p:spPr>
        <p:txBody>
          <a:bodyPr/>
          <a:lstStyle/>
          <a:p>
            <a:endParaRPr lang="en-US" sz="2000">
              <a:latin typeface="Tahoma" panose="020B0604030504040204" pitchFamily="34" charset="0"/>
              <a:ea typeface="Tahoma" panose="020B0604030504040204" pitchFamily="34" charset="0"/>
              <a:cs typeface="Tahoma" panose="020B0604030504040204" pitchFamily="34" charset="0"/>
            </a:endParaRPr>
          </a:p>
        </p:txBody>
      </p:sp>
      <p:sp>
        <p:nvSpPr>
          <p:cNvPr id="7" name="Text 5"/>
          <p:cNvSpPr/>
          <p:nvPr/>
        </p:nvSpPr>
        <p:spPr>
          <a:xfrm>
            <a:off x="320040" y="932688"/>
            <a:ext cx="2011680" cy="292608"/>
          </a:xfrm>
          <a:prstGeom prst="rect">
            <a:avLst/>
          </a:prstGeom>
          <a:noFill/>
          <a:ln/>
        </p:spPr>
        <p:txBody>
          <a:bodyPr wrap="square" lIns="0" tIns="0" rIns="0" bIns="0" rtlCol="0" anchor="ctr"/>
          <a:lstStyle/>
          <a:p>
            <a:pPr marL="0" indent="0" algn="ctr">
              <a:buNone/>
            </a:pPr>
            <a:r>
              <a:rPr lang="en-US" sz="1000" b="1" dirty="0">
                <a:solidFill>
                  <a:srgbClr val="FFFFFF"/>
                </a:solidFill>
                <a:latin typeface="Tahoma" panose="020B0604030504040204" pitchFamily="34" charset="0"/>
                <a:ea typeface="Tahoma" panose="020B0604030504040204" pitchFamily="34" charset="0"/>
                <a:cs typeface="Tahoma" panose="020B0604030504040204" pitchFamily="34" charset="0"/>
              </a:rPr>
              <a:t>CHAPTER 3: INTERPERSONAL CONFLICT</a:t>
            </a:r>
            <a:endParaRPr lang="en-US" sz="1000" dirty="0">
              <a:latin typeface="Tahoma" panose="020B0604030504040204" pitchFamily="34" charset="0"/>
              <a:ea typeface="Tahoma" panose="020B0604030504040204" pitchFamily="34" charset="0"/>
              <a:cs typeface="Tahoma" panose="020B0604030504040204" pitchFamily="34" charset="0"/>
            </a:endParaRPr>
          </a:p>
        </p:txBody>
      </p:sp>
      <p:sp>
        <p:nvSpPr>
          <p:cNvPr id="8" name="Shape 6"/>
          <p:cNvSpPr/>
          <p:nvPr/>
        </p:nvSpPr>
        <p:spPr>
          <a:xfrm>
            <a:off x="320040" y="1325880"/>
            <a:ext cx="8503920" cy="749808"/>
          </a:xfrm>
          <a:prstGeom prst="rect">
            <a:avLst/>
          </a:prstGeom>
          <a:solidFill>
            <a:srgbClr val="0B2748"/>
          </a:solidFill>
          <a:ln w="19050">
            <a:solidFill>
              <a:srgbClr val="C0392B"/>
            </a:solidFill>
            <a:prstDash val="solid"/>
          </a:ln>
          <a:effectLst>
            <a:outerShdw blurRad="101600" dist="25400" dir="8100000" algn="bl" rotWithShape="0">
              <a:srgbClr val="000000">
                <a:alpha val="30000"/>
              </a:srgbClr>
            </a:outerShdw>
          </a:effectLst>
        </p:spPr>
        <p:txBody>
          <a:bodyPr/>
          <a:lstStyle/>
          <a:p>
            <a:endParaRPr lang="en-US" sz="2000">
              <a:latin typeface="Tahoma" panose="020B0604030504040204" pitchFamily="34" charset="0"/>
              <a:ea typeface="Tahoma" panose="020B0604030504040204" pitchFamily="34" charset="0"/>
              <a:cs typeface="Tahoma" panose="020B0604030504040204" pitchFamily="34" charset="0"/>
            </a:endParaRPr>
          </a:p>
        </p:txBody>
      </p:sp>
      <p:sp>
        <p:nvSpPr>
          <p:cNvPr id="9" name="Shape 7"/>
          <p:cNvSpPr/>
          <p:nvPr/>
        </p:nvSpPr>
        <p:spPr>
          <a:xfrm>
            <a:off x="320040" y="1325880"/>
            <a:ext cx="8503920" cy="36576"/>
          </a:xfrm>
          <a:prstGeom prst="rect">
            <a:avLst/>
          </a:prstGeom>
          <a:solidFill>
            <a:srgbClr val="C0392B"/>
          </a:solidFill>
          <a:ln w="12700">
            <a:solidFill>
              <a:srgbClr val="C0392B"/>
            </a:solidFill>
            <a:prstDash val="solid"/>
          </a:ln>
        </p:spPr>
        <p:txBody>
          <a:bodyPr/>
          <a:lstStyle/>
          <a:p>
            <a:endParaRPr lang="en-US" sz="2000">
              <a:latin typeface="Tahoma" panose="020B0604030504040204" pitchFamily="34" charset="0"/>
              <a:ea typeface="Tahoma" panose="020B0604030504040204" pitchFamily="34" charset="0"/>
              <a:cs typeface="Tahoma" panose="020B0604030504040204" pitchFamily="34" charset="0"/>
            </a:endParaRPr>
          </a:p>
        </p:txBody>
      </p:sp>
      <p:sp>
        <p:nvSpPr>
          <p:cNvPr id="10" name="Text 8"/>
          <p:cNvSpPr/>
          <p:nvPr/>
        </p:nvSpPr>
        <p:spPr>
          <a:xfrm>
            <a:off x="548640" y="1609344"/>
            <a:ext cx="2926080" cy="274320"/>
          </a:xfrm>
          <a:prstGeom prst="rect">
            <a:avLst/>
          </a:prstGeom>
          <a:noFill/>
          <a:ln/>
        </p:spPr>
        <p:txBody>
          <a:bodyPr wrap="square" rtlCol="0" anchor="ctr"/>
          <a:lstStyle/>
          <a:p>
            <a:pPr marL="0" indent="0">
              <a:buNone/>
            </a:pPr>
            <a:r>
              <a:rPr lang="en-US" sz="1400" b="1" dirty="0">
                <a:solidFill>
                  <a:schemeClr val="bg1"/>
                </a:solidFill>
                <a:latin typeface="Tahoma" panose="020B0604030504040204" pitchFamily="34" charset="0"/>
                <a:ea typeface="Tahoma" panose="020B0604030504040204" pitchFamily="34" charset="0"/>
                <a:cs typeface="Tahoma" panose="020B0604030504040204" pitchFamily="34" charset="0"/>
              </a:rPr>
              <a:t>Power in Interpersonal Conflict</a:t>
            </a:r>
            <a:endParaRPr lang="en-US" sz="14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1" name="Text 9"/>
          <p:cNvSpPr/>
          <p:nvPr/>
        </p:nvSpPr>
        <p:spPr>
          <a:xfrm>
            <a:off x="3474720" y="1389888"/>
            <a:ext cx="5212080" cy="594360"/>
          </a:xfrm>
          <a:prstGeom prst="rect">
            <a:avLst/>
          </a:prstGeom>
          <a:noFill/>
          <a:ln/>
        </p:spPr>
        <p:txBody>
          <a:bodyPr wrap="square" rtlCol="0" anchor="ctr"/>
          <a:lstStyle/>
          <a:p>
            <a:pPr marL="0" indent="0">
              <a:lnSpc>
                <a:spcPct val="130000"/>
              </a:lnSpc>
              <a:buNone/>
            </a:pPr>
            <a:r>
              <a:rPr lang="en-US" sz="1200" dirty="0">
                <a:solidFill>
                  <a:srgbClr val="D6E8F5"/>
                </a:solidFill>
                <a:latin typeface="Tahoma" panose="020B0604030504040204" pitchFamily="34" charset="0"/>
                <a:ea typeface="Tahoma" panose="020B0604030504040204" pitchFamily="34" charset="0"/>
                <a:cs typeface="Tahoma" panose="020B0604030504040204" pitchFamily="34" charset="0"/>
              </a:rPr>
              <a:t>French &amp; Raven (1959) identified five power bases: Legitimate, Reward, Coercive, Expert, and Referent. In conflict, power determines whose reality gets enacted and whose concerns get addressed.</a:t>
            </a:r>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12" name="Shape 10"/>
          <p:cNvSpPr/>
          <p:nvPr/>
        </p:nvSpPr>
        <p:spPr>
          <a:xfrm>
            <a:off x="320040" y="2212848"/>
            <a:ext cx="4114800" cy="1381252"/>
          </a:xfrm>
          <a:prstGeom prst="rect">
            <a:avLst/>
          </a:prstGeom>
          <a:solidFill>
            <a:srgbClr val="0B2748"/>
          </a:solidFill>
          <a:ln w="19050">
            <a:solidFill>
              <a:srgbClr val="D4AC0D"/>
            </a:solidFill>
            <a:prstDash val="solid"/>
          </a:ln>
          <a:effectLst>
            <a:outerShdw blurRad="101600" dist="25400" dir="8100000" algn="bl" rotWithShape="0">
              <a:srgbClr val="000000">
                <a:alpha val="30000"/>
              </a:srgbClr>
            </a:outerShdw>
          </a:effectLst>
        </p:spPr>
        <p:txBody>
          <a:bodyPr/>
          <a:lstStyle/>
          <a:p>
            <a:endParaRPr lang="en-US" sz="2000">
              <a:latin typeface="Tahoma" panose="020B0604030504040204" pitchFamily="34" charset="0"/>
              <a:ea typeface="Tahoma" panose="020B0604030504040204" pitchFamily="34" charset="0"/>
              <a:cs typeface="Tahoma" panose="020B0604030504040204" pitchFamily="34" charset="0"/>
            </a:endParaRPr>
          </a:p>
        </p:txBody>
      </p:sp>
      <p:sp>
        <p:nvSpPr>
          <p:cNvPr id="13" name="Shape 11"/>
          <p:cNvSpPr/>
          <p:nvPr/>
        </p:nvSpPr>
        <p:spPr>
          <a:xfrm>
            <a:off x="320040" y="2212848"/>
            <a:ext cx="4114800" cy="36576"/>
          </a:xfrm>
          <a:prstGeom prst="rect">
            <a:avLst/>
          </a:prstGeom>
          <a:solidFill>
            <a:srgbClr val="D4AC0D"/>
          </a:solidFill>
          <a:ln w="12700">
            <a:solidFill>
              <a:srgbClr val="D4AC0D"/>
            </a:solidFill>
            <a:prstDash val="solid"/>
          </a:ln>
        </p:spPr>
        <p:txBody>
          <a:bodyPr/>
          <a:lstStyle/>
          <a:p>
            <a:endParaRPr lang="en-US" sz="2000">
              <a:latin typeface="Tahoma" panose="020B0604030504040204" pitchFamily="34" charset="0"/>
              <a:ea typeface="Tahoma" panose="020B0604030504040204" pitchFamily="34" charset="0"/>
              <a:cs typeface="Tahoma" panose="020B0604030504040204" pitchFamily="34" charset="0"/>
            </a:endParaRPr>
          </a:p>
        </p:txBody>
      </p:sp>
      <p:sp>
        <p:nvSpPr>
          <p:cNvPr id="14" name="Text 12"/>
          <p:cNvSpPr/>
          <p:nvPr/>
        </p:nvSpPr>
        <p:spPr>
          <a:xfrm>
            <a:off x="484632" y="2304288"/>
            <a:ext cx="3749040" cy="347472"/>
          </a:xfrm>
          <a:prstGeom prst="rect">
            <a:avLst/>
          </a:prstGeom>
          <a:noFill/>
          <a:ln/>
        </p:spPr>
        <p:txBody>
          <a:bodyPr wrap="square" rtlCol="0" anchor="ctr"/>
          <a:lstStyle/>
          <a:p>
            <a:pPr marL="0" indent="0">
              <a:buNone/>
            </a:pPr>
            <a:r>
              <a:rPr lang="en-US" sz="1400" b="1" dirty="0">
                <a:solidFill>
                  <a:srgbClr val="FFFFFF"/>
                </a:solidFill>
                <a:latin typeface="Tahoma" panose="020B0604030504040204" pitchFamily="34" charset="0"/>
                <a:ea typeface="Tahoma" panose="020B0604030504040204" pitchFamily="34" charset="0"/>
                <a:cs typeface="Tahoma" panose="020B0604030504040204" pitchFamily="34" charset="0"/>
              </a:rPr>
              <a:t> Legitimate Power</a:t>
            </a:r>
            <a:endParaRPr lang="en-US" sz="1400" dirty="0">
              <a:latin typeface="Tahoma" panose="020B0604030504040204" pitchFamily="34" charset="0"/>
              <a:ea typeface="Tahoma" panose="020B0604030504040204" pitchFamily="34" charset="0"/>
              <a:cs typeface="Tahoma" panose="020B0604030504040204" pitchFamily="34" charset="0"/>
            </a:endParaRPr>
          </a:p>
        </p:txBody>
      </p:sp>
      <p:sp>
        <p:nvSpPr>
          <p:cNvPr id="15" name="Text 13"/>
          <p:cNvSpPr/>
          <p:nvPr/>
        </p:nvSpPr>
        <p:spPr>
          <a:xfrm>
            <a:off x="484632" y="2670048"/>
            <a:ext cx="3749040" cy="621792"/>
          </a:xfrm>
          <a:prstGeom prst="rect">
            <a:avLst/>
          </a:prstGeom>
          <a:noFill/>
          <a:ln/>
        </p:spPr>
        <p:txBody>
          <a:bodyPr wrap="square" rtlCol="0" anchor="t"/>
          <a:lstStyle/>
          <a:p>
            <a:pPr marL="0" indent="0">
              <a:lnSpc>
                <a:spcPct val="125000"/>
              </a:lnSpc>
              <a:buNone/>
            </a:pPr>
            <a:r>
              <a:rPr lang="en-US" sz="1050" dirty="0">
                <a:solidFill>
                  <a:srgbClr val="D6E8F5"/>
                </a:solidFill>
                <a:latin typeface="Tahoma" panose="020B0604030504040204" pitchFamily="34" charset="0"/>
                <a:ea typeface="Tahoma" panose="020B0604030504040204" pitchFamily="34" charset="0"/>
                <a:cs typeface="Tahoma" panose="020B0604030504040204" pitchFamily="34" charset="0"/>
              </a:rPr>
              <a:t>Mayor Vaughn: Authority derived from elected position. Uses it to override Brody's professional judgment, demonstrating how institutional power can override expertise.</a:t>
            </a:r>
            <a:endParaRPr lang="en-US" sz="1050" dirty="0">
              <a:latin typeface="Tahoma" panose="020B0604030504040204" pitchFamily="34" charset="0"/>
              <a:ea typeface="Tahoma" panose="020B0604030504040204" pitchFamily="34" charset="0"/>
              <a:cs typeface="Tahoma" panose="020B0604030504040204" pitchFamily="34" charset="0"/>
            </a:endParaRPr>
          </a:p>
        </p:txBody>
      </p:sp>
      <p:sp>
        <p:nvSpPr>
          <p:cNvPr id="16" name="Shape 14"/>
          <p:cNvSpPr/>
          <p:nvPr/>
        </p:nvSpPr>
        <p:spPr>
          <a:xfrm>
            <a:off x="4617720" y="2212848"/>
            <a:ext cx="4206240" cy="1326388"/>
          </a:xfrm>
          <a:prstGeom prst="rect">
            <a:avLst/>
          </a:prstGeom>
          <a:solidFill>
            <a:srgbClr val="0B2748"/>
          </a:solidFill>
          <a:ln w="19050">
            <a:solidFill>
              <a:srgbClr val="0D9AAA"/>
            </a:solidFill>
            <a:prstDash val="solid"/>
          </a:ln>
          <a:effectLst>
            <a:outerShdw blurRad="101600" dist="25400" dir="8100000" algn="bl" rotWithShape="0">
              <a:srgbClr val="000000">
                <a:alpha val="30000"/>
              </a:srgbClr>
            </a:outerShdw>
          </a:effectLst>
        </p:spPr>
        <p:txBody>
          <a:bodyPr/>
          <a:lstStyle/>
          <a:p>
            <a:endParaRPr lang="en-US" sz="2000">
              <a:latin typeface="Tahoma" panose="020B0604030504040204" pitchFamily="34" charset="0"/>
              <a:ea typeface="Tahoma" panose="020B0604030504040204" pitchFamily="34" charset="0"/>
              <a:cs typeface="Tahoma" panose="020B0604030504040204" pitchFamily="34" charset="0"/>
            </a:endParaRPr>
          </a:p>
        </p:txBody>
      </p:sp>
      <p:sp>
        <p:nvSpPr>
          <p:cNvPr id="17" name="Shape 15"/>
          <p:cNvSpPr/>
          <p:nvPr/>
        </p:nvSpPr>
        <p:spPr>
          <a:xfrm>
            <a:off x="4617720" y="2212848"/>
            <a:ext cx="4114800" cy="36576"/>
          </a:xfrm>
          <a:prstGeom prst="rect">
            <a:avLst/>
          </a:prstGeom>
          <a:solidFill>
            <a:srgbClr val="0D9AAA"/>
          </a:solidFill>
          <a:ln w="12700">
            <a:solidFill>
              <a:srgbClr val="0D9AAA"/>
            </a:solidFill>
            <a:prstDash val="solid"/>
          </a:ln>
        </p:spPr>
        <p:txBody>
          <a:bodyPr/>
          <a:lstStyle/>
          <a:p>
            <a:endParaRPr lang="en-US" sz="2000">
              <a:latin typeface="Tahoma" panose="020B0604030504040204" pitchFamily="34" charset="0"/>
              <a:ea typeface="Tahoma" panose="020B0604030504040204" pitchFamily="34" charset="0"/>
              <a:cs typeface="Tahoma" panose="020B0604030504040204" pitchFamily="34" charset="0"/>
            </a:endParaRPr>
          </a:p>
        </p:txBody>
      </p:sp>
      <p:sp>
        <p:nvSpPr>
          <p:cNvPr id="18" name="Text 16"/>
          <p:cNvSpPr/>
          <p:nvPr/>
        </p:nvSpPr>
        <p:spPr>
          <a:xfrm>
            <a:off x="4782312" y="2304288"/>
            <a:ext cx="3749040" cy="347472"/>
          </a:xfrm>
          <a:prstGeom prst="rect">
            <a:avLst/>
          </a:prstGeom>
          <a:noFill/>
          <a:ln/>
        </p:spPr>
        <p:txBody>
          <a:bodyPr wrap="square" rtlCol="0" anchor="ctr"/>
          <a:lstStyle/>
          <a:p>
            <a:pPr marL="0" indent="0">
              <a:buNone/>
            </a:pPr>
            <a:r>
              <a:rPr lang="en-US" sz="1400" b="1" dirty="0">
                <a:solidFill>
                  <a:srgbClr val="FFFFFF"/>
                </a:solidFill>
                <a:latin typeface="Tahoma" panose="020B0604030504040204" pitchFamily="34" charset="0"/>
                <a:ea typeface="Tahoma" panose="020B0604030504040204" pitchFamily="34" charset="0"/>
                <a:cs typeface="Tahoma" panose="020B0604030504040204" pitchFamily="34" charset="0"/>
              </a:rPr>
              <a:t>  Expert Power</a:t>
            </a:r>
            <a:endParaRPr lang="en-US" sz="1400" dirty="0">
              <a:latin typeface="Tahoma" panose="020B0604030504040204" pitchFamily="34" charset="0"/>
              <a:ea typeface="Tahoma" panose="020B0604030504040204" pitchFamily="34" charset="0"/>
              <a:cs typeface="Tahoma" panose="020B0604030504040204" pitchFamily="34" charset="0"/>
            </a:endParaRPr>
          </a:p>
        </p:txBody>
      </p:sp>
      <p:sp>
        <p:nvSpPr>
          <p:cNvPr id="19" name="Text 17"/>
          <p:cNvSpPr/>
          <p:nvPr/>
        </p:nvSpPr>
        <p:spPr>
          <a:xfrm>
            <a:off x="4782312" y="2578608"/>
            <a:ext cx="4023360" cy="621792"/>
          </a:xfrm>
          <a:prstGeom prst="rect">
            <a:avLst/>
          </a:prstGeom>
          <a:noFill/>
          <a:ln/>
        </p:spPr>
        <p:txBody>
          <a:bodyPr wrap="square" rtlCol="0" anchor="t"/>
          <a:lstStyle/>
          <a:p>
            <a:pPr marL="0" indent="0">
              <a:lnSpc>
                <a:spcPct val="125000"/>
              </a:lnSpc>
              <a:buNone/>
            </a:pPr>
            <a:r>
              <a:rPr lang="en-US" sz="1050" dirty="0">
                <a:solidFill>
                  <a:srgbClr val="D6E8F5"/>
                </a:solidFill>
                <a:latin typeface="Tahoma" panose="020B0604030504040204" pitchFamily="34" charset="0"/>
                <a:ea typeface="Tahoma" panose="020B0604030504040204" pitchFamily="34" charset="0"/>
                <a:cs typeface="Tahoma" panose="020B0604030504040204" pitchFamily="34" charset="0"/>
              </a:rPr>
              <a:t> Hooper &amp; Quint: Both claim expert power - scientific vs. experiential. Their conflict is partly a battle over whose expertise is more legitimate. Quint's lived expertise ultimately yields to Hooper's instrumental knowledge.</a:t>
            </a:r>
            <a:endParaRPr lang="en-US" sz="1050" dirty="0">
              <a:latin typeface="Tahoma" panose="020B0604030504040204" pitchFamily="34" charset="0"/>
              <a:ea typeface="Tahoma" panose="020B0604030504040204" pitchFamily="34" charset="0"/>
              <a:cs typeface="Tahoma" panose="020B0604030504040204" pitchFamily="34" charset="0"/>
            </a:endParaRPr>
          </a:p>
        </p:txBody>
      </p:sp>
      <p:sp>
        <p:nvSpPr>
          <p:cNvPr id="20" name="Shape 18"/>
          <p:cNvSpPr/>
          <p:nvPr/>
        </p:nvSpPr>
        <p:spPr>
          <a:xfrm>
            <a:off x="320040" y="3645916"/>
            <a:ext cx="4114800" cy="1517904"/>
          </a:xfrm>
          <a:prstGeom prst="rect">
            <a:avLst/>
          </a:prstGeom>
          <a:solidFill>
            <a:srgbClr val="0B2748"/>
          </a:solidFill>
          <a:ln w="19050">
            <a:solidFill>
              <a:srgbClr val="C0392B"/>
            </a:solidFill>
            <a:prstDash val="solid"/>
          </a:ln>
          <a:effectLst>
            <a:outerShdw blurRad="101600" dist="25400" dir="8100000" algn="bl" rotWithShape="0">
              <a:srgbClr val="000000">
                <a:alpha val="30000"/>
              </a:srgbClr>
            </a:outerShdw>
          </a:effectLst>
        </p:spPr>
        <p:txBody>
          <a:bodyPr/>
          <a:lstStyle/>
          <a:p>
            <a:endParaRPr lang="en-US"/>
          </a:p>
        </p:txBody>
      </p:sp>
      <p:sp>
        <p:nvSpPr>
          <p:cNvPr id="21" name="Shape 19"/>
          <p:cNvSpPr/>
          <p:nvPr/>
        </p:nvSpPr>
        <p:spPr>
          <a:xfrm>
            <a:off x="347472" y="3594100"/>
            <a:ext cx="4114800" cy="36576"/>
          </a:xfrm>
          <a:prstGeom prst="rect">
            <a:avLst/>
          </a:prstGeom>
          <a:solidFill>
            <a:srgbClr val="C0392B"/>
          </a:solidFill>
          <a:ln w="12700">
            <a:solidFill>
              <a:srgbClr val="C0392B"/>
            </a:solidFill>
            <a:prstDash val="solid"/>
          </a:ln>
        </p:spPr>
        <p:txBody>
          <a:bodyPr/>
          <a:lstStyle/>
          <a:p>
            <a:endParaRPr lang="en-US" sz="2000">
              <a:latin typeface="Tahoma" panose="020B0604030504040204" pitchFamily="34" charset="0"/>
              <a:ea typeface="Tahoma" panose="020B0604030504040204" pitchFamily="34" charset="0"/>
              <a:cs typeface="Tahoma" panose="020B0604030504040204" pitchFamily="34" charset="0"/>
            </a:endParaRPr>
          </a:p>
        </p:txBody>
      </p:sp>
      <p:sp>
        <p:nvSpPr>
          <p:cNvPr id="22" name="Text 20"/>
          <p:cNvSpPr/>
          <p:nvPr/>
        </p:nvSpPr>
        <p:spPr>
          <a:xfrm>
            <a:off x="484632" y="3566160"/>
            <a:ext cx="3749040" cy="347472"/>
          </a:xfrm>
          <a:prstGeom prst="rect">
            <a:avLst/>
          </a:prstGeom>
          <a:noFill/>
          <a:ln/>
        </p:spPr>
        <p:txBody>
          <a:bodyPr wrap="square" rtlCol="0" anchor="ctr"/>
          <a:lstStyle/>
          <a:p>
            <a:pPr marL="0" indent="0">
              <a:buNone/>
            </a:pPr>
            <a:r>
              <a:rPr lang="en-US" sz="1400" b="1" dirty="0">
                <a:solidFill>
                  <a:srgbClr val="FFFFFF"/>
                </a:solidFill>
                <a:latin typeface="Tahoma" panose="020B0604030504040204" pitchFamily="34" charset="0"/>
                <a:ea typeface="Tahoma" panose="020B0604030504040204" pitchFamily="34" charset="0"/>
                <a:cs typeface="Tahoma" panose="020B0604030504040204" pitchFamily="34" charset="0"/>
              </a:rPr>
              <a:t>  Coercive Power</a:t>
            </a:r>
            <a:endParaRPr lang="en-US" sz="1400" dirty="0">
              <a:latin typeface="Tahoma" panose="020B0604030504040204" pitchFamily="34" charset="0"/>
              <a:ea typeface="Tahoma" panose="020B0604030504040204" pitchFamily="34" charset="0"/>
              <a:cs typeface="Tahoma" panose="020B0604030504040204" pitchFamily="34" charset="0"/>
            </a:endParaRPr>
          </a:p>
        </p:txBody>
      </p:sp>
      <p:sp>
        <p:nvSpPr>
          <p:cNvPr id="23" name="Text 21"/>
          <p:cNvSpPr/>
          <p:nvPr/>
        </p:nvSpPr>
        <p:spPr>
          <a:xfrm>
            <a:off x="484632" y="3931920"/>
            <a:ext cx="3749040" cy="621792"/>
          </a:xfrm>
          <a:prstGeom prst="rect">
            <a:avLst/>
          </a:prstGeom>
          <a:noFill/>
          <a:ln/>
        </p:spPr>
        <p:txBody>
          <a:bodyPr wrap="square" rtlCol="0" anchor="t"/>
          <a:lstStyle/>
          <a:p>
            <a:pPr marL="0" indent="0">
              <a:lnSpc>
                <a:spcPct val="125000"/>
              </a:lnSpc>
              <a:buNone/>
            </a:pPr>
            <a:r>
              <a:rPr lang="en-US" sz="1050" dirty="0">
                <a:solidFill>
                  <a:srgbClr val="D6E8F5"/>
                </a:solidFill>
                <a:latin typeface="Tahoma" panose="020B0604030504040204" pitchFamily="34" charset="0"/>
                <a:ea typeface="Tahoma" panose="020B0604030504040204" pitchFamily="34" charset="0"/>
                <a:cs typeface="Tahoma" panose="020B0604030504040204" pitchFamily="34" charset="0"/>
              </a:rPr>
              <a:t> Quint: Uses threats, intimidation, and control of the boat's resources to enforce compliance. Destroying the radio is the ultimate coercive act - removing others' ability to call for help.</a:t>
            </a:r>
            <a:endParaRPr lang="en-US" sz="1050" dirty="0">
              <a:latin typeface="Tahoma" panose="020B0604030504040204" pitchFamily="34" charset="0"/>
              <a:ea typeface="Tahoma" panose="020B0604030504040204" pitchFamily="34" charset="0"/>
              <a:cs typeface="Tahoma" panose="020B0604030504040204" pitchFamily="34" charset="0"/>
            </a:endParaRPr>
          </a:p>
        </p:txBody>
      </p:sp>
      <p:sp>
        <p:nvSpPr>
          <p:cNvPr id="24" name="Shape 22"/>
          <p:cNvSpPr/>
          <p:nvPr/>
        </p:nvSpPr>
        <p:spPr>
          <a:xfrm>
            <a:off x="4617720" y="3594100"/>
            <a:ext cx="4206240" cy="1527048"/>
          </a:xfrm>
          <a:prstGeom prst="rect">
            <a:avLst/>
          </a:prstGeom>
          <a:solidFill>
            <a:srgbClr val="0B2748"/>
          </a:solidFill>
          <a:ln w="19050">
            <a:solidFill>
              <a:srgbClr val="1FC8C8"/>
            </a:solidFill>
            <a:prstDash val="solid"/>
          </a:ln>
          <a:effectLst>
            <a:outerShdw blurRad="101600" dist="25400" dir="8100000" algn="bl" rotWithShape="0">
              <a:srgbClr val="000000">
                <a:alpha val="30000"/>
              </a:srgbClr>
            </a:outerShdw>
          </a:effectLst>
        </p:spPr>
        <p:txBody>
          <a:bodyPr/>
          <a:lstStyle/>
          <a:p>
            <a:endParaRPr lang="en-US"/>
          </a:p>
        </p:txBody>
      </p:sp>
      <p:sp>
        <p:nvSpPr>
          <p:cNvPr id="25" name="Shape 23"/>
          <p:cNvSpPr/>
          <p:nvPr/>
        </p:nvSpPr>
        <p:spPr>
          <a:xfrm>
            <a:off x="4617720" y="3557524"/>
            <a:ext cx="4114800" cy="36576"/>
          </a:xfrm>
          <a:prstGeom prst="rect">
            <a:avLst/>
          </a:prstGeom>
          <a:solidFill>
            <a:srgbClr val="1FC8C8"/>
          </a:solidFill>
          <a:ln w="12700">
            <a:solidFill>
              <a:srgbClr val="1FC8C8"/>
            </a:solidFill>
            <a:prstDash val="solid"/>
          </a:ln>
        </p:spPr>
        <p:txBody>
          <a:bodyPr/>
          <a:lstStyle/>
          <a:p>
            <a:endParaRPr lang="en-US" sz="2000">
              <a:latin typeface="Tahoma" panose="020B0604030504040204" pitchFamily="34" charset="0"/>
              <a:ea typeface="Tahoma" panose="020B0604030504040204" pitchFamily="34" charset="0"/>
              <a:cs typeface="Tahoma" panose="020B0604030504040204" pitchFamily="34" charset="0"/>
            </a:endParaRPr>
          </a:p>
        </p:txBody>
      </p:sp>
      <p:sp>
        <p:nvSpPr>
          <p:cNvPr id="26" name="Text 24"/>
          <p:cNvSpPr/>
          <p:nvPr/>
        </p:nvSpPr>
        <p:spPr>
          <a:xfrm>
            <a:off x="4782312" y="3566160"/>
            <a:ext cx="3749040" cy="347472"/>
          </a:xfrm>
          <a:prstGeom prst="rect">
            <a:avLst/>
          </a:prstGeom>
          <a:noFill/>
          <a:ln/>
        </p:spPr>
        <p:txBody>
          <a:bodyPr wrap="square" rtlCol="0" anchor="ctr"/>
          <a:lstStyle/>
          <a:p>
            <a:pPr marL="0" indent="0">
              <a:buNone/>
            </a:pPr>
            <a:r>
              <a:rPr lang="en-US" sz="1400" b="1" dirty="0">
                <a:solidFill>
                  <a:srgbClr val="FFFFFF"/>
                </a:solidFill>
                <a:latin typeface="Tahoma" panose="020B0604030504040204" pitchFamily="34" charset="0"/>
                <a:ea typeface="Tahoma" panose="020B0604030504040204" pitchFamily="34" charset="0"/>
                <a:cs typeface="Tahoma" panose="020B0604030504040204" pitchFamily="34" charset="0"/>
              </a:rPr>
              <a:t>  Referent Power</a:t>
            </a:r>
            <a:endParaRPr lang="en-US" sz="1400" dirty="0">
              <a:latin typeface="Tahoma" panose="020B0604030504040204" pitchFamily="34" charset="0"/>
              <a:ea typeface="Tahoma" panose="020B0604030504040204" pitchFamily="34" charset="0"/>
              <a:cs typeface="Tahoma" panose="020B0604030504040204" pitchFamily="34" charset="0"/>
            </a:endParaRPr>
          </a:p>
        </p:txBody>
      </p:sp>
      <p:sp>
        <p:nvSpPr>
          <p:cNvPr id="27" name="Text 25"/>
          <p:cNvSpPr/>
          <p:nvPr/>
        </p:nvSpPr>
        <p:spPr>
          <a:xfrm>
            <a:off x="4782312" y="3931920"/>
            <a:ext cx="3749040" cy="621792"/>
          </a:xfrm>
          <a:prstGeom prst="rect">
            <a:avLst/>
          </a:prstGeom>
          <a:noFill/>
          <a:ln/>
        </p:spPr>
        <p:txBody>
          <a:bodyPr wrap="square" rtlCol="0" anchor="t"/>
          <a:lstStyle/>
          <a:p>
            <a:pPr marL="0" indent="0">
              <a:lnSpc>
                <a:spcPct val="125000"/>
              </a:lnSpc>
              <a:buNone/>
            </a:pPr>
            <a:r>
              <a:rPr lang="en-US" sz="1050" dirty="0">
                <a:solidFill>
                  <a:srgbClr val="D6E8F5"/>
                </a:solidFill>
                <a:latin typeface="Tahoma" panose="020B0604030504040204" pitchFamily="34" charset="0"/>
                <a:ea typeface="Tahoma" panose="020B0604030504040204" pitchFamily="34" charset="0"/>
                <a:cs typeface="Tahoma" panose="020B0604030504040204" pitchFamily="34" charset="0"/>
              </a:rPr>
              <a:t> Chief Brody: Brody gradually earns identification-based influence. By the final act, both Quint and Hooper defer to him - not because of his position, but because of the respect he has earned through courage.</a:t>
            </a:r>
            <a:endParaRPr lang="en-US" sz="1050" dirty="0">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30</TotalTime>
  <Words>5905</Words>
  <Application>Microsoft Office PowerPoint</Application>
  <PresentationFormat>On-screen Show (16:9)</PresentationFormat>
  <Paragraphs>281</Paragraphs>
  <Slides>12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Georgia</vt:lpstr>
      <vt:lpstr>Impact</vt:lpstr>
      <vt:lpstr>Tahoma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Jaws (1975): An Interpersonal Communication Analysis</dc:title>
  <dc:subject>PptxGenJS Presentation</dc:subject>
  <dc:creator>Interpersonal Communication Course</dc:creator>
  <cp:lastModifiedBy>Author</cp:lastModifiedBy>
  <cp:revision>2</cp:revision>
  <dcterms:created xsi:type="dcterms:W3CDTF">2026-05-05T22:39:26Z</dcterms:created>
  <dcterms:modified xsi:type="dcterms:W3CDTF">2026-05-05T23:30:09Z</dcterms:modified>
</cp:coreProperties>
</file>