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10"/>
  </p:normalViewPr>
  <p:slideViewPr>
    <p:cSldViewPr snapToGrid="0" snapToObjects="1">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6348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Professor Vincent. My name is Letrica Parker, and this is my Final Reflective Presentation for ENGL 305, Advanced Expository Writing. Over the next six minutes or so, I will be reflecting on the development of my professional voice as a scholar and a future curriculum developer. I will draw evidence from three key assignments in my digital portfolio — my Personal Brand Narrative Essay, my Digital Brand Audit, and the LinkedIn revision that emerged from that audit — and I will trace how my rhetorical growth this semester has moved me from simply telling my story to strategically positioning my voice in professional spaces. My central claim is this: my Jamaican identity, my Black womanhood, and my training at an HBCU are not background details — they are the foundation of my scholarly voice.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close with a commitment, because the assignment prompt asks for one. What I have learned across ENGL 305, across my Personal Brand Narrative, my Digital Brand Audit, and my LinkedIn revision, is that culturally intelligent communication does not begin with vocabulary. It begins with refusing to disappear. I am no longer trying to make myself smaller so a recruiter, a colleague, or a system feels comfortable. My professional voice is a Jamaican voice, it is an HBCU-trained voice, it is a Head Start teacher's voice — and it is exactly the voice early childhood education needs in the rooms where curriculum, policy, and discipline are being decided. That is the scholar I am becoming, and that is the voice I will carry into curriculum development and beyond. Thank you, Professor Vincent.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three scholarly sources cited in this presentation, formatted in APA 7th edition. Carla Harris's podcast appearance on authenticity, boldness, and intentionality grounds my discussion of authenticity as competitive advantage. Michelle Obama's Becoming grounds my discussion of refusing to shrink oneself for others' comfort. And Claudia Rankine's Citizen grounds my discussion of hyper-visibility and invisibility as paired conditions for Black professionals. These three voices, alongside the Du Bois framework I drew on in the original narrative essay, form the scholarly architecture of my professional voice.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road map for the next few minutes. I'll start with where my voice was at the beginning of the semester — uncertain, polished, and frankly, a little hidden. Then I'll walk you through three pieces from my portfolio that mark the turning points: my Personal Brand Narrative Essay, my Digital Brand Audit, and the revised LinkedIn profile that came out of that audit. From there I'll name what I think changed rhetorically — the move from telling my story to using it strategically. And I'll close with where this voice is heading: into curriculum development, into advocacy, and into what Carla Harris calls authentic, intentional leadership.</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start where my Personal Brand Narrative Essay starts — with one of my Head Start students saying, "Miss, you talk like my grandma." At the beginning of the semester, that line embarrassed me a little. By the end, it became the thesis of my entire professional brand. When this course began, my online presence — and honestly my classroom posture — was carefully neutral. My LinkedIn headline, my About section, all of it used the language Carla Harris specifically warns against: the safe, nurturing, generic vocabulary that says nothing about who I actually am. I had taken my Jamaican accent, my immigrant journey, and my HBCU formation and tucked them out of sight. What this course taught me is that doing that wasn't professionalism — it was, as Michelle Obama puts it in Becoming, the pressure to make yourself smaller so other people feel comfortable. And the central rhetorical lesson of my semester was learning that authenticity is not the risk. Authenticity is the strategy.</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focus the body of this reflection on three pieces from my portfolio that I think track the rhetorical growth this assignment is asking about. Number one — the Personal Brand Narrative Essay. That was where I first put the story on paper, where I named the three pillars of my professional identity: cultural affirmation, academic excellence, and community advocacy. Number two — the Digital Brand Audit. That was the rhetorical turning point, because for the first time I had to read my own digital self against my own narrative. And the gap was striking. Number three — the LinkedIn revision that came out of that audit. That's where the writing finally became action. I'll take each one in turn.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Assignment one was the Personal Brand Narrative Essay. The rhetorical task was to name a professional identity, and the pivot I made — and I want to highlight this because I think it's the move the rest of the semester depends on — was to refuse the choice between personal and scholarly. The essay opens with a child saying I sound like her grandmother. That is pathos. But within two paragraphs I'm in conversation with W.E.B. Du Bois on double consciousness, Claudia Rankine on hyper-visibility, the Essence article on Black women in the workplace, and Carla Harris on authenticity. What I learned to do in this essay is the move I now think of as my signature move: pair the anecdote with the framework. Let the story carry the heat and let the scholarship carry the weight. Three pillars came out of that essay — cultural affirmation, academic excellence, and community advocacy — and those pillars became the rubric I would hold every other piece of my brand against.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Assignment two was the Digital Brand Audit, and I would argue this is where the most important rhetorical growth happened, because for the first time I was applying analytical tools to my own self-presentation. The audit asked me to read my LinkedIn against my own narrative and to use rhetorical vocabulary — ethos, kairos, pathos — to diagnose what I found. What I found, as you can see on this slide, was a real disconnect. On the left is what my narrative claimed: authenticity is the competitive advantage, the Jamaican accent is named, HBCU formation matters, I am a future curriculum developer. On the right is what my LinkedIn actually said: sterilized vocabulary — safe, nurturing, empowering — no mention of being an immigrant, no mention of my accent, no featured posts at all, which I came to read as a kind of kairotic silence. The painful insight was this: I was writing essays advocating for representation while my own digital self performed exactly the kind of erasure Michelle Obama warns about — making myself smaller so others feel comfortable. The audit named that, and naming it is what made revision possible.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Assignment three was the LinkedIn revision, and on this slide you can see the smallest, most concrete piece of evidence of my rhetorical growth — the headline rewrite. The before headline is technically fine. It is keyword-rich, it lists my role, my degree, and the word equity. But it is forgettable, and more importantly, the woman behind the headline is not in it. The after headline does the same job for recruiters but does additional rhetorical work. It names me as a future curriculum developer, not just a teacher. It claims my Jamaican immigrant identity directly in the metadata of my professional self. And it tells anyone who lands on the profile what I actually advocate for — culturally affirming early childhood education. I rewrote the About section the same way, opening with the student who told me I sounded like her grandmother. The revision turned my LinkedIn from a job listing into the opening paragraph of an argument.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ask me what actually changed rhetorically across this semester, I would name three pivots. Pivot one is voice — moving from generic, safe vocabulary to a specific, embodied, accented voice. The grounding text for that move is Carla Harris's argument that authenticity is a competitive advantage, not a liability. Pivot two is positioning — I stopped writing as a teacher reporting credentials and started writing as a scholar-advocate making an argument about early childhood education. The grounding texts there are Du Bois on double consciousness and Rankine on visibility. Pivot three, and this one is the most personally important, is audience. I stopped writing to be acceptable and started writing to be useful and recognizable to the people I actually serve — immigrant families, Black children, Black women in education. Michelle Obama's refusal in Becoming to shrink herself for other people's comfort is the framework that made that pivot possible.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forward, I see four concrete applications for the voice I have been building. First, curriculum development. My long-term goal — and I name this directly in my Personal Brand Narrative — is to move beyond the classroom into curriculum development, designing early childhood materials that treat linguistic and cultural diversity as assets rather than deficits. Second, policy advocacy. The rhetorical move I practiced all semester — pairing anecdote with scholarship — translates directly into grant writing, position papers, and op-eds for immigrant and Black children. Third, family and community partnership. I want to keep using my Jamaican accent and my immigrant story the way the narrative essay describes — as a bridge of trust with families, not as a quirk to manage. And fourth, a digital presence that finally matches the voice. The LinkedIn revision was a start. The next step is a full portfolio site that argues for representation by demonstrating it.</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6D2E46"/>
        </a:solidFill>
        <a:effectLst/>
      </p:bgPr>
    </p:bg>
    <p:spTree>
      <p:nvGrpSpPr>
        <p:cNvPr id="1" name=""/>
        <p:cNvGrpSpPr/>
        <p:nvPr/>
      </p:nvGrpSpPr>
      <p:grpSpPr>
        <a:xfrm>
          <a:off x="0" y="0"/>
          <a:ext cx="0" cy="0"/>
          <a:chOff x="0" y="0"/>
          <a:chExt cx="0" cy="0"/>
        </a:xfrm>
      </p:grpSpPr>
      <p:sp>
        <p:nvSpPr>
          <p:cNvPr id="2" name="Shape 0"/>
          <p:cNvSpPr/>
          <p:nvPr/>
        </p:nvSpPr>
        <p:spPr>
          <a:xfrm>
            <a:off x="914400" y="1097280"/>
            <a:ext cx="164592" cy="164592"/>
          </a:xfrm>
          <a:prstGeom prst="ellipse">
            <a:avLst/>
          </a:prstGeom>
          <a:solidFill>
            <a:srgbClr val="C9A66B"/>
          </a:solidFill>
          <a:ln w="12700">
            <a:solidFill>
              <a:srgbClr val="C9A66B"/>
            </a:solidFill>
            <a:prstDash val="solid"/>
          </a:ln>
        </p:spPr>
      </p:sp>
      <p:sp>
        <p:nvSpPr>
          <p:cNvPr id="3" name="Text 1"/>
          <p:cNvSpPr/>
          <p:nvPr/>
        </p:nvSpPr>
        <p:spPr>
          <a:xfrm>
            <a:off x="914400" y="1371600"/>
            <a:ext cx="10058400" cy="365760"/>
          </a:xfrm>
          <a:prstGeom prst="rect">
            <a:avLst/>
          </a:prstGeom>
          <a:noFill/>
          <a:ln/>
        </p:spPr>
        <p:txBody>
          <a:bodyPr wrap="square" lIns="0" tIns="0" rIns="0" bIns="0" rtlCol="0" anchor="ctr"/>
          <a:lstStyle/>
          <a:p>
            <a:pPr marL="0" indent="0">
              <a:buNone/>
            </a:pPr>
            <a:r>
              <a:rPr lang="en-US" sz="1300" b="1" kern="0" spc="600" dirty="0">
                <a:solidFill>
                  <a:srgbClr val="C9A66B"/>
                </a:solidFill>
                <a:latin typeface="Calibri" pitchFamily="34" charset="0"/>
                <a:ea typeface="Calibri" pitchFamily="34" charset="-122"/>
                <a:cs typeface="Calibri" pitchFamily="34" charset="-120"/>
              </a:rPr>
              <a:t>FINAL REFLECTIVE PRESENTATION</a:t>
            </a:r>
            <a:endParaRPr lang="en-US" sz="1300" dirty="0"/>
          </a:p>
        </p:txBody>
      </p:sp>
      <p:sp>
        <p:nvSpPr>
          <p:cNvPr id="4" name="Text 2"/>
          <p:cNvSpPr/>
          <p:nvPr/>
        </p:nvSpPr>
        <p:spPr>
          <a:xfrm>
            <a:off x="914400" y="1920240"/>
            <a:ext cx="10332720" cy="1005840"/>
          </a:xfrm>
          <a:prstGeom prst="rect">
            <a:avLst/>
          </a:prstGeom>
          <a:noFill/>
          <a:ln/>
        </p:spPr>
        <p:txBody>
          <a:bodyPr wrap="square" lIns="0" tIns="0" rIns="0" bIns="0" rtlCol="0" anchor="ctr"/>
          <a:lstStyle/>
          <a:p>
            <a:pPr marL="0" indent="0">
              <a:buNone/>
            </a:pPr>
            <a:r>
              <a:rPr lang="en-US" sz="5400" b="1" dirty="0">
                <a:solidFill>
                  <a:srgbClr val="FFFFFF"/>
                </a:solidFill>
                <a:latin typeface="Georgia" pitchFamily="34" charset="0"/>
                <a:ea typeface="Georgia" pitchFamily="34" charset="-122"/>
                <a:cs typeface="Georgia" pitchFamily="34" charset="-120"/>
              </a:rPr>
              <a:t>My Professional Voice</a:t>
            </a:r>
            <a:endParaRPr lang="en-US" sz="5400" dirty="0"/>
          </a:p>
        </p:txBody>
      </p:sp>
      <p:sp>
        <p:nvSpPr>
          <p:cNvPr id="5" name="Text 3"/>
          <p:cNvSpPr/>
          <p:nvPr/>
        </p:nvSpPr>
        <p:spPr>
          <a:xfrm>
            <a:off x="914400" y="2926080"/>
            <a:ext cx="10332720" cy="914400"/>
          </a:xfrm>
          <a:prstGeom prst="rect">
            <a:avLst/>
          </a:prstGeom>
          <a:noFill/>
          <a:ln/>
        </p:spPr>
        <p:txBody>
          <a:bodyPr wrap="square" lIns="0" tIns="0" rIns="0" bIns="0" rtlCol="0" anchor="ctr"/>
          <a:lstStyle/>
          <a:p>
            <a:pPr marL="0" indent="0">
              <a:buNone/>
            </a:pPr>
            <a:r>
              <a:rPr lang="en-US" sz="5400" i="1" dirty="0">
                <a:solidFill>
                  <a:srgbClr val="ECE2D0"/>
                </a:solidFill>
                <a:latin typeface="Georgia" pitchFamily="34" charset="0"/>
                <a:ea typeface="Georgia" pitchFamily="34" charset="-122"/>
                <a:cs typeface="Georgia" pitchFamily="34" charset="-120"/>
              </a:rPr>
              <a:t>as a Scholar</a:t>
            </a:r>
            <a:endParaRPr lang="en-US" sz="5400" dirty="0"/>
          </a:p>
        </p:txBody>
      </p:sp>
      <p:sp>
        <p:nvSpPr>
          <p:cNvPr id="6" name="Shape 4"/>
          <p:cNvSpPr/>
          <p:nvPr/>
        </p:nvSpPr>
        <p:spPr>
          <a:xfrm>
            <a:off x="914400" y="4160520"/>
            <a:ext cx="1371600" cy="0"/>
          </a:xfrm>
          <a:prstGeom prst="line">
            <a:avLst/>
          </a:prstGeom>
          <a:noFill/>
          <a:ln w="25400">
            <a:solidFill>
              <a:srgbClr val="C9A66B"/>
            </a:solidFill>
            <a:prstDash val="solid"/>
          </a:ln>
        </p:spPr>
      </p:sp>
      <p:sp>
        <p:nvSpPr>
          <p:cNvPr id="7" name="Text 5"/>
          <p:cNvSpPr/>
          <p:nvPr/>
        </p:nvSpPr>
        <p:spPr>
          <a:xfrm>
            <a:off x="1513114" y="4343400"/>
            <a:ext cx="9601200" cy="914400"/>
          </a:xfrm>
          <a:prstGeom prst="rect">
            <a:avLst/>
          </a:prstGeom>
          <a:noFill/>
          <a:ln/>
        </p:spPr>
        <p:txBody>
          <a:bodyPr wrap="square" lIns="0" tIns="0" rIns="0" bIns="0" rtlCol="0" anchor="ctr"/>
          <a:lstStyle/>
          <a:p>
            <a:pPr marL="0" indent="0">
              <a:buNone/>
            </a:pPr>
            <a:r>
              <a:rPr lang="en-US" sz="1400" i="1" dirty="0">
                <a:solidFill>
                  <a:srgbClr val="ECE2D0"/>
                </a:solidFill>
                <a:latin typeface="Calibri" pitchFamily="34" charset="0"/>
                <a:ea typeface="Calibri" pitchFamily="34" charset="-122"/>
                <a:cs typeface="Calibri" pitchFamily="34" charset="-120"/>
              </a:rPr>
              <a:t>A reflection on rhetorical growth, cultural identity, and the</a:t>
            </a:r>
            <a:endParaRPr lang="en-US" sz="1400" dirty="0"/>
          </a:p>
          <a:p>
            <a:pPr marL="0" indent="0">
              <a:buNone/>
            </a:pPr>
            <a:r>
              <a:rPr lang="en-US" sz="1400" i="1" dirty="0">
                <a:solidFill>
                  <a:srgbClr val="ECE2D0"/>
                </a:solidFill>
                <a:latin typeface="Calibri" pitchFamily="34" charset="0"/>
                <a:ea typeface="Calibri" pitchFamily="34" charset="-122"/>
                <a:cs typeface="Calibri" pitchFamily="34" charset="-120"/>
              </a:rPr>
              <a:t>emerging voice of a Jamaican educator and future curriculum developer.</a:t>
            </a:r>
            <a:endParaRPr lang="en-US" sz="1400" dirty="0"/>
          </a:p>
        </p:txBody>
      </p:sp>
      <p:sp>
        <p:nvSpPr>
          <p:cNvPr id="8" name="Text 6"/>
          <p:cNvSpPr/>
          <p:nvPr/>
        </p:nvSpPr>
        <p:spPr>
          <a:xfrm>
            <a:off x="914400" y="5669280"/>
            <a:ext cx="10058400" cy="91440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LETRICA PARKER</a:t>
            </a:r>
            <a:endParaRPr lang="en-US" sz="1200" dirty="0"/>
          </a:p>
          <a:p>
            <a:pPr marL="0" indent="0">
              <a:buNone/>
            </a:pPr>
            <a:r>
              <a:rPr lang="en-US" sz="1200" dirty="0">
                <a:solidFill>
                  <a:srgbClr val="ECE2D0"/>
                </a:solidFill>
                <a:latin typeface="Calibri" pitchFamily="34" charset="0"/>
                <a:ea typeface="Calibri" pitchFamily="34" charset="-122"/>
                <a:cs typeface="Calibri" pitchFamily="34" charset="-120"/>
              </a:rPr>
              <a:t>Coppin State University  •  ENGL 305 SEC 401</a:t>
            </a:r>
            <a:endParaRPr lang="en-US" sz="1200" dirty="0"/>
          </a:p>
          <a:p>
            <a:pPr marL="0" indent="0">
              <a:buNone/>
            </a:pPr>
            <a:r>
              <a:rPr lang="en-US" sz="1200" dirty="0">
                <a:solidFill>
                  <a:srgbClr val="ECE2D0"/>
                </a:solidFill>
                <a:latin typeface="Calibri" pitchFamily="34" charset="0"/>
                <a:ea typeface="Calibri" pitchFamily="34" charset="-122"/>
                <a:cs typeface="Calibri" pitchFamily="34" charset="-120"/>
              </a:rPr>
              <a:t>Professor Donald Vincent  •  Spring 2026</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6D2E46"/>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ECE2D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ECE2D0"/>
                </a:solidFill>
                <a:latin typeface="Calibri" pitchFamily="34" charset="0"/>
                <a:ea typeface="Calibri" pitchFamily="34" charset="-122"/>
                <a:cs typeface="Calibri" pitchFamily="34" charset="-120"/>
              </a:rPr>
              <a:t>10</a:t>
            </a:r>
            <a:endParaRPr lang="en-US" sz="900" dirty="0"/>
          </a:p>
        </p:txBody>
      </p:sp>
      <p:sp>
        <p:nvSpPr>
          <p:cNvPr id="4" name="Shape 2"/>
          <p:cNvSpPr/>
          <p:nvPr/>
        </p:nvSpPr>
        <p:spPr>
          <a:xfrm>
            <a:off x="640080" y="685800"/>
            <a:ext cx="164592" cy="164592"/>
          </a:xfrm>
          <a:prstGeom prst="ellipse">
            <a:avLst/>
          </a:prstGeom>
          <a:solidFill>
            <a:srgbClr val="C9A66B"/>
          </a:solidFill>
          <a:ln w="12700">
            <a:solidFill>
              <a:srgbClr val="C9A66B"/>
            </a:solidFill>
            <a:prstDash val="solid"/>
          </a:ln>
        </p:spPr>
      </p:sp>
      <p:sp>
        <p:nvSpPr>
          <p:cNvPr id="5" name="Text 3"/>
          <p:cNvSpPr/>
          <p:nvPr/>
        </p:nvSpPr>
        <p:spPr>
          <a:xfrm>
            <a:off x="868680" y="640080"/>
            <a:ext cx="5486400" cy="320040"/>
          </a:xfrm>
          <a:prstGeom prst="rect">
            <a:avLst/>
          </a:prstGeom>
          <a:noFill/>
          <a:ln/>
        </p:spPr>
        <p:txBody>
          <a:bodyPr wrap="square" lIns="0" tIns="0" rIns="0" bIns="0" rtlCol="0" anchor="ctr"/>
          <a:lstStyle/>
          <a:p>
            <a:pPr marL="0" indent="0">
              <a:buNone/>
            </a:pPr>
            <a:r>
              <a:rPr lang="en-US" sz="1200" b="1" kern="0" spc="500" dirty="0">
                <a:solidFill>
                  <a:srgbClr val="C9A66B"/>
                </a:solidFill>
                <a:latin typeface="Calibri" pitchFamily="34" charset="0"/>
                <a:ea typeface="Calibri" pitchFamily="34" charset="-122"/>
                <a:cs typeface="Calibri" pitchFamily="34" charset="-120"/>
              </a:rPr>
              <a:t>CONCLUSION</a:t>
            </a:r>
            <a:endParaRPr lang="en-US" sz="1200" dirty="0"/>
          </a:p>
        </p:txBody>
      </p:sp>
      <p:sp>
        <p:nvSpPr>
          <p:cNvPr id="6" name="Text 4"/>
          <p:cNvSpPr/>
          <p:nvPr/>
        </p:nvSpPr>
        <p:spPr>
          <a:xfrm>
            <a:off x="640080" y="1143000"/>
            <a:ext cx="10972800" cy="155448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My commitment to</a:t>
            </a:r>
            <a:endParaRPr lang="en-US" sz="3600" dirty="0"/>
          </a:p>
          <a:p>
            <a:pPr marL="0" indent="0">
              <a:buNone/>
            </a:pPr>
            <a:r>
              <a:rPr lang="en-US" sz="3600" b="1" dirty="0">
                <a:solidFill>
                  <a:srgbClr val="FFFFFF"/>
                </a:solidFill>
                <a:latin typeface="Georgia" pitchFamily="34" charset="0"/>
                <a:ea typeface="Georgia" pitchFamily="34" charset="-122"/>
                <a:cs typeface="Georgia" pitchFamily="34" charset="-120"/>
              </a:rPr>
              <a:t>culturally intelligent communication</a:t>
            </a:r>
            <a:endParaRPr lang="en-US" sz="3600" dirty="0"/>
          </a:p>
        </p:txBody>
      </p:sp>
      <p:sp>
        <p:nvSpPr>
          <p:cNvPr id="7" name="Shape 5"/>
          <p:cNvSpPr/>
          <p:nvPr/>
        </p:nvSpPr>
        <p:spPr>
          <a:xfrm>
            <a:off x="640080" y="3108960"/>
            <a:ext cx="640080" cy="0"/>
          </a:xfrm>
          <a:prstGeom prst="line">
            <a:avLst/>
          </a:prstGeom>
          <a:noFill/>
          <a:ln w="31750">
            <a:solidFill>
              <a:srgbClr val="C9A66B"/>
            </a:solidFill>
            <a:prstDash val="solid"/>
          </a:ln>
        </p:spPr>
      </p:sp>
      <p:sp>
        <p:nvSpPr>
          <p:cNvPr id="8" name="Text 6"/>
          <p:cNvSpPr/>
          <p:nvPr/>
        </p:nvSpPr>
        <p:spPr>
          <a:xfrm>
            <a:off x="640080" y="3337560"/>
            <a:ext cx="10698480" cy="2011680"/>
          </a:xfrm>
          <a:prstGeom prst="rect">
            <a:avLst/>
          </a:prstGeom>
          <a:noFill/>
          <a:ln/>
        </p:spPr>
        <p:txBody>
          <a:bodyPr wrap="square" lIns="0" tIns="0" rIns="0" bIns="0" rtlCol="0" anchor="ctr"/>
          <a:lstStyle/>
          <a:p>
            <a:pPr marL="0" indent="0">
              <a:spcAft>
                <a:spcPts val="600"/>
              </a:spcAft>
              <a:buNone/>
            </a:pPr>
            <a:r>
              <a:rPr lang="en-US" sz="1900" i="1" dirty="0">
                <a:solidFill>
                  <a:srgbClr val="FFFFFF"/>
                </a:solidFill>
                <a:latin typeface="Georgia" pitchFamily="34" charset="0"/>
                <a:ea typeface="Georgia" pitchFamily="34" charset="-122"/>
                <a:cs typeface="Georgia" pitchFamily="34" charset="-120"/>
              </a:rPr>
              <a:t>I am no longer trying to make myself smaller so a recruiter, a colleague, or a system feels comfortable. </a:t>
            </a:r>
            <a:endParaRPr lang="en-US" sz="1900" dirty="0"/>
          </a:p>
          <a:p>
            <a:pPr marL="0" indent="0">
              <a:spcAft>
                <a:spcPts val="600"/>
              </a:spcAft>
              <a:buNone/>
            </a:pPr>
            <a:endParaRPr lang="en-US" sz="1900" dirty="0"/>
          </a:p>
          <a:p>
            <a:pPr marL="0" indent="0">
              <a:spcAft>
                <a:spcPts val="600"/>
              </a:spcAft>
              <a:buNone/>
            </a:pPr>
            <a:r>
              <a:rPr lang="en-US" sz="1900" i="1" dirty="0">
                <a:solidFill>
                  <a:srgbClr val="ECE2D0"/>
                </a:solidFill>
                <a:latin typeface="Georgia" pitchFamily="34" charset="0"/>
                <a:ea typeface="Georgia" pitchFamily="34" charset="-122"/>
                <a:cs typeface="Georgia" pitchFamily="34" charset="-120"/>
              </a:rPr>
              <a:t>My professional voice is a Jamaican voice, an HBCU-trained voice, a Head Start teacher's voice — and it is exactly the voice early childhood education needs in the rooms where curriculum, policy, and discipline are being decided.</a:t>
            </a:r>
            <a:endParaRPr lang="en-US" sz="1900" dirty="0"/>
          </a:p>
        </p:txBody>
      </p:sp>
      <p:sp>
        <p:nvSpPr>
          <p:cNvPr id="9" name="Text 7"/>
          <p:cNvSpPr/>
          <p:nvPr/>
        </p:nvSpPr>
        <p:spPr>
          <a:xfrm>
            <a:off x="640080" y="5486400"/>
            <a:ext cx="10972800" cy="640080"/>
          </a:xfrm>
          <a:prstGeom prst="rect">
            <a:avLst/>
          </a:prstGeom>
          <a:noFill/>
          <a:ln/>
        </p:spPr>
        <p:txBody>
          <a:bodyPr wrap="square" lIns="0" tIns="0" rIns="0" bIns="0" rtlCol="0" anchor="ctr"/>
          <a:lstStyle/>
          <a:p>
            <a:pPr marL="0" indent="0">
              <a:buNone/>
            </a:pPr>
            <a:r>
              <a:rPr lang="en-US" sz="2800" b="1" i="1" dirty="0">
                <a:solidFill>
                  <a:srgbClr val="C9A66B"/>
                </a:solidFill>
                <a:latin typeface="Georgia" pitchFamily="34" charset="0"/>
                <a:ea typeface="Georgia" pitchFamily="34" charset="-122"/>
                <a:cs typeface="Georgia" pitchFamily="34" charset="-120"/>
              </a:rPr>
              <a:t>Thank you.</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CE2D0"/>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1100" dirty="0">
                <a:solidFill>
                  <a:srgbClr val="6B5560"/>
                </a:solidFill>
                <a:latin typeface="Calibri" pitchFamily="34" charset="0"/>
                <a:ea typeface="Calibri" pitchFamily="34" charset="-122"/>
                <a:cs typeface="Calibri" pitchFamily="34" charset="-120"/>
              </a:rPr>
              <a:t>Letrica Parker  |  ENGL 305</a:t>
            </a:r>
            <a:endParaRPr lang="en-US" sz="11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1100" dirty="0">
                <a:solidFill>
                  <a:srgbClr val="6B5560"/>
                </a:solidFill>
                <a:latin typeface="Calibri" pitchFamily="34" charset="0"/>
                <a:ea typeface="Calibri" pitchFamily="34" charset="-122"/>
                <a:cs typeface="Calibri" pitchFamily="34" charset="-120"/>
              </a:rPr>
              <a:t>11</a:t>
            </a:r>
            <a:endParaRPr lang="en-US" sz="1100" dirty="0"/>
          </a:p>
        </p:txBody>
      </p:sp>
      <p:sp>
        <p:nvSpPr>
          <p:cNvPr id="4" name="Shape 2"/>
          <p:cNvSpPr/>
          <p:nvPr/>
        </p:nvSpPr>
        <p:spPr>
          <a:xfrm>
            <a:off x="640080" y="685800"/>
            <a:ext cx="128016" cy="128016"/>
          </a:xfrm>
          <a:prstGeom prst="ellipse">
            <a:avLst/>
          </a:prstGeom>
          <a:solidFill>
            <a:srgbClr val="C9A66B"/>
          </a:solidFill>
          <a:ln w="12700">
            <a:solidFill>
              <a:srgbClr val="C9A66B"/>
            </a:solidFill>
            <a:prstDash val="solid"/>
          </a:ln>
        </p:spPr>
      </p:sp>
      <p:sp>
        <p:nvSpPr>
          <p:cNvPr id="5" name="Text 3"/>
          <p:cNvSpPr/>
          <p:nvPr/>
        </p:nvSpPr>
        <p:spPr>
          <a:xfrm>
            <a:off x="868680" y="594360"/>
            <a:ext cx="5486400" cy="320040"/>
          </a:xfrm>
          <a:prstGeom prst="rect">
            <a:avLst/>
          </a:prstGeom>
          <a:noFill/>
          <a:ln/>
        </p:spPr>
        <p:txBody>
          <a:bodyPr wrap="square" lIns="0" tIns="0" rIns="0" bIns="0" rtlCol="0" anchor="ctr"/>
          <a:lstStyle/>
          <a:p>
            <a:pPr marL="0" indent="0">
              <a:buNone/>
            </a:pPr>
            <a:r>
              <a:rPr lang="en-US" b="1" kern="0" spc="500" dirty="0">
                <a:solidFill>
                  <a:srgbClr val="6D2E46"/>
                </a:solidFill>
                <a:latin typeface="Calibri" pitchFamily="34" charset="0"/>
                <a:ea typeface="Calibri" pitchFamily="34" charset="-122"/>
                <a:cs typeface="Calibri" pitchFamily="34" charset="-120"/>
              </a:rPr>
              <a:t>REFERENCES</a:t>
            </a:r>
            <a:endParaRPr lang="en-US" dirty="0"/>
          </a:p>
        </p:txBody>
      </p:sp>
      <p:sp>
        <p:nvSpPr>
          <p:cNvPr id="6" name="Text 4"/>
          <p:cNvSpPr/>
          <p:nvPr/>
        </p:nvSpPr>
        <p:spPr>
          <a:xfrm>
            <a:off x="640080" y="1005840"/>
            <a:ext cx="10972800" cy="640080"/>
          </a:xfrm>
          <a:prstGeom prst="rect">
            <a:avLst/>
          </a:prstGeom>
          <a:noFill/>
          <a:ln/>
        </p:spPr>
        <p:txBody>
          <a:bodyPr wrap="square" lIns="0" tIns="0" rIns="0" bIns="0" rtlCol="0" anchor="ctr"/>
          <a:lstStyle/>
          <a:p>
            <a:pPr marL="0" indent="0">
              <a:buNone/>
            </a:pPr>
            <a:r>
              <a:rPr lang="en-US" sz="4400" b="1" dirty="0">
                <a:solidFill>
                  <a:srgbClr val="2B1A20"/>
                </a:solidFill>
                <a:latin typeface="Georgia" pitchFamily="34" charset="0"/>
                <a:ea typeface="Georgia" pitchFamily="34" charset="-122"/>
                <a:cs typeface="Georgia" pitchFamily="34" charset="-120"/>
              </a:rPr>
              <a:t>References</a:t>
            </a:r>
            <a:endParaRPr lang="en-US" sz="4400" dirty="0"/>
          </a:p>
        </p:txBody>
      </p:sp>
      <p:sp>
        <p:nvSpPr>
          <p:cNvPr id="8" name="Text 6"/>
          <p:cNvSpPr/>
          <p:nvPr/>
        </p:nvSpPr>
        <p:spPr>
          <a:xfrm>
            <a:off x="640080" y="2377440"/>
            <a:ext cx="10972800" cy="3657600"/>
          </a:xfrm>
          <a:prstGeom prst="rect">
            <a:avLst/>
          </a:prstGeom>
          <a:noFill/>
          <a:ln/>
        </p:spPr>
        <p:txBody>
          <a:bodyPr wrap="square" lIns="0" tIns="0" rIns="0" bIns="0" rtlCol="0" anchor="ctr"/>
          <a:lstStyle/>
          <a:p>
            <a:pPr marL="0" indent="0">
              <a:spcAft>
                <a:spcPts val="600"/>
              </a:spcAft>
              <a:buNone/>
            </a:pPr>
            <a:r>
              <a:rPr lang="en-US" sz="2000" b="1" dirty="0">
                <a:solidFill>
                  <a:srgbClr val="2B1A20"/>
                </a:solidFill>
                <a:latin typeface="Calibri" pitchFamily="34" charset="0"/>
                <a:ea typeface="Calibri" pitchFamily="34" charset="-122"/>
                <a:cs typeface="Calibri" pitchFamily="34" charset="-120"/>
              </a:rPr>
              <a:t>Harris, C. (2025, February 11). </a:t>
            </a:r>
            <a:r>
              <a:rPr lang="en-US" sz="2000" i="1" dirty="0">
                <a:solidFill>
                  <a:srgbClr val="2B1A20"/>
                </a:solidFill>
                <a:latin typeface="Calibri" pitchFamily="34" charset="0"/>
                <a:ea typeface="Calibri" pitchFamily="34" charset="-122"/>
                <a:cs typeface="Calibri" pitchFamily="34" charset="-120"/>
              </a:rPr>
              <a:t>Authenticity, boldness, and intentionality</a:t>
            </a:r>
            <a:r>
              <a:rPr lang="en-US" sz="2000" dirty="0">
                <a:solidFill>
                  <a:srgbClr val="2B1A20"/>
                </a:solidFill>
                <a:latin typeface="Calibri" pitchFamily="34" charset="0"/>
                <a:ea typeface="Calibri" pitchFamily="34" charset="-122"/>
                <a:cs typeface="Calibri" pitchFamily="34" charset="-120"/>
              </a:rPr>
              <a:t> [Audio podcast episode]. In </a:t>
            </a:r>
            <a:r>
              <a:rPr lang="en-US" sz="2000" i="1" dirty="0">
                <a:solidFill>
                  <a:srgbClr val="2B1A20"/>
                </a:solidFill>
                <a:latin typeface="Calibri" pitchFamily="34" charset="0"/>
                <a:ea typeface="Calibri" pitchFamily="34" charset="-122"/>
                <a:cs typeface="Calibri" pitchFamily="34" charset="-120"/>
              </a:rPr>
              <a:t>Paula Edgar Podcast</a:t>
            </a:r>
            <a:r>
              <a:rPr lang="en-US" sz="2000" dirty="0">
                <a:solidFill>
                  <a:srgbClr val="6B5560"/>
                </a:solidFill>
                <a:latin typeface="Calibri" pitchFamily="34" charset="0"/>
                <a:ea typeface="Calibri" pitchFamily="34" charset="-122"/>
                <a:cs typeface="Calibri" pitchFamily="34" charset="-120"/>
              </a:rPr>
              <a:t>. https://www.paulaedgar.com/podcast/authenticity-boldness-and-intentionality-carla-harris</a:t>
            </a:r>
            <a:endParaRPr lang="en-US" sz="2000" dirty="0"/>
          </a:p>
          <a:p>
            <a:pPr marL="0" indent="0">
              <a:spcAft>
                <a:spcPts val="600"/>
              </a:spcAft>
              <a:buNone/>
            </a:pPr>
            <a:endParaRPr lang="en-US" sz="2000" dirty="0"/>
          </a:p>
          <a:p>
            <a:pPr marL="0" indent="0">
              <a:spcAft>
                <a:spcPts val="600"/>
              </a:spcAft>
              <a:buNone/>
            </a:pPr>
            <a:r>
              <a:rPr lang="en-US" sz="2000" b="1" dirty="0">
                <a:solidFill>
                  <a:srgbClr val="2B1A20"/>
                </a:solidFill>
                <a:latin typeface="Calibri" pitchFamily="34" charset="0"/>
                <a:ea typeface="Calibri" pitchFamily="34" charset="-122"/>
                <a:cs typeface="Calibri" pitchFamily="34" charset="-120"/>
              </a:rPr>
              <a:t>Obama, M. (2021). </a:t>
            </a:r>
            <a:r>
              <a:rPr lang="en-US" sz="2000" i="1" dirty="0">
                <a:solidFill>
                  <a:srgbClr val="2B1A20"/>
                </a:solidFill>
                <a:latin typeface="Calibri" pitchFamily="34" charset="0"/>
                <a:ea typeface="Calibri" pitchFamily="34" charset="-122"/>
                <a:cs typeface="Calibri" pitchFamily="34" charset="-120"/>
              </a:rPr>
              <a:t>Becoming</a:t>
            </a:r>
            <a:r>
              <a:rPr lang="en-US" sz="2000" dirty="0">
                <a:solidFill>
                  <a:srgbClr val="2B1A20"/>
                </a:solidFill>
                <a:latin typeface="Calibri" pitchFamily="34" charset="0"/>
                <a:ea typeface="Calibri" pitchFamily="34" charset="-122"/>
                <a:cs typeface="Calibri" pitchFamily="34" charset="-120"/>
              </a:rPr>
              <a:t>. Crown.</a:t>
            </a:r>
            <a:endParaRPr lang="en-US" sz="2000" dirty="0"/>
          </a:p>
          <a:p>
            <a:pPr marL="0" indent="0">
              <a:spcAft>
                <a:spcPts val="600"/>
              </a:spcAft>
              <a:buNone/>
            </a:pPr>
            <a:endParaRPr lang="en-US" sz="2000" dirty="0"/>
          </a:p>
          <a:p>
            <a:pPr marL="0" indent="0">
              <a:spcAft>
                <a:spcPts val="600"/>
              </a:spcAft>
              <a:buNone/>
            </a:pPr>
            <a:r>
              <a:rPr lang="en-US" sz="2000" b="1" dirty="0">
                <a:solidFill>
                  <a:srgbClr val="2B1A20"/>
                </a:solidFill>
                <a:latin typeface="Calibri" pitchFamily="34" charset="0"/>
                <a:ea typeface="Calibri" pitchFamily="34" charset="-122"/>
                <a:cs typeface="Calibri" pitchFamily="34" charset="-120"/>
              </a:rPr>
              <a:t>Rankine, C. (2014). </a:t>
            </a:r>
            <a:r>
              <a:rPr lang="en-US" sz="2000" i="1" dirty="0">
                <a:solidFill>
                  <a:srgbClr val="2B1A20"/>
                </a:solidFill>
                <a:latin typeface="Calibri" pitchFamily="34" charset="0"/>
                <a:ea typeface="Calibri" pitchFamily="34" charset="-122"/>
                <a:cs typeface="Calibri" pitchFamily="34" charset="-120"/>
              </a:rPr>
              <a:t>Citizen: An American lyric</a:t>
            </a:r>
            <a:r>
              <a:rPr lang="en-US" sz="2000" dirty="0">
                <a:solidFill>
                  <a:srgbClr val="2B1A20"/>
                </a:solidFill>
                <a:latin typeface="Calibri" pitchFamily="34" charset="0"/>
                <a:ea typeface="Calibri" pitchFamily="34" charset="-122"/>
                <a:cs typeface="Calibri" pitchFamily="34" charset="-120"/>
              </a:rPr>
              <a:t>. Graywolf Press.</a:t>
            </a:r>
            <a:endParaRPr lang="en-US" sz="2000" dirty="0"/>
          </a:p>
        </p:txBody>
      </p:sp>
      <p:sp>
        <p:nvSpPr>
          <p:cNvPr id="9" name="Shape 7"/>
          <p:cNvSpPr/>
          <p:nvPr/>
        </p:nvSpPr>
        <p:spPr>
          <a:xfrm>
            <a:off x="640080" y="5715000"/>
            <a:ext cx="548640" cy="0"/>
          </a:xfrm>
          <a:prstGeom prst="line">
            <a:avLst/>
          </a:prstGeom>
          <a:noFill/>
          <a:ln w="19050">
            <a:solidFill>
              <a:srgbClr val="C9A66B"/>
            </a:solidFill>
            <a:prstDash val="solid"/>
          </a:ln>
        </p:spPr>
      </p:sp>
      <p:sp>
        <p:nvSpPr>
          <p:cNvPr id="10" name="Text 8"/>
          <p:cNvSpPr/>
          <p:nvPr/>
        </p:nvSpPr>
        <p:spPr>
          <a:xfrm>
            <a:off x="640080" y="5852160"/>
            <a:ext cx="10972800" cy="457200"/>
          </a:xfrm>
          <a:prstGeom prst="rect">
            <a:avLst/>
          </a:prstGeom>
          <a:noFill/>
          <a:ln/>
        </p:spPr>
        <p:txBody>
          <a:bodyPr wrap="square" lIns="0" tIns="0" rIns="0" bIns="0" rtlCol="0" anchor="ctr"/>
          <a:lstStyle/>
          <a:p>
            <a:pPr marL="0" indent="0">
              <a:buNone/>
            </a:pPr>
            <a:r>
              <a:rPr lang="en-US" sz="1600" i="1" dirty="0">
                <a:solidFill>
                  <a:srgbClr val="6B5560"/>
                </a:solidFill>
                <a:latin typeface="Calibri" pitchFamily="34" charset="0"/>
                <a:ea typeface="Calibri" pitchFamily="34" charset="-122"/>
                <a:cs typeface="Calibri" pitchFamily="34" charset="-120"/>
              </a:rPr>
              <a:t>Source materials drawn from author's Personal Brand Narrative Essay and Digital Brand Audit (Coppin State University, ENGL 305, Spring 2026).</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CE2D0"/>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6B556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6B5560"/>
                </a:solidFill>
                <a:latin typeface="Calibri" pitchFamily="34" charset="0"/>
                <a:ea typeface="Calibri" pitchFamily="34" charset="-122"/>
                <a:cs typeface="Calibri" pitchFamily="34" charset="-120"/>
              </a:rPr>
              <a:t>2</a:t>
            </a:r>
            <a:endParaRPr lang="en-US" sz="900" dirty="0"/>
          </a:p>
        </p:txBody>
      </p:sp>
      <p:sp>
        <p:nvSpPr>
          <p:cNvPr id="4" name="Shape 2"/>
          <p:cNvSpPr/>
          <p:nvPr/>
        </p:nvSpPr>
        <p:spPr>
          <a:xfrm>
            <a:off x="640080" y="685800"/>
            <a:ext cx="128016" cy="128016"/>
          </a:xfrm>
          <a:prstGeom prst="ellipse">
            <a:avLst/>
          </a:prstGeom>
          <a:solidFill>
            <a:srgbClr val="C9A66B"/>
          </a:solidFill>
          <a:ln w="12700">
            <a:solidFill>
              <a:srgbClr val="C9A66B"/>
            </a:solidFill>
            <a:prstDash val="solid"/>
          </a:ln>
        </p:spPr>
      </p:sp>
      <p:sp>
        <p:nvSpPr>
          <p:cNvPr id="5" name="Text 3"/>
          <p:cNvSpPr/>
          <p:nvPr/>
        </p:nvSpPr>
        <p:spPr>
          <a:xfrm>
            <a:off x="868680" y="594360"/>
            <a:ext cx="3657600" cy="320040"/>
          </a:xfrm>
          <a:prstGeom prst="rect">
            <a:avLst/>
          </a:prstGeom>
          <a:noFill/>
          <a:ln/>
        </p:spPr>
        <p:txBody>
          <a:bodyPr wrap="square" lIns="0" tIns="0" rIns="0" bIns="0" rtlCol="0" anchor="ctr"/>
          <a:lstStyle/>
          <a:p>
            <a:pPr marL="0" indent="0">
              <a:buNone/>
            </a:pPr>
            <a:r>
              <a:rPr lang="en-US" sz="1200" b="1" kern="0" spc="500" dirty="0">
                <a:solidFill>
                  <a:srgbClr val="6D2E46"/>
                </a:solidFill>
                <a:latin typeface="Calibri" pitchFamily="34" charset="0"/>
                <a:ea typeface="Calibri" pitchFamily="34" charset="-122"/>
                <a:cs typeface="Calibri" pitchFamily="34" charset="-120"/>
              </a:rPr>
              <a:t>ROADMAP</a:t>
            </a:r>
            <a:endParaRPr lang="en-US" sz="1200" dirty="0"/>
          </a:p>
        </p:txBody>
      </p:sp>
      <p:sp>
        <p:nvSpPr>
          <p:cNvPr id="6" name="Text 4"/>
          <p:cNvSpPr/>
          <p:nvPr/>
        </p:nvSpPr>
        <p:spPr>
          <a:xfrm>
            <a:off x="640080" y="1005840"/>
            <a:ext cx="10972800" cy="822960"/>
          </a:xfrm>
          <a:prstGeom prst="rect">
            <a:avLst/>
          </a:prstGeom>
          <a:noFill/>
          <a:ln/>
        </p:spPr>
        <p:txBody>
          <a:bodyPr wrap="square" lIns="0" tIns="0" rIns="0" bIns="0" rtlCol="0" anchor="ctr"/>
          <a:lstStyle/>
          <a:p>
            <a:pPr marL="0" indent="0">
              <a:buNone/>
            </a:pPr>
            <a:r>
              <a:rPr lang="en-US" sz="3600" b="1" dirty="0">
                <a:solidFill>
                  <a:srgbClr val="2B1A20"/>
                </a:solidFill>
                <a:latin typeface="Georgia" pitchFamily="34" charset="0"/>
                <a:ea typeface="Georgia" pitchFamily="34" charset="-122"/>
                <a:cs typeface="Georgia" pitchFamily="34" charset="-120"/>
              </a:rPr>
              <a:t>How my voice took shape this semester</a:t>
            </a:r>
            <a:endParaRPr lang="en-US" sz="3600" dirty="0"/>
          </a:p>
        </p:txBody>
      </p:sp>
      <p:sp>
        <p:nvSpPr>
          <p:cNvPr id="7" name="Shape 5"/>
          <p:cNvSpPr/>
          <p:nvPr/>
        </p:nvSpPr>
        <p:spPr>
          <a:xfrm>
            <a:off x="640080" y="2194560"/>
            <a:ext cx="2606040" cy="3657600"/>
          </a:xfrm>
          <a:prstGeom prst="rect">
            <a:avLst/>
          </a:prstGeom>
          <a:solidFill>
            <a:srgbClr val="F7F1E5"/>
          </a:solidFill>
          <a:ln/>
          <a:effectLst>
            <a:outerShdw blurRad="101600" dist="25400" dir="5400000" algn="bl" rotWithShape="0">
              <a:srgbClr val="000000">
                <a:alpha val="8000"/>
              </a:srgbClr>
            </a:outerShdw>
          </a:effectLst>
        </p:spPr>
      </p:sp>
      <p:sp>
        <p:nvSpPr>
          <p:cNvPr id="8" name="Shape 6"/>
          <p:cNvSpPr/>
          <p:nvPr/>
        </p:nvSpPr>
        <p:spPr>
          <a:xfrm>
            <a:off x="640080" y="2194560"/>
            <a:ext cx="2606040" cy="73152"/>
          </a:xfrm>
          <a:prstGeom prst="rect">
            <a:avLst/>
          </a:prstGeom>
          <a:solidFill>
            <a:srgbClr val="6D2E46"/>
          </a:solidFill>
          <a:ln/>
        </p:spPr>
      </p:sp>
      <p:sp>
        <p:nvSpPr>
          <p:cNvPr id="9" name="Text 7"/>
          <p:cNvSpPr/>
          <p:nvPr/>
        </p:nvSpPr>
        <p:spPr>
          <a:xfrm>
            <a:off x="914400" y="2468880"/>
            <a:ext cx="2057400" cy="640080"/>
          </a:xfrm>
          <a:prstGeom prst="rect">
            <a:avLst/>
          </a:prstGeom>
          <a:noFill/>
          <a:ln/>
        </p:spPr>
        <p:txBody>
          <a:bodyPr wrap="square" lIns="0" tIns="0" rIns="0" bIns="0" rtlCol="0" anchor="ctr"/>
          <a:lstStyle/>
          <a:p>
            <a:pPr marL="0" indent="0">
              <a:buNone/>
            </a:pPr>
            <a:r>
              <a:rPr lang="en-US" sz="3600" b="1" i="1" dirty="0">
                <a:solidFill>
                  <a:srgbClr val="C9A66B"/>
                </a:solidFill>
                <a:latin typeface="Georgia" pitchFamily="34" charset="0"/>
                <a:ea typeface="Georgia" pitchFamily="34" charset="-122"/>
                <a:cs typeface="Georgia" pitchFamily="34" charset="-120"/>
              </a:rPr>
              <a:t>01</a:t>
            </a:r>
            <a:endParaRPr lang="en-US" sz="3600" dirty="0"/>
          </a:p>
        </p:txBody>
      </p:sp>
      <p:sp>
        <p:nvSpPr>
          <p:cNvPr id="10" name="Text 8"/>
          <p:cNvSpPr/>
          <p:nvPr/>
        </p:nvSpPr>
        <p:spPr>
          <a:xfrm>
            <a:off x="914400" y="3246120"/>
            <a:ext cx="2057400" cy="777240"/>
          </a:xfrm>
          <a:prstGeom prst="rect">
            <a:avLst/>
          </a:prstGeom>
          <a:noFill/>
          <a:ln/>
        </p:spPr>
        <p:txBody>
          <a:bodyPr wrap="square" lIns="0" tIns="0" rIns="0" bIns="0" rtlCol="0" anchor="ctr"/>
          <a:lstStyle/>
          <a:p>
            <a:pPr marL="0" indent="0">
              <a:buNone/>
            </a:pPr>
            <a:r>
              <a:rPr lang="en-US" sz="1800" b="1" dirty="0">
                <a:solidFill>
                  <a:srgbClr val="6D2E46"/>
                </a:solidFill>
                <a:latin typeface="Georgia" pitchFamily="34" charset="0"/>
                <a:ea typeface="Georgia" pitchFamily="34" charset="-122"/>
                <a:cs typeface="Georgia" pitchFamily="34" charset="-120"/>
              </a:rPr>
              <a:t>Where I began</a:t>
            </a:r>
            <a:endParaRPr lang="en-US" sz="1800" dirty="0"/>
          </a:p>
        </p:txBody>
      </p:sp>
      <p:sp>
        <p:nvSpPr>
          <p:cNvPr id="11" name="Text 9"/>
          <p:cNvSpPr/>
          <p:nvPr/>
        </p:nvSpPr>
        <p:spPr>
          <a:xfrm>
            <a:off x="914400" y="4114800"/>
            <a:ext cx="2057400" cy="155448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The evolution of my personal brand and the question of whose voice I was using.</a:t>
            </a:r>
            <a:endParaRPr lang="en-US" sz="1200" dirty="0"/>
          </a:p>
        </p:txBody>
      </p:sp>
      <p:sp>
        <p:nvSpPr>
          <p:cNvPr id="12" name="Shape 10"/>
          <p:cNvSpPr/>
          <p:nvPr/>
        </p:nvSpPr>
        <p:spPr>
          <a:xfrm>
            <a:off x="3429000" y="2194560"/>
            <a:ext cx="2606040" cy="3657600"/>
          </a:xfrm>
          <a:prstGeom prst="rect">
            <a:avLst/>
          </a:prstGeom>
          <a:solidFill>
            <a:srgbClr val="F7F1E5"/>
          </a:solidFill>
          <a:ln/>
          <a:effectLst>
            <a:outerShdw blurRad="101600" dist="25400" dir="5400000" algn="bl" rotWithShape="0">
              <a:srgbClr val="000000">
                <a:alpha val="8000"/>
              </a:srgbClr>
            </a:outerShdw>
          </a:effectLst>
        </p:spPr>
      </p:sp>
      <p:sp>
        <p:nvSpPr>
          <p:cNvPr id="13" name="Shape 11"/>
          <p:cNvSpPr/>
          <p:nvPr/>
        </p:nvSpPr>
        <p:spPr>
          <a:xfrm>
            <a:off x="3429000" y="2194560"/>
            <a:ext cx="2606040" cy="73152"/>
          </a:xfrm>
          <a:prstGeom prst="rect">
            <a:avLst/>
          </a:prstGeom>
          <a:solidFill>
            <a:srgbClr val="6D2E46"/>
          </a:solidFill>
          <a:ln/>
        </p:spPr>
      </p:sp>
      <p:sp>
        <p:nvSpPr>
          <p:cNvPr id="14" name="Text 12"/>
          <p:cNvSpPr/>
          <p:nvPr/>
        </p:nvSpPr>
        <p:spPr>
          <a:xfrm>
            <a:off x="3703320" y="2468880"/>
            <a:ext cx="2057400" cy="640080"/>
          </a:xfrm>
          <a:prstGeom prst="rect">
            <a:avLst/>
          </a:prstGeom>
          <a:noFill/>
          <a:ln/>
        </p:spPr>
        <p:txBody>
          <a:bodyPr wrap="square" lIns="0" tIns="0" rIns="0" bIns="0" rtlCol="0" anchor="ctr"/>
          <a:lstStyle/>
          <a:p>
            <a:pPr marL="0" indent="0">
              <a:buNone/>
            </a:pPr>
            <a:r>
              <a:rPr lang="en-US" sz="3600" b="1" i="1" dirty="0">
                <a:solidFill>
                  <a:srgbClr val="C9A66B"/>
                </a:solidFill>
                <a:latin typeface="Georgia" pitchFamily="34" charset="0"/>
                <a:ea typeface="Georgia" pitchFamily="34" charset="-122"/>
                <a:cs typeface="Georgia" pitchFamily="34" charset="-120"/>
              </a:rPr>
              <a:t>02</a:t>
            </a:r>
            <a:endParaRPr lang="en-US" sz="3600" dirty="0"/>
          </a:p>
        </p:txBody>
      </p:sp>
      <p:sp>
        <p:nvSpPr>
          <p:cNvPr id="15" name="Text 13"/>
          <p:cNvSpPr/>
          <p:nvPr/>
        </p:nvSpPr>
        <p:spPr>
          <a:xfrm>
            <a:off x="3703320" y="3246120"/>
            <a:ext cx="2057400" cy="777240"/>
          </a:xfrm>
          <a:prstGeom prst="rect">
            <a:avLst/>
          </a:prstGeom>
          <a:noFill/>
          <a:ln/>
        </p:spPr>
        <p:txBody>
          <a:bodyPr wrap="square" lIns="0" tIns="0" rIns="0" bIns="0" rtlCol="0" anchor="ctr"/>
          <a:lstStyle/>
          <a:p>
            <a:pPr marL="0" indent="0">
              <a:buNone/>
            </a:pPr>
            <a:r>
              <a:rPr lang="en-US" sz="1800" b="1" dirty="0">
                <a:solidFill>
                  <a:srgbClr val="6D2E46"/>
                </a:solidFill>
                <a:latin typeface="Georgia" pitchFamily="34" charset="0"/>
                <a:ea typeface="Georgia" pitchFamily="34" charset="-122"/>
                <a:cs typeface="Georgia" pitchFamily="34" charset="-120"/>
              </a:rPr>
              <a:t>Three assignments</a:t>
            </a:r>
            <a:endParaRPr lang="en-US" sz="1800" dirty="0"/>
          </a:p>
        </p:txBody>
      </p:sp>
      <p:sp>
        <p:nvSpPr>
          <p:cNvPr id="16" name="Text 14"/>
          <p:cNvSpPr/>
          <p:nvPr/>
        </p:nvSpPr>
        <p:spPr>
          <a:xfrm>
            <a:off x="3703320" y="4114800"/>
            <a:ext cx="2057400" cy="155448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Narrative essay, brand audit, and LinkedIn revision — three rhetorical pivots.</a:t>
            </a:r>
            <a:endParaRPr lang="en-US" sz="1200" dirty="0"/>
          </a:p>
        </p:txBody>
      </p:sp>
      <p:sp>
        <p:nvSpPr>
          <p:cNvPr id="17" name="Shape 15"/>
          <p:cNvSpPr/>
          <p:nvPr/>
        </p:nvSpPr>
        <p:spPr>
          <a:xfrm>
            <a:off x="6217920" y="2194560"/>
            <a:ext cx="2606040" cy="3657600"/>
          </a:xfrm>
          <a:prstGeom prst="rect">
            <a:avLst/>
          </a:prstGeom>
          <a:solidFill>
            <a:srgbClr val="F7F1E5"/>
          </a:solidFill>
          <a:ln/>
          <a:effectLst>
            <a:outerShdw blurRad="101600" dist="25400" dir="5400000" algn="bl" rotWithShape="0">
              <a:srgbClr val="000000">
                <a:alpha val="8000"/>
              </a:srgbClr>
            </a:outerShdw>
          </a:effectLst>
        </p:spPr>
      </p:sp>
      <p:sp>
        <p:nvSpPr>
          <p:cNvPr id="18" name="Shape 16"/>
          <p:cNvSpPr/>
          <p:nvPr/>
        </p:nvSpPr>
        <p:spPr>
          <a:xfrm>
            <a:off x="6217920" y="2194560"/>
            <a:ext cx="2606040" cy="73152"/>
          </a:xfrm>
          <a:prstGeom prst="rect">
            <a:avLst/>
          </a:prstGeom>
          <a:solidFill>
            <a:srgbClr val="6D2E46"/>
          </a:solidFill>
          <a:ln/>
        </p:spPr>
      </p:sp>
      <p:sp>
        <p:nvSpPr>
          <p:cNvPr id="19" name="Text 17"/>
          <p:cNvSpPr/>
          <p:nvPr/>
        </p:nvSpPr>
        <p:spPr>
          <a:xfrm>
            <a:off x="6492240" y="2468880"/>
            <a:ext cx="2057400" cy="640080"/>
          </a:xfrm>
          <a:prstGeom prst="rect">
            <a:avLst/>
          </a:prstGeom>
          <a:noFill/>
          <a:ln/>
        </p:spPr>
        <p:txBody>
          <a:bodyPr wrap="square" lIns="0" tIns="0" rIns="0" bIns="0" rtlCol="0" anchor="ctr"/>
          <a:lstStyle/>
          <a:p>
            <a:pPr marL="0" indent="0">
              <a:buNone/>
            </a:pPr>
            <a:r>
              <a:rPr lang="en-US" sz="3600" b="1" i="1" dirty="0">
                <a:solidFill>
                  <a:srgbClr val="C9A66B"/>
                </a:solidFill>
                <a:latin typeface="Georgia" pitchFamily="34" charset="0"/>
                <a:ea typeface="Georgia" pitchFamily="34" charset="-122"/>
                <a:cs typeface="Georgia" pitchFamily="34" charset="-120"/>
              </a:rPr>
              <a:t>03</a:t>
            </a:r>
            <a:endParaRPr lang="en-US" sz="3600" dirty="0"/>
          </a:p>
        </p:txBody>
      </p:sp>
      <p:sp>
        <p:nvSpPr>
          <p:cNvPr id="20" name="Text 18"/>
          <p:cNvSpPr/>
          <p:nvPr/>
        </p:nvSpPr>
        <p:spPr>
          <a:xfrm>
            <a:off x="6492240" y="3246120"/>
            <a:ext cx="2057400" cy="777240"/>
          </a:xfrm>
          <a:prstGeom prst="rect">
            <a:avLst/>
          </a:prstGeom>
          <a:noFill/>
          <a:ln/>
        </p:spPr>
        <p:txBody>
          <a:bodyPr wrap="square" lIns="0" tIns="0" rIns="0" bIns="0" rtlCol="0" anchor="ctr"/>
          <a:lstStyle/>
          <a:p>
            <a:pPr marL="0" indent="0">
              <a:buNone/>
            </a:pPr>
            <a:r>
              <a:rPr lang="en-US" sz="1800" b="1" dirty="0">
                <a:solidFill>
                  <a:srgbClr val="6D2E46"/>
                </a:solidFill>
                <a:latin typeface="Georgia" pitchFamily="34" charset="0"/>
                <a:ea typeface="Georgia" pitchFamily="34" charset="-122"/>
                <a:cs typeface="Georgia" pitchFamily="34" charset="-120"/>
              </a:rPr>
              <a:t>Rhetorical growth</a:t>
            </a:r>
            <a:endParaRPr lang="en-US" sz="1800" dirty="0"/>
          </a:p>
        </p:txBody>
      </p:sp>
      <p:sp>
        <p:nvSpPr>
          <p:cNvPr id="21" name="Text 19"/>
          <p:cNvSpPr/>
          <p:nvPr/>
        </p:nvSpPr>
        <p:spPr>
          <a:xfrm>
            <a:off x="6492240" y="4114800"/>
            <a:ext cx="2057400" cy="155448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From confessional storytelling to strategic professional positioning.</a:t>
            </a:r>
            <a:endParaRPr lang="en-US" sz="1200" dirty="0"/>
          </a:p>
        </p:txBody>
      </p:sp>
      <p:sp>
        <p:nvSpPr>
          <p:cNvPr id="22" name="Shape 20"/>
          <p:cNvSpPr/>
          <p:nvPr/>
        </p:nvSpPr>
        <p:spPr>
          <a:xfrm>
            <a:off x="9006840" y="2194560"/>
            <a:ext cx="2606040" cy="3657600"/>
          </a:xfrm>
          <a:prstGeom prst="rect">
            <a:avLst/>
          </a:prstGeom>
          <a:solidFill>
            <a:srgbClr val="F7F1E5"/>
          </a:solidFill>
          <a:ln/>
          <a:effectLst>
            <a:outerShdw blurRad="101600" dist="25400" dir="5400000" algn="bl" rotWithShape="0">
              <a:srgbClr val="000000">
                <a:alpha val="8000"/>
              </a:srgbClr>
            </a:outerShdw>
          </a:effectLst>
        </p:spPr>
      </p:sp>
      <p:sp>
        <p:nvSpPr>
          <p:cNvPr id="23" name="Shape 21"/>
          <p:cNvSpPr/>
          <p:nvPr/>
        </p:nvSpPr>
        <p:spPr>
          <a:xfrm>
            <a:off x="9006840" y="2194560"/>
            <a:ext cx="2606040" cy="73152"/>
          </a:xfrm>
          <a:prstGeom prst="rect">
            <a:avLst/>
          </a:prstGeom>
          <a:solidFill>
            <a:srgbClr val="6D2E46"/>
          </a:solidFill>
          <a:ln/>
        </p:spPr>
      </p:sp>
      <p:sp>
        <p:nvSpPr>
          <p:cNvPr id="24" name="Text 22"/>
          <p:cNvSpPr/>
          <p:nvPr/>
        </p:nvSpPr>
        <p:spPr>
          <a:xfrm>
            <a:off x="9281160" y="2468880"/>
            <a:ext cx="2057400" cy="640080"/>
          </a:xfrm>
          <a:prstGeom prst="rect">
            <a:avLst/>
          </a:prstGeom>
          <a:noFill/>
          <a:ln/>
        </p:spPr>
        <p:txBody>
          <a:bodyPr wrap="square" lIns="0" tIns="0" rIns="0" bIns="0" rtlCol="0" anchor="ctr"/>
          <a:lstStyle/>
          <a:p>
            <a:pPr marL="0" indent="0">
              <a:buNone/>
            </a:pPr>
            <a:r>
              <a:rPr lang="en-US" sz="3600" b="1" i="1" dirty="0">
                <a:solidFill>
                  <a:srgbClr val="C9A66B"/>
                </a:solidFill>
                <a:latin typeface="Georgia" pitchFamily="34" charset="0"/>
                <a:ea typeface="Georgia" pitchFamily="34" charset="-122"/>
                <a:cs typeface="Georgia" pitchFamily="34" charset="-120"/>
              </a:rPr>
              <a:t>04</a:t>
            </a:r>
            <a:endParaRPr lang="en-US" sz="3600" dirty="0"/>
          </a:p>
        </p:txBody>
      </p:sp>
      <p:sp>
        <p:nvSpPr>
          <p:cNvPr id="25" name="Text 23"/>
          <p:cNvSpPr/>
          <p:nvPr/>
        </p:nvSpPr>
        <p:spPr>
          <a:xfrm>
            <a:off x="9281160" y="3246120"/>
            <a:ext cx="2057400" cy="777240"/>
          </a:xfrm>
          <a:prstGeom prst="rect">
            <a:avLst/>
          </a:prstGeom>
          <a:noFill/>
          <a:ln/>
        </p:spPr>
        <p:txBody>
          <a:bodyPr wrap="square" lIns="0" tIns="0" rIns="0" bIns="0" rtlCol="0" anchor="ctr"/>
          <a:lstStyle/>
          <a:p>
            <a:pPr marL="0" indent="0">
              <a:buNone/>
            </a:pPr>
            <a:r>
              <a:rPr lang="en-US" sz="1800" b="1" dirty="0">
                <a:solidFill>
                  <a:srgbClr val="6D2E46"/>
                </a:solidFill>
                <a:latin typeface="Georgia" pitchFamily="34" charset="0"/>
                <a:ea typeface="Georgia" pitchFamily="34" charset="-122"/>
                <a:cs typeface="Georgia" pitchFamily="34" charset="-120"/>
              </a:rPr>
              <a:t>What's next</a:t>
            </a:r>
            <a:endParaRPr lang="en-US" sz="1800" dirty="0"/>
          </a:p>
        </p:txBody>
      </p:sp>
      <p:sp>
        <p:nvSpPr>
          <p:cNvPr id="26" name="Text 24"/>
          <p:cNvSpPr/>
          <p:nvPr/>
        </p:nvSpPr>
        <p:spPr>
          <a:xfrm>
            <a:off x="9281160" y="4114800"/>
            <a:ext cx="2057400" cy="155448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Future applications in curriculum development, advocacy, and culturally intelligent communication.</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CE2D0"/>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6B556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6B5560"/>
                </a:solidFill>
                <a:latin typeface="Calibri" pitchFamily="34" charset="0"/>
                <a:ea typeface="Calibri" pitchFamily="34" charset="-122"/>
                <a:cs typeface="Calibri" pitchFamily="34" charset="-120"/>
              </a:rPr>
              <a:t>3</a:t>
            </a:r>
            <a:endParaRPr lang="en-US" sz="900" dirty="0"/>
          </a:p>
        </p:txBody>
      </p:sp>
      <p:sp>
        <p:nvSpPr>
          <p:cNvPr id="4" name="Shape 2"/>
          <p:cNvSpPr/>
          <p:nvPr/>
        </p:nvSpPr>
        <p:spPr>
          <a:xfrm>
            <a:off x="640080" y="685800"/>
            <a:ext cx="128016" cy="128016"/>
          </a:xfrm>
          <a:prstGeom prst="ellipse">
            <a:avLst/>
          </a:prstGeom>
          <a:solidFill>
            <a:srgbClr val="C9A66B"/>
          </a:solidFill>
          <a:ln w="12700">
            <a:solidFill>
              <a:srgbClr val="C9A66B"/>
            </a:solidFill>
            <a:prstDash val="solid"/>
          </a:ln>
        </p:spPr>
      </p:sp>
      <p:sp>
        <p:nvSpPr>
          <p:cNvPr id="5" name="Text 3"/>
          <p:cNvSpPr/>
          <p:nvPr/>
        </p:nvSpPr>
        <p:spPr>
          <a:xfrm>
            <a:off x="868680" y="594360"/>
            <a:ext cx="3657600" cy="320040"/>
          </a:xfrm>
          <a:prstGeom prst="rect">
            <a:avLst/>
          </a:prstGeom>
          <a:noFill/>
          <a:ln/>
        </p:spPr>
        <p:txBody>
          <a:bodyPr wrap="square" lIns="0" tIns="0" rIns="0" bIns="0" rtlCol="0" anchor="ctr"/>
          <a:lstStyle/>
          <a:p>
            <a:pPr marL="0" indent="0">
              <a:buNone/>
            </a:pPr>
            <a:r>
              <a:rPr lang="en-US" sz="1200" b="1" kern="0" spc="500" dirty="0">
                <a:solidFill>
                  <a:srgbClr val="6D2E46"/>
                </a:solidFill>
                <a:latin typeface="Calibri" pitchFamily="34" charset="0"/>
                <a:ea typeface="Calibri" pitchFamily="34" charset="-122"/>
                <a:cs typeface="Calibri" pitchFamily="34" charset="-120"/>
              </a:rPr>
              <a:t>INTRODUCTION</a:t>
            </a:r>
            <a:endParaRPr lang="en-US" sz="1200" dirty="0"/>
          </a:p>
        </p:txBody>
      </p:sp>
      <p:sp>
        <p:nvSpPr>
          <p:cNvPr id="6" name="Text 4"/>
          <p:cNvSpPr/>
          <p:nvPr/>
        </p:nvSpPr>
        <p:spPr>
          <a:xfrm>
            <a:off x="640080" y="1005840"/>
            <a:ext cx="6858000" cy="1463040"/>
          </a:xfrm>
          <a:prstGeom prst="rect">
            <a:avLst/>
          </a:prstGeom>
          <a:noFill/>
          <a:ln/>
        </p:spPr>
        <p:txBody>
          <a:bodyPr wrap="square" lIns="0" tIns="0" rIns="0" bIns="0" rtlCol="0" anchor="ctr"/>
          <a:lstStyle/>
          <a:p>
            <a:pPr marL="0" indent="0">
              <a:buNone/>
            </a:pPr>
            <a:r>
              <a:rPr lang="en-US" sz="3400" b="1" dirty="0">
                <a:solidFill>
                  <a:srgbClr val="2B1A20"/>
                </a:solidFill>
                <a:latin typeface="Georgia" pitchFamily="34" charset="0"/>
                <a:ea typeface="Georgia" pitchFamily="34" charset="-122"/>
                <a:cs typeface="Georgia" pitchFamily="34" charset="-120"/>
              </a:rPr>
              <a:t>The voice I started</a:t>
            </a:r>
            <a:endParaRPr lang="en-US" sz="3400" dirty="0"/>
          </a:p>
          <a:p>
            <a:pPr marL="0" indent="0">
              <a:buNone/>
            </a:pPr>
            <a:r>
              <a:rPr lang="en-US" sz="3400" b="1" dirty="0">
                <a:solidFill>
                  <a:srgbClr val="2B1A20"/>
                </a:solidFill>
                <a:latin typeface="Georgia" pitchFamily="34" charset="0"/>
                <a:ea typeface="Georgia" pitchFamily="34" charset="-122"/>
                <a:cs typeface="Georgia" pitchFamily="34" charset="-120"/>
              </a:rPr>
              <a:t>the semester with</a:t>
            </a:r>
            <a:endParaRPr lang="en-US" sz="3400" dirty="0"/>
          </a:p>
        </p:txBody>
      </p:sp>
      <p:sp>
        <p:nvSpPr>
          <p:cNvPr id="7" name="Text 5"/>
          <p:cNvSpPr/>
          <p:nvPr/>
        </p:nvSpPr>
        <p:spPr>
          <a:xfrm>
            <a:off x="640080" y="2606040"/>
            <a:ext cx="7040880" cy="3657600"/>
          </a:xfrm>
          <a:prstGeom prst="rect">
            <a:avLst/>
          </a:prstGeom>
          <a:noFill/>
          <a:ln/>
        </p:spPr>
        <p:txBody>
          <a:bodyPr wrap="square" lIns="0" tIns="0" rIns="0" bIns="0" rtlCol="0" anchor="ctr"/>
          <a:lstStyle/>
          <a:p>
            <a:pPr marL="0" indent="0">
              <a:spcAft>
                <a:spcPts val="400"/>
              </a:spcAft>
              <a:buNone/>
            </a:pPr>
            <a:r>
              <a:rPr lang="en-US" sz="1400" dirty="0">
                <a:solidFill>
                  <a:srgbClr val="2B1A20"/>
                </a:solidFill>
                <a:latin typeface="Calibri" pitchFamily="34" charset="0"/>
                <a:ea typeface="Calibri" pitchFamily="34" charset="-122"/>
                <a:cs typeface="Calibri" pitchFamily="34" charset="-120"/>
              </a:rPr>
              <a:t>When ENGL 305 began, I had a polished version of myself online — a LinkedIn headline, a tidy About section, and the careful, neutral language that early childhood educators are taught to use: </a:t>
            </a:r>
            <a:endParaRPr lang="en-US" sz="1400" dirty="0"/>
          </a:p>
          <a:p>
            <a:pPr marL="0" indent="0">
              <a:spcAft>
                <a:spcPts val="400"/>
              </a:spcAft>
              <a:buNone/>
            </a:pPr>
            <a:r>
              <a:rPr lang="en-US" sz="1400" i="1" dirty="0">
                <a:solidFill>
                  <a:srgbClr val="6D2E46"/>
                </a:solidFill>
                <a:latin typeface="Calibri" pitchFamily="34" charset="0"/>
                <a:ea typeface="Calibri" pitchFamily="34" charset="-122"/>
                <a:cs typeface="Calibri" pitchFamily="34" charset="-120"/>
              </a:rPr>
              <a:t>"safe, nurturing, empowering."</a:t>
            </a:r>
            <a:endParaRPr lang="en-US" sz="1400" dirty="0"/>
          </a:p>
          <a:p>
            <a:pPr marL="0" indent="0">
              <a:spcAft>
                <a:spcPts val="400"/>
              </a:spcAft>
              <a:buNone/>
            </a:pPr>
            <a:endParaRPr lang="en-US" sz="1400" dirty="0"/>
          </a:p>
          <a:p>
            <a:pPr marL="0" indent="0">
              <a:spcAft>
                <a:spcPts val="400"/>
              </a:spcAft>
              <a:buNone/>
            </a:pPr>
            <a:r>
              <a:rPr lang="en-US" sz="1400" dirty="0">
                <a:solidFill>
                  <a:srgbClr val="2B1A20"/>
                </a:solidFill>
                <a:latin typeface="Calibri" pitchFamily="34" charset="0"/>
                <a:ea typeface="Calibri" pitchFamily="34" charset="-122"/>
                <a:cs typeface="Calibri" pitchFamily="34" charset="-120"/>
              </a:rPr>
              <a:t>What I did not have was a </a:t>
            </a:r>
            <a:r>
              <a:rPr lang="en-US" sz="1400" b="1" i="1" dirty="0">
                <a:solidFill>
                  <a:srgbClr val="6D2E46"/>
                </a:solidFill>
                <a:latin typeface="Calibri" pitchFamily="34" charset="0"/>
                <a:ea typeface="Calibri" pitchFamily="34" charset="-122"/>
                <a:cs typeface="Calibri" pitchFamily="34" charset="-120"/>
              </a:rPr>
              <a:t>voice</a:t>
            </a:r>
            <a:r>
              <a:rPr lang="en-US" sz="1400" dirty="0">
                <a:solidFill>
                  <a:srgbClr val="2B1A20"/>
                </a:solidFill>
                <a:latin typeface="Calibri" pitchFamily="34" charset="0"/>
                <a:ea typeface="Calibri" pitchFamily="34" charset="-122"/>
                <a:cs typeface="Calibri" pitchFamily="34" charset="-120"/>
              </a:rPr>
              <a:t>. I had credentials. I had vocabulary. But I had stripped my Jamaican accent, my immigrant story, and my HBCU formation out of the version of myself that recruiters were meant to see.</a:t>
            </a:r>
            <a:endParaRPr lang="en-US" sz="1400" dirty="0"/>
          </a:p>
          <a:p>
            <a:pPr marL="0" indent="0">
              <a:spcAft>
                <a:spcPts val="400"/>
              </a:spcAft>
              <a:buNone/>
            </a:pPr>
            <a:endParaRPr lang="en-US" sz="1400" dirty="0"/>
          </a:p>
          <a:p>
            <a:pPr marL="0" indent="0">
              <a:spcAft>
                <a:spcPts val="400"/>
              </a:spcAft>
              <a:buNone/>
            </a:pPr>
            <a:r>
              <a:rPr lang="en-US" sz="1400" i="1" dirty="0">
                <a:solidFill>
                  <a:srgbClr val="6B5560"/>
                </a:solidFill>
                <a:latin typeface="Calibri" pitchFamily="34" charset="0"/>
                <a:ea typeface="Calibri" pitchFamily="34" charset="-122"/>
                <a:cs typeface="Calibri" pitchFamily="34" charset="-120"/>
              </a:rPr>
              <a:t>This semester taught me that authenticity is not a risk to manage — it is the rhetorical strategy itself.</a:t>
            </a:r>
            <a:endParaRPr lang="en-US" sz="1400" dirty="0"/>
          </a:p>
        </p:txBody>
      </p:sp>
      <p:sp>
        <p:nvSpPr>
          <p:cNvPr id="8" name="Shape 6"/>
          <p:cNvSpPr/>
          <p:nvPr/>
        </p:nvSpPr>
        <p:spPr>
          <a:xfrm>
            <a:off x="7955280" y="1005840"/>
            <a:ext cx="3657600" cy="5212080"/>
          </a:xfrm>
          <a:prstGeom prst="rect">
            <a:avLst/>
          </a:prstGeom>
          <a:solidFill>
            <a:srgbClr val="6D2E46"/>
          </a:solidFill>
          <a:ln/>
        </p:spPr>
      </p:sp>
      <p:sp>
        <p:nvSpPr>
          <p:cNvPr id="9" name="Text 7"/>
          <p:cNvSpPr/>
          <p:nvPr/>
        </p:nvSpPr>
        <p:spPr>
          <a:xfrm>
            <a:off x="8092440" y="914400"/>
            <a:ext cx="1371600" cy="1371600"/>
          </a:xfrm>
          <a:prstGeom prst="rect">
            <a:avLst/>
          </a:prstGeom>
          <a:noFill/>
          <a:ln/>
        </p:spPr>
        <p:txBody>
          <a:bodyPr wrap="square" lIns="0" tIns="0" rIns="0" bIns="0" rtlCol="0" anchor="ctr"/>
          <a:lstStyle/>
          <a:p>
            <a:pPr marL="0" indent="0">
              <a:buNone/>
            </a:pPr>
            <a:r>
              <a:rPr lang="en-US" sz="9600" b="1" dirty="0">
                <a:solidFill>
                  <a:srgbClr val="C9A66B"/>
                </a:solidFill>
                <a:latin typeface="Georgia" pitchFamily="34" charset="0"/>
                <a:ea typeface="Georgia" pitchFamily="34" charset="-122"/>
                <a:cs typeface="Georgia" pitchFamily="34" charset="-120"/>
              </a:rPr>
              <a:t>“</a:t>
            </a:r>
            <a:endParaRPr lang="en-US" sz="9600" dirty="0"/>
          </a:p>
        </p:txBody>
      </p:sp>
      <p:sp>
        <p:nvSpPr>
          <p:cNvPr id="10" name="Text 8"/>
          <p:cNvSpPr/>
          <p:nvPr/>
        </p:nvSpPr>
        <p:spPr>
          <a:xfrm>
            <a:off x="8229600" y="2286000"/>
            <a:ext cx="3200400" cy="1645920"/>
          </a:xfrm>
          <a:prstGeom prst="rect">
            <a:avLst/>
          </a:prstGeom>
          <a:noFill/>
          <a:ln/>
        </p:spPr>
        <p:txBody>
          <a:bodyPr wrap="square" lIns="0" tIns="0" rIns="0" bIns="0" rtlCol="0" anchor="ctr"/>
          <a:lstStyle/>
          <a:p>
            <a:pPr marL="0" indent="0">
              <a:buNone/>
            </a:pPr>
            <a:r>
              <a:rPr lang="en-US" sz="2400" b="1" i="1" dirty="0">
                <a:solidFill>
                  <a:srgbClr val="FFFFFF"/>
                </a:solidFill>
                <a:latin typeface="Georgia" pitchFamily="34" charset="0"/>
                <a:ea typeface="Georgia" pitchFamily="34" charset="-122"/>
                <a:cs typeface="Georgia" pitchFamily="34" charset="-120"/>
              </a:rPr>
              <a:t>Miss, you talk</a:t>
            </a:r>
            <a:endParaRPr lang="en-US" sz="2400" dirty="0"/>
          </a:p>
          <a:p>
            <a:pPr marL="0" indent="0">
              <a:buNone/>
            </a:pPr>
            <a:r>
              <a:rPr lang="en-US" sz="2400" b="1" i="1" dirty="0">
                <a:solidFill>
                  <a:srgbClr val="FFFFFF"/>
                </a:solidFill>
                <a:latin typeface="Georgia" pitchFamily="34" charset="0"/>
                <a:ea typeface="Georgia" pitchFamily="34" charset="-122"/>
                <a:cs typeface="Georgia" pitchFamily="34" charset="-120"/>
              </a:rPr>
              <a:t>like my grandma.</a:t>
            </a:r>
            <a:endParaRPr lang="en-US" sz="2400" dirty="0"/>
          </a:p>
        </p:txBody>
      </p:sp>
      <p:sp>
        <p:nvSpPr>
          <p:cNvPr id="11" name="Shape 9"/>
          <p:cNvSpPr/>
          <p:nvPr/>
        </p:nvSpPr>
        <p:spPr>
          <a:xfrm>
            <a:off x="8229600" y="4114800"/>
            <a:ext cx="548640" cy="0"/>
          </a:xfrm>
          <a:prstGeom prst="line">
            <a:avLst/>
          </a:prstGeom>
          <a:noFill/>
          <a:ln w="25400">
            <a:solidFill>
              <a:srgbClr val="C9A66B"/>
            </a:solidFill>
            <a:prstDash val="solid"/>
          </a:ln>
        </p:spPr>
      </p:sp>
      <p:sp>
        <p:nvSpPr>
          <p:cNvPr id="12" name="Text 10"/>
          <p:cNvSpPr/>
          <p:nvPr/>
        </p:nvSpPr>
        <p:spPr>
          <a:xfrm>
            <a:off x="8229600" y="4297680"/>
            <a:ext cx="3200400" cy="914400"/>
          </a:xfrm>
          <a:prstGeom prst="rect">
            <a:avLst/>
          </a:prstGeom>
          <a:noFill/>
          <a:ln/>
        </p:spPr>
        <p:txBody>
          <a:bodyPr wrap="square" lIns="0" tIns="0" rIns="0" bIns="0" rtlCol="0" anchor="ctr"/>
          <a:lstStyle/>
          <a:p>
            <a:pPr marL="0" indent="0">
              <a:buNone/>
            </a:pPr>
            <a:r>
              <a:rPr lang="en-US" sz="1200" dirty="0">
                <a:solidFill>
                  <a:srgbClr val="ECE2D0"/>
                </a:solidFill>
                <a:latin typeface="Calibri" pitchFamily="34" charset="0"/>
                <a:ea typeface="Calibri" pitchFamily="34" charset="-122"/>
                <a:cs typeface="Calibri" pitchFamily="34" charset="-120"/>
              </a:rPr>
              <a:t>— A Head Start student, in the</a:t>
            </a:r>
            <a:endParaRPr lang="en-US" sz="1200" dirty="0"/>
          </a:p>
          <a:p>
            <a:pPr marL="0" indent="0">
              <a:buNone/>
            </a:pPr>
            <a:r>
              <a:rPr lang="en-US" sz="1200" dirty="0">
                <a:solidFill>
                  <a:srgbClr val="ECE2D0"/>
                </a:solidFill>
                <a:latin typeface="Calibri" pitchFamily="34" charset="0"/>
                <a:ea typeface="Calibri" pitchFamily="34" charset="-122"/>
                <a:cs typeface="Calibri" pitchFamily="34" charset="-120"/>
              </a:rPr>
              <a:t>   moment my voice became the lesson.</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6D2E46"/>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6B556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6B5560"/>
                </a:solidFill>
                <a:latin typeface="Calibri" pitchFamily="34" charset="0"/>
                <a:ea typeface="Calibri" pitchFamily="34" charset="-122"/>
                <a:cs typeface="Calibri" pitchFamily="34" charset="-120"/>
              </a:rPr>
              <a:t>4</a:t>
            </a:r>
            <a:endParaRPr lang="en-US" sz="900" dirty="0"/>
          </a:p>
        </p:txBody>
      </p:sp>
      <p:sp>
        <p:nvSpPr>
          <p:cNvPr id="4" name="Shape 2"/>
          <p:cNvSpPr/>
          <p:nvPr/>
        </p:nvSpPr>
        <p:spPr>
          <a:xfrm>
            <a:off x="365760" y="6400800"/>
            <a:ext cx="5943600" cy="365760"/>
          </a:xfrm>
          <a:prstGeom prst="rect">
            <a:avLst/>
          </a:prstGeom>
          <a:solidFill>
            <a:srgbClr val="6D2E46"/>
          </a:solidFill>
          <a:ln/>
        </p:spPr>
      </p:sp>
      <p:sp>
        <p:nvSpPr>
          <p:cNvPr id="5" name="Text 3"/>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ECE2D0"/>
                </a:solidFill>
                <a:latin typeface="Calibri" pitchFamily="34" charset="0"/>
                <a:ea typeface="Calibri" pitchFamily="34" charset="-122"/>
                <a:cs typeface="Calibri" pitchFamily="34" charset="-120"/>
              </a:rPr>
              <a:t>Letrica Parker  |  ENGL 305</a:t>
            </a:r>
            <a:endParaRPr lang="en-US" sz="900" dirty="0"/>
          </a:p>
        </p:txBody>
      </p:sp>
      <p:sp>
        <p:nvSpPr>
          <p:cNvPr id="6" name="Shape 4"/>
          <p:cNvSpPr/>
          <p:nvPr/>
        </p:nvSpPr>
        <p:spPr>
          <a:xfrm>
            <a:off x="11430000" y="6400800"/>
            <a:ext cx="457200" cy="365760"/>
          </a:xfrm>
          <a:prstGeom prst="rect">
            <a:avLst/>
          </a:prstGeom>
          <a:solidFill>
            <a:srgbClr val="6D2E46"/>
          </a:solidFill>
          <a:ln/>
        </p:spPr>
      </p:sp>
      <p:sp>
        <p:nvSpPr>
          <p:cNvPr id="7" name="Text 5"/>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ECE2D0"/>
                </a:solidFill>
                <a:latin typeface="Calibri" pitchFamily="34" charset="0"/>
                <a:ea typeface="Calibri" pitchFamily="34" charset="-122"/>
                <a:cs typeface="Calibri" pitchFamily="34" charset="-120"/>
              </a:rPr>
              <a:t>4</a:t>
            </a:r>
            <a:endParaRPr lang="en-US" sz="900" dirty="0"/>
          </a:p>
        </p:txBody>
      </p:sp>
      <p:sp>
        <p:nvSpPr>
          <p:cNvPr id="8" name="Shape 6"/>
          <p:cNvSpPr/>
          <p:nvPr/>
        </p:nvSpPr>
        <p:spPr>
          <a:xfrm>
            <a:off x="640080" y="685800"/>
            <a:ext cx="128016" cy="128016"/>
          </a:xfrm>
          <a:prstGeom prst="ellipse">
            <a:avLst/>
          </a:prstGeom>
          <a:solidFill>
            <a:srgbClr val="C9A66B"/>
          </a:solidFill>
          <a:ln w="12700">
            <a:solidFill>
              <a:srgbClr val="C9A66B"/>
            </a:solidFill>
            <a:prstDash val="solid"/>
          </a:ln>
        </p:spPr>
      </p:sp>
      <p:sp>
        <p:nvSpPr>
          <p:cNvPr id="9" name="Text 7"/>
          <p:cNvSpPr/>
          <p:nvPr/>
        </p:nvSpPr>
        <p:spPr>
          <a:xfrm>
            <a:off x="868680" y="594360"/>
            <a:ext cx="4572000" cy="320040"/>
          </a:xfrm>
          <a:prstGeom prst="rect">
            <a:avLst/>
          </a:prstGeom>
          <a:noFill/>
          <a:ln/>
        </p:spPr>
        <p:txBody>
          <a:bodyPr wrap="square" lIns="0" tIns="0" rIns="0" bIns="0" rtlCol="0" anchor="ctr"/>
          <a:lstStyle/>
          <a:p>
            <a:pPr marL="0" indent="0">
              <a:buNone/>
            </a:pPr>
            <a:r>
              <a:rPr lang="en-US" sz="1200" b="1" kern="0" spc="500" dirty="0">
                <a:solidFill>
                  <a:srgbClr val="C9A66B"/>
                </a:solidFill>
                <a:latin typeface="Calibri" pitchFamily="34" charset="0"/>
                <a:ea typeface="Calibri" pitchFamily="34" charset="-122"/>
                <a:cs typeface="Calibri" pitchFamily="34" charset="-120"/>
              </a:rPr>
              <a:t>PORTFOLIO EVIDENCE</a:t>
            </a:r>
            <a:endParaRPr lang="en-US" sz="1200" dirty="0"/>
          </a:p>
        </p:txBody>
      </p:sp>
      <p:sp>
        <p:nvSpPr>
          <p:cNvPr id="10" name="Text 8"/>
          <p:cNvSpPr/>
          <p:nvPr/>
        </p:nvSpPr>
        <p:spPr>
          <a:xfrm>
            <a:off x="640080" y="1005840"/>
            <a:ext cx="10972800" cy="1463040"/>
          </a:xfrm>
          <a:prstGeom prst="rect">
            <a:avLst/>
          </a:prstGeom>
          <a:noFill/>
          <a:ln/>
        </p:spPr>
        <p:txBody>
          <a:bodyPr wrap="square" lIns="0" tIns="0" rIns="0" bIns="0"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Three assignments,</a:t>
            </a:r>
            <a:endParaRPr lang="en-US" sz="3800" dirty="0"/>
          </a:p>
          <a:p>
            <a:pPr marL="0" indent="0">
              <a:buNone/>
            </a:pPr>
            <a:r>
              <a:rPr lang="en-US" sz="3800" b="1" dirty="0">
                <a:solidFill>
                  <a:srgbClr val="FFFFFF"/>
                </a:solidFill>
                <a:latin typeface="Georgia" pitchFamily="34" charset="0"/>
                <a:ea typeface="Georgia" pitchFamily="34" charset="-122"/>
                <a:cs typeface="Georgia" pitchFamily="34" charset="-120"/>
              </a:rPr>
              <a:t>three rhetorical pivots</a:t>
            </a:r>
            <a:endParaRPr lang="en-US" sz="3800" dirty="0"/>
          </a:p>
        </p:txBody>
      </p:sp>
      <p:sp>
        <p:nvSpPr>
          <p:cNvPr id="11" name="Text 9"/>
          <p:cNvSpPr/>
          <p:nvPr/>
        </p:nvSpPr>
        <p:spPr>
          <a:xfrm>
            <a:off x="640080" y="2697480"/>
            <a:ext cx="1188720" cy="1097280"/>
          </a:xfrm>
          <a:prstGeom prst="rect">
            <a:avLst/>
          </a:prstGeom>
          <a:noFill/>
          <a:ln/>
        </p:spPr>
        <p:txBody>
          <a:bodyPr wrap="square" lIns="0" tIns="0" rIns="0" bIns="0" rtlCol="0" anchor="ctr"/>
          <a:lstStyle/>
          <a:p>
            <a:pPr marL="0" indent="0">
              <a:buNone/>
            </a:pPr>
            <a:r>
              <a:rPr lang="en-US" sz="5600" b="1" i="1" dirty="0">
                <a:solidFill>
                  <a:srgbClr val="C9A66B"/>
                </a:solidFill>
                <a:latin typeface="Georgia" pitchFamily="34" charset="0"/>
                <a:ea typeface="Georgia" pitchFamily="34" charset="-122"/>
                <a:cs typeface="Georgia" pitchFamily="34" charset="-120"/>
              </a:rPr>
              <a:t>01</a:t>
            </a:r>
            <a:endParaRPr lang="en-US" sz="5600" dirty="0"/>
          </a:p>
        </p:txBody>
      </p:sp>
      <p:sp>
        <p:nvSpPr>
          <p:cNvPr id="12" name="Shape 10"/>
          <p:cNvSpPr/>
          <p:nvPr/>
        </p:nvSpPr>
        <p:spPr>
          <a:xfrm>
            <a:off x="1828800" y="2788920"/>
            <a:ext cx="36576" cy="914400"/>
          </a:xfrm>
          <a:prstGeom prst="rect">
            <a:avLst/>
          </a:prstGeom>
          <a:solidFill>
            <a:srgbClr val="C9A66B"/>
          </a:solidFill>
          <a:ln/>
        </p:spPr>
      </p:sp>
      <p:sp>
        <p:nvSpPr>
          <p:cNvPr id="13" name="Text 11"/>
          <p:cNvSpPr/>
          <p:nvPr/>
        </p:nvSpPr>
        <p:spPr>
          <a:xfrm>
            <a:off x="2057400" y="2788920"/>
            <a:ext cx="9601200" cy="274320"/>
          </a:xfrm>
          <a:prstGeom prst="rect">
            <a:avLst/>
          </a:prstGeom>
          <a:noFill/>
          <a:ln/>
        </p:spPr>
        <p:txBody>
          <a:bodyPr wrap="square" lIns="0" tIns="0" rIns="0" bIns="0" rtlCol="0" anchor="ctr"/>
          <a:lstStyle/>
          <a:p>
            <a:pPr marL="0" indent="0">
              <a:buNone/>
            </a:pPr>
            <a:r>
              <a:rPr lang="en-US" sz="1000" b="1" kern="0" spc="400" dirty="0">
                <a:solidFill>
                  <a:srgbClr val="C9A66B"/>
                </a:solidFill>
                <a:latin typeface="Calibri" pitchFamily="34" charset="0"/>
                <a:ea typeface="Calibri" pitchFamily="34" charset="-122"/>
                <a:cs typeface="Calibri" pitchFamily="34" charset="-120"/>
              </a:rPr>
              <a:t>PERSONAL BRAND NARRATIVE</a:t>
            </a:r>
            <a:endParaRPr lang="en-US" sz="1000" dirty="0"/>
          </a:p>
        </p:txBody>
      </p:sp>
      <p:sp>
        <p:nvSpPr>
          <p:cNvPr id="14" name="Text 12"/>
          <p:cNvSpPr/>
          <p:nvPr/>
        </p:nvSpPr>
        <p:spPr>
          <a:xfrm>
            <a:off x="2057400" y="3044952"/>
            <a:ext cx="9601200" cy="36576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Finding the story</a:t>
            </a:r>
            <a:endParaRPr lang="en-US" sz="2000" dirty="0"/>
          </a:p>
        </p:txBody>
      </p:sp>
      <p:sp>
        <p:nvSpPr>
          <p:cNvPr id="15" name="Text 13"/>
          <p:cNvSpPr/>
          <p:nvPr/>
        </p:nvSpPr>
        <p:spPr>
          <a:xfrm>
            <a:off x="2057400" y="3410712"/>
            <a:ext cx="9509760" cy="411480"/>
          </a:xfrm>
          <a:prstGeom prst="rect">
            <a:avLst/>
          </a:prstGeom>
          <a:noFill/>
          <a:ln/>
        </p:spPr>
        <p:txBody>
          <a:bodyPr wrap="square" lIns="0" tIns="0" rIns="0" bIns="0" rtlCol="0" anchor="ctr"/>
          <a:lstStyle/>
          <a:p>
            <a:pPr marL="0" indent="0">
              <a:buNone/>
            </a:pPr>
            <a:r>
              <a:rPr lang="en-US" sz="1150" dirty="0">
                <a:solidFill>
                  <a:srgbClr val="ECE2D0"/>
                </a:solidFill>
                <a:latin typeface="Calibri" pitchFamily="34" charset="0"/>
                <a:ea typeface="Calibri" pitchFamily="34" charset="-122"/>
                <a:cs typeface="Calibri" pitchFamily="34" charset="-120"/>
              </a:rPr>
              <a:t>I located my voice in the intersection of Jamaica, Coppin State, and the Head Start classroom — and named the frameworks that hold it: Du Bois's double consciousness, Rankine's visibility, Harris's authenticity.</a:t>
            </a:r>
            <a:endParaRPr lang="en-US" sz="1150" dirty="0"/>
          </a:p>
        </p:txBody>
      </p:sp>
      <p:sp>
        <p:nvSpPr>
          <p:cNvPr id="16" name="Text 14"/>
          <p:cNvSpPr/>
          <p:nvPr/>
        </p:nvSpPr>
        <p:spPr>
          <a:xfrm>
            <a:off x="640080" y="3931920"/>
            <a:ext cx="1188720" cy="1097280"/>
          </a:xfrm>
          <a:prstGeom prst="rect">
            <a:avLst/>
          </a:prstGeom>
          <a:noFill/>
          <a:ln/>
        </p:spPr>
        <p:txBody>
          <a:bodyPr wrap="square" lIns="0" tIns="0" rIns="0" bIns="0" rtlCol="0" anchor="ctr"/>
          <a:lstStyle/>
          <a:p>
            <a:pPr marL="0" indent="0">
              <a:buNone/>
            </a:pPr>
            <a:r>
              <a:rPr lang="en-US" sz="5600" b="1" i="1" dirty="0">
                <a:solidFill>
                  <a:srgbClr val="C9A66B"/>
                </a:solidFill>
                <a:latin typeface="Georgia" pitchFamily="34" charset="0"/>
                <a:ea typeface="Georgia" pitchFamily="34" charset="-122"/>
                <a:cs typeface="Georgia" pitchFamily="34" charset="-120"/>
              </a:rPr>
              <a:t>02</a:t>
            </a:r>
            <a:endParaRPr lang="en-US" sz="5600" dirty="0"/>
          </a:p>
        </p:txBody>
      </p:sp>
      <p:sp>
        <p:nvSpPr>
          <p:cNvPr id="17" name="Shape 15"/>
          <p:cNvSpPr/>
          <p:nvPr/>
        </p:nvSpPr>
        <p:spPr>
          <a:xfrm>
            <a:off x="1828800" y="4023360"/>
            <a:ext cx="36576" cy="914400"/>
          </a:xfrm>
          <a:prstGeom prst="rect">
            <a:avLst/>
          </a:prstGeom>
          <a:solidFill>
            <a:srgbClr val="C9A66B"/>
          </a:solidFill>
          <a:ln/>
        </p:spPr>
      </p:sp>
      <p:sp>
        <p:nvSpPr>
          <p:cNvPr id="18" name="Text 16"/>
          <p:cNvSpPr/>
          <p:nvPr/>
        </p:nvSpPr>
        <p:spPr>
          <a:xfrm>
            <a:off x="2057400" y="4023360"/>
            <a:ext cx="9601200" cy="274320"/>
          </a:xfrm>
          <a:prstGeom prst="rect">
            <a:avLst/>
          </a:prstGeom>
          <a:noFill/>
          <a:ln/>
        </p:spPr>
        <p:txBody>
          <a:bodyPr wrap="square" lIns="0" tIns="0" rIns="0" bIns="0" rtlCol="0" anchor="ctr"/>
          <a:lstStyle/>
          <a:p>
            <a:pPr marL="0" indent="0">
              <a:buNone/>
            </a:pPr>
            <a:r>
              <a:rPr lang="en-US" sz="1000" b="1" kern="0" spc="400" dirty="0">
                <a:solidFill>
                  <a:srgbClr val="C9A66B"/>
                </a:solidFill>
                <a:latin typeface="Calibri" pitchFamily="34" charset="0"/>
                <a:ea typeface="Calibri" pitchFamily="34" charset="-122"/>
                <a:cs typeface="Calibri" pitchFamily="34" charset="-120"/>
              </a:rPr>
              <a:t>DIGITAL BRAND AUDIT</a:t>
            </a:r>
            <a:endParaRPr lang="en-US" sz="1000" dirty="0"/>
          </a:p>
        </p:txBody>
      </p:sp>
      <p:sp>
        <p:nvSpPr>
          <p:cNvPr id="19" name="Text 17"/>
          <p:cNvSpPr/>
          <p:nvPr/>
        </p:nvSpPr>
        <p:spPr>
          <a:xfrm>
            <a:off x="2057400" y="4279392"/>
            <a:ext cx="9601200" cy="36576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Naming the gap</a:t>
            </a:r>
            <a:endParaRPr lang="en-US" sz="2000" dirty="0"/>
          </a:p>
        </p:txBody>
      </p:sp>
      <p:sp>
        <p:nvSpPr>
          <p:cNvPr id="20" name="Text 18"/>
          <p:cNvSpPr/>
          <p:nvPr/>
        </p:nvSpPr>
        <p:spPr>
          <a:xfrm>
            <a:off x="2057400" y="4645152"/>
            <a:ext cx="9509760" cy="411480"/>
          </a:xfrm>
          <a:prstGeom prst="rect">
            <a:avLst/>
          </a:prstGeom>
          <a:noFill/>
          <a:ln/>
        </p:spPr>
        <p:txBody>
          <a:bodyPr wrap="square" lIns="0" tIns="0" rIns="0" bIns="0" rtlCol="0" anchor="ctr"/>
          <a:lstStyle/>
          <a:p>
            <a:pPr marL="0" indent="0">
              <a:buNone/>
            </a:pPr>
            <a:r>
              <a:rPr lang="en-US" sz="1150" dirty="0">
                <a:solidFill>
                  <a:srgbClr val="ECE2D0"/>
                </a:solidFill>
                <a:latin typeface="Calibri" pitchFamily="34" charset="0"/>
                <a:ea typeface="Calibri" pitchFamily="34" charset="-122"/>
                <a:cs typeface="Calibri" pitchFamily="34" charset="-120"/>
              </a:rPr>
              <a:t>I read my LinkedIn against my narrative and saw the disconnect: I was advocating for representation while concealing my own. The audit gave me the rhetorical vocabulary — ethos, kairos, pathos — to diagnose the problem.</a:t>
            </a:r>
            <a:endParaRPr lang="en-US" sz="1150" dirty="0"/>
          </a:p>
        </p:txBody>
      </p:sp>
      <p:sp>
        <p:nvSpPr>
          <p:cNvPr id="21" name="Text 19"/>
          <p:cNvSpPr/>
          <p:nvPr/>
        </p:nvSpPr>
        <p:spPr>
          <a:xfrm>
            <a:off x="640080" y="5166360"/>
            <a:ext cx="1188720" cy="1097280"/>
          </a:xfrm>
          <a:prstGeom prst="rect">
            <a:avLst/>
          </a:prstGeom>
          <a:noFill/>
          <a:ln/>
        </p:spPr>
        <p:txBody>
          <a:bodyPr wrap="square" lIns="0" tIns="0" rIns="0" bIns="0" rtlCol="0" anchor="ctr"/>
          <a:lstStyle/>
          <a:p>
            <a:pPr marL="0" indent="0">
              <a:buNone/>
            </a:pPr>
            <a:r>
              <a:rPr lang="en-US" sz="5600" b="1" i="1" dirty="0">
                <a:solidFill>
                  <a:srgbClr val="C9A66B"/>
                </a:solidFill>
                <a:latin typeface="Georgia" pitchFamily="34" charset="0"/>
                <a:ea typeface="Georgia" pitchFamily="34" charset="-122"/>
                <a:cs typeface="Georgia" pitchFamily="34" charset="-120"/>
              </a:rPr>
              <a:t>03</a:t>
            </a:r>
            <a:endParaRPr lang="en-US" sz="5600" dirty="0"/>
          </a:p>
        </p:txBody>
      </p:sp>
      <p:sp>
        <p:nvSpPr>
          <p:cNvPr id="22" name="Shape 20"/>
          <p:cNvSpPr/>
          <p:nvPr/>
        </p:nvSpPr>
        <p:spPr>
          <a:xfrm>
            <a:off x="1828800" y="5257800"/>
            <a:ext cx="36576" cy="914400"/>
          </a:xfrm>
          <a:prstGeom prst="rect">
            <a:avLst/>
          </a:prstGeom>
          <a:solidFill>
            <a:srgbClr val="C9A66B"/>
          </a:solidFill>
          <a:ln/>
        </p:spPr>
      </p:sp>
      <p:sp>
        <p:nvSpPr>
          <p:cNvPr id="23" name="Text 21"/>
          <p:cNvSpPr/>
          <p:nvPr/>
        </p:nvSpPr>
        <p:spPr>
          <a:xfrm>
            <a:off x="2057400" y="5257800"/>
            <a:ext cx="9601200" cy="274320"/>
          </a:xfrm>
          <a:prstGeom prst="rect">
            <a:avLst/>
          </a:prstGeom>
          <a:noFill/>
          <a:ln/>
        </p:spPr>
        <p:txBody>
          <a:bodyPr wrap="square" lIns="0" tIns="0" rIns="0" bIns="0" rtlCol="0" anchor="ctr"/>
          <a:lstStyle/>
          <a:p>
            <a:pPr marL="0" indent="0">
              <a:buNone/>
            </a:pPr>
            <a:r>
              <a:rPr lang="en-US" sz="1000" b="1" kern="0" spc="400" dirty="0">
                <a:solidFill>
                  <a:srgbClr val="C9A66B"/>
                </a:solidFill>
                <a:latin typeface="Calibri" pitchFamily="34" charset="0"/>
                <a:ea typeface="Calibri" pitchFamily="34" charset="-122"/>
                <a:cs typeface="Calibri" pitchFamily="34" charset="-120"/>
              </a:rPr>
              <a:t>LINKEDIN REVISION</a:t>
            </a:r>
            <a:endParaRPr lang="en-US" sz="1000" dirty="0"/>
          </a:p>
        </p:txBody>
      </p:sp>
      <p:sp>
        <p:nvSpPr>
          <p:cNvPr id="24" name="Text 22"/>
          <p:cNvSpPr/>
          <p:nvPr/>
        </p:nvSpPr>
        <p:spPr>
          <a:xfrm>
            <a:off x="2057400" y="5513832"/>
            <a:ext cx="9601200" cy="36576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Aligning the voice</a:t>
            </a:r>
            <a:endParaRPr lang="en-US" sz="2000" dirty="0"/>
          </a:p>
        </p:txBody>
      </p:sp>
      <p:sp>
        <p:nvSpPr>
          <p:cNvPr id="25" name="Text 23"/>
          <p:cNvSpPr/>
          <p:nvPr/>
        </p:nvSpPr>
        <p:spPr>
          <a:xfrm>
            <a:off x="2057400" y="5879592"/>
            <a:ext cx="9509760" cy="411480"/>
          </a:xfrm>
          <a:prstGeom prst="rect">
            <a:avLst/>
          </a:prstGeom>
          <a:noFill/>
          <a:ln/>
        </p:spPr>
        <p:txBody>
          <a:bodyPr wrap="square" lIns="0" tIns="0" rIns="0" bIns="0" rtlCol="0" anchor="ctr"/>
          <a:lstStyle/>
          <a:p>
            <a:pPr marL="0" indent="0">
              <a:buNone/>
            </a:pPr>
            <a:r>
              <a:rPr lang="en-US" sz="1150" dirty="0">
                <a:solidFill>
                  <a:srgbClr val="ECE2D0"/>
                </a:solidFill>
                <a:latin typeface="Calibri" pitchFamily="34" charset="0"/>
                <a:ea typeface="Calibri" pitchFamily="34" charset="-122"/>
                <a:cs typeface="Calibri" pitchFamily="34" charset="-120"/>
              </a:rPr>
              <a:t>I rewrote the headline, About section, and Experience entries to match the woman in the narrative — the educator who will not code-switch out of her own strength.</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CE2D0"/>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6B556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6B5560"/>
                </a:solidFill>
                <a:latin typeface="Calibri" pitchFamily="34" charset="0"/>
                <a:ea typeface="Calibri" pitchFamily="34" charset="-122"/>
                <a:cs typeface="Calibri" pitchFamily="34" charset="-120"/>
              </a:rPr>
              <a:t>5</a:t>
            </a:r>
            <a:endParaRPr lang="en-US" sz="900" dirty="0"/>
          </a:p>
        </p:txBody>
      </p:sp>
      <p:sp>
        <p:nvSpPr>
          <p:cNvPr id="4" name="Shape 2"/>
          <p:cNvSpPr/>
          <p:nvPr/>
        </p:nvSpPr>
        <p:spPr>
          <a:xfrm>
            <a:off x="640080" y="685800"/>
            <a:ext cx="128016" cy="128016"/>
          </a:xfrm>
          <a:prstGeom prst="ellipse">
            <a:avLst/>
          </a:prstGeom>
          <a:solidFill>
            <a:srgbClr val="C9A66B"/>
          </a:solidFill>
          <a:ln w="12700">
            <a:solidFill>
              <a:srgbClr val="C9A66B"/>
            </a:solidFill>
            <a:prstDash val="solid"/>
          </a:ln>
        </p:spPr>
      </p:sp>
      <p:sp>
        <p:nvSpPr>
          <p:cNvPr id="5" name="Text 3"/>
          <p:cNvSpPr/>
          <p:nvPr/>
        </p:nvSpPr>
        <p:spPr>
          <a:xfrm>
            <a:off x="868680" y="594360"/>
            <a:ext cx="7315200" cy="320040"/>
          </a:xfrm>
          <a:prstGeom prst="rect">
            <a:avLst/>
          </a:prstGeom>
          <a:noFill/>
          <a:ln/>
        </p:spPr>
        <p:txBody>
          <a:bodyPr wrap="square" lIns="0" tIns="0" rIns="0" bIns="0" rtlCol="0" anchor="ctr"/>
          <a:lstStyle/>
          <a:p>
            <a:pPr marL="0" indent="0">
              <a:buNone/>
            </a:pPr>
            <a:r>
              <a:rPr lang="en-US" sz="1200" b="1" kern="0" spc="500" dirty="0">
                <a:solidFill>
                  <a:srgbClr val="6D2E46"/>
                </a:solidFill>
                <a:latin typeface="Calibri" pitchFamily="34" charset="0"/>
                <a:ea typeface="Calibri" pitchFamily="34" charset="-122"/>
                <a:cs typeface="Calibri" pitchFamily="34" charset="-120"/>
              </a:rPr>
              <a:t>ASSIGNMENT ONE  •  FINDING THE STORY</a:t>
            </a:r>
            <a:endParaRPr lang="en-US" sz="1200" dirty="0"/>
          </a:p>
        </p:txBody>
      </p:sp>
      <p:sp>
        <p:nvSpPr>
          <p:cNvPr id="6" name="Text 4"/>
          <p:cNvSpPr/>
          <p:nvPr/>
        </p:nvSpPr>
        <p:spPr>
          <a:xfrm>
            <a:off x="640080" y="1005840"/>
            <a:ext cx="10972800" cy="640080"/>
          </a:xfrm>
          <a:prstGeom prst="rect">
            <a:avLst/>
          </a:prstGeom>
          <a:noFill/>
          <a:ln/>
        </p:spPr>
        <p:txBody>
          <a:bodyPr wrap="square" lIns="0" tIns="0" rIns="0" bIns="0" rtlCol="0" anchor="ctr"/>
          <a:lstStyle/>
          <a:p>
            <a:pPr marL="0" indent="0">
              <a:buNone/>
            </a:pPr>
            <a:r>
              <a:rPr lang="en-US" sz="3200" b="1" dirty="0">
                <a:solidFill>
                  <a:srgbClr val="2B1A20"/>
                </a:solidFill>
                <a:latin typeface="Georgia" pitchFamily="34" charset="0"/>
                <a:ea typeface="Georgia" pitchFamily="34" charset="-122"/>
                <a:cs typeface="Georgia" pitchFamily="34" charset="-120"/>
              </a:rPr>
              <a:t>Personal Brand Narrative Essay</a:t>
            </a:r>
            <a:endParaRPr lang="en-US" sz="3200" dirty="0"/>
          </a:p>
        </p:txBody>
      </p:sp>
      <p:sp>
        <p:nvSpPr>
          <p:cNvPr id="7" name="Text 5"/>
          <p:cNvSpPr/>
          <p:nvPr/>
        </p:nvSpPr>
        <p:spPr>
          <a:xfrm>
            <a:off x="640080" y="1691640"/>
            <a:ext cx="10972800" cy="457200"/>
          </a:xfrm>
          <a:prstGeom prst="rect">
            <a:avLst/>
          </a:prstGeom>
          <a:noFill/>
          <a:ln/>
        </p:spPr>
        <p:txBody>
          <a:bodyPr wrap="square" lIns="0" tIns="0" rIns="0" bIns="0" rtlCol="0" anchor="ctr"/>
          <a:lstStyle/>
          <a:p>
            <a:pPr marL="0" indent="0">
              <a:buNone/>
            </a:pPr>
            <a:r>
              <a:rPr lang="en-US" sz="1600" i="1" dirty="0">
                <a:solidFill>
                  <a:srgbClr val="A26769"/>
                </a:solidFill>
                <a:latin typeface="Georgia" pitchFamily="34" charset="0"/>
                <a:ea typeface="Georgia" pitchFamily="34" charset="-122"/>
                <a:cs typeface="Georgia" pitchFamily="34" charset="-120"/>
              </a:rPr>
              <a:t>"Rooted in Resilience: A Jamaican Educator's Journey"</a:t>
            </a:r>
            <a:endParaRPr lang="en-US" sz="1600" dirty="0"/>
          </a:p>
        </p:txBody>
      </p:sp>
      <p:sp>
        <p:nvSpPr>
          <p:cNvPr id="8" name="Text 6"/>
          <p:cNvSpPr/>
          <p:nvPr/>
        </p:nvSpPr>
        <p:spPr>
          <a:xfrm>
            <a:off x="640080" y="2423160"/>
            <a:ext cx="5486400" cy="274320"/>
          </a:xfrm>
          <a:prstGeom prst="rect">
            <a:avLst/>
          </a:prstGeom>
          <a:noFill/>
          <a:ln/>
        </p:spPr>
        <p:txBody>
          <a:bodyPr wrap="square" lIns="0" tIns="0" rIns="0" bIns="0" rtlCol="0" anchor="ctr"/>
          <a:lstStyle/>
          <a:p>
            <a:pPr marL="0" indent="0">
              <a:buNone/>
            </a:pPr>
            <a:r>
              <a:rPr lang="en-US" sz="1100" b="1" kern="0" spc="400" dirty="0">
                <a:solidFill>
                  <a:srgbClr val="C9A66B"/>
                </a:solidFill>
                <a:latin typeface="Calibri" pitchFamily="34" charset="0"/>
                <a:ea typeface="Calibri" pitchFamily="34" charset="-122"/>
                <a:cs typeface="Calibri" pitchFamily="34" charset="-120"/>
              </a:rPr>
              <a:t>THE THREE PILLARS I CLAIMED</a:t>
            </a:r>
            <a:endParaRPr lang="en-US" sz="1100" dirty="0"/>
          </a:p>
        </p:txBody>
      </p:sp>
      <p:sp>
        <p:nvSpPr>
          <p:cNvPr id="9" name="Shape 7"/>
          <p:cNvSpPr/>
          <p:nvPr/>
        </p:nvSpPr>
        <p:spPr>
          <a:xfrm>
            <a:off x="640080" y="2743200"/>
            <a:ext cx="36576" cy="914400"/>
          </a:xfrm>
          <a:prstGeom prst="rect">
            <a:avLst/>
          </a:prstGeom>
          <a:solidFill>
            <a:srgbClr val="6D2E46"/>
          </a:solidFill>
          <a:ln/>
        </p:spPr>
      </p:sp>
      <p:sp>
        <p:nvSpPr>
          <p:cNvPr id="10" name="Text 8"/>
          <p:cNvSpPr/>
          <p:nvPr/>
        </p:nvSpPr>
        <p:spPr>
          <a:xfrm>
            <a:off x="868680" y="2743200"/>
            <a:ext cx="5029200" cy="365760"/>
          </a:xfrm>
          <a:prstGeom prst="rect">
            <a:avLst/>
          </a:prstGeom>
          <a:noFill/>
          <a:ln/>
        </p:spPr>
        <p:txBody>
          <a:bodyPr wrap="square" lIns="0" tIns="0" rIns="0" bIns="0" rtlCol="0" anchor="ctr"/>
          <a:lstStyle/>
          <a:p>
            <a:pPr marL="0" indent="0">
              <a:buNone/>
            </a:pPr>
            <a:r>
              <a:rPr lang="en-US" sz="1500" b="1" dirty="0">
                <a:solidFill>
                  <a:srgbClr val="6D2E46"/>
                </a:solidFill>
                <a:latin typeface="Georgia" pitchFamily="34" charset="0"/>
                <a:ea typeface="Georgia" pitchFamily="34" charset="-122"/>
                <a:cs typeface="Georgia" pitchFamily="34" charset="-120"/>
              </a:rPr>
              <a:t>Cultural affirmation</a:t>
            </a:r>
            <a:endParaRPr lang="en-US" sz="1500" dirty="0"/>
          </a:p>
        </p:txBody>
      </p:sp>
      <p:sp>
        <p:nvSpPr>
          <p:cNvPr id="11" name="Text 9"/>
          <p:cNvSpPr/>
          <p:nvPr/>
        </p:nvSpPr>
        <p:spPr>
          <a:xfrm>
            <a:off x="868680" y="3108960"/>
            <a:ext cx="5029200" cy="54864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Jamaican identity as professional asset, not background detail.</a:t>
            </a:r>
            <a:endParaRPr lang="en-US" sz="1200" dirty="0"/>
          </a:p>
        </p:txBody>
      </p:sp>
      <p:sp>
        <p:nvSpPr>
          <p:cNvPr id="12" name="Shape 10"/>
          <p:cNvSpPr/>
          <p:nvPr/>
        </p:nvSpPr>
        <p:spPr>
          <a:xfrm>
            <a:off x="640080" y="3794760"/>
            <a:ext cx="36576" cy="914400"/>
          </a:xfrm>
          <a:prstGeom prst="rect">
            <a:avLst/>
          </a:prstGeom>
          <a:solidFill>
            <a:srgbClr val="6D2E46"/>
          </a:solidFill>
          <a:ln/>
        </p:spPr>
      </p:sp>
      <p:sp>
        <p:nvSpPr>
          <p:cNvPr id="13" name="Text 11"/>
          <p:cNvSpPr/>
          <p:nvPr/>
        </p:nvSpPr>
        <p:spPr>
          <a:xfrm>
            <a:off x="868680" y="3794760"/>
            <a:ext cx="5029200" cy="365760"/>
          </a:xfrm>
          <a:prstGeom prst="rect">
            <a:avLst/>
          </a:prstGeom>
          <a:noFill/>
          <a:ln/>
        </p:spPr>
        <p:txBody>
          <a:bodyPr wrap="square" lIns="0" tIns="0" rIns="0" bIns="0" rtlCol="0" anchor="ctr"/>
          <a:lstStyle/>
          <a:p>
            <a:pPr marL="0" indent="0">
              <a:buNone/>
            </a:pPr>
            <a:r>
              <a:rPr lang="en-US" sz="1500" b="1" dirty="0">
                <a:solidFill>
                  <a:srgbClr val="6D2E46"/>
                </a:solidFill>
                <a:latin typeface="Georgia" pitchFamily="34" charset="0"/>
                <a:ea typeface="Georgia" pitchFamily="34" charset="-122"/>
                <a:cs typeface="Georgia" pitchFamily="34" charset="-120"/>
              </a:rPr>
              <a:t>Academic excellence</a:t>
            </a:r>
            <a:endParaRPr lang="en-US" sz="1500" dirty="0"/>
          </a:p>
        </p:txBody>
      </p:sp>
      <p:sp>
        <p:nvSpPr>
          <p:cNvPr id="14" name="Text 12"/>
          <p:cNvSpPr/>
          <p:nvPr/>
        </p:nvSpPr>
        <p:spPr>
          <a:xfrm>
            <a:off x="868680" y="4160520"/>
            <a:ext cx="5029200" cy="54864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An HBCU formation that named power, race, and representation in education.</a:t>
            </a:r>
            <a:endParaRPr lang="en-US" sz="1200" dirty="0"/>
          </a:p>
        </p:txBody>
      </p:sp>
      <p:sp>
        <p:nvSpPr>
          <p:cNvPr id="15" name="Shape 13"/>
          <p:cNvSpPr/>
          <p:nvPr/>
        </p:nvSpPr>
        <p:spPr>
          <a:xfrm>
            <a:off x="640080" y="4846320"/>
            <a:ext cx="36576" cy="914400"/>
          </a:xfrm>
          <a:prstGeom prst="rect">
            <a:avLst/>
          </a:prstGeom>
          <a:solidFill>
            <a:srgbClr val="6D2E46"/>
          </a:solidFill>
          <a:ln/>
        </p:spPr>
      </p:sp>
      <p:sp>
        <p:nvSpPr>
          <p:cNvPr id="16" name="Text 14"/>
          <p:cNvSpPr/>
          <p:nvPr/>
        </p:nvSpPr>
        <p:spPr>
          <a:xfrm>
            <a:off x="868680" y="4846320"/>
            <a:ext cx="5029200" cy="365760"/>
          </a:xfrm>
          <a:prstGeom prst="rect">
            <a:avLst/>
          </a:prstGeom>
          <a:noFill/>
          <a:ln/>
        </p:spPr>
        <p:txBody>
          <a:bodyPr wrap="square" lIns="0" tIns="0" rIns="0" bIns="0" rtlCol="0" anchor="ctr"/>
          <a:lstStyle/>
          <a:p>
            <a:pPr marL="0" indent="0">
              <a:buNone/>
            </a:pPr>
            <a:r>
              <a:rPr lang="en-US" sz="1500" b="1" dirty="0">
                <a:solidFill>
                  <a:srgbClr val="6D2E46"/>
                </a:solidFill>
                <a:latin typeface="Georgia" pitchFamily="34" charset="0"/>
                <a:ea typeface="Georgia" pitchFamily="34" charset="-122"/>
                <a:cs typeface="Georgia" pitchFamily="34" charset="-120"/>
              </a:rPr>
              <a:t>Community advocacy</a:t>
            </a:r>
            <a:endParaRPr lang="en-US" sz="1500" dirty="0"/>
          </a:p>
        </p:txBody>
      </p:sp>
      <p:sp>
        <p:nvSpPr>
          <p:cNvPr id="17" name="Text 15"/>
          <p:cNvSpPr/>
          <p:nvPr/>
        </p:nvSpPr>
        <p:spPr>
          <a:xfrm>
            <a:off x="868680" y="5212080"/>
            <a:ext cx="5029200" cy="54864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Trust-building with immigrant and Black families through shared accent and story.</a:t>
            </a:r>
            <a:endParaRPr lang="en-US" sz="1200" dirty="0"/>
          </a:p>
        </p:txBody>
      </p:sp>
      <p:sp>
        <p:nvSpPr>
          <p:cNvPr id="18" name="Shape 16"/>
          <p:cNvSpPr/>
          <p:nvPr/>
        </p:nvSpPr>
        <p:spPr>
          <a:xfrm>
            <a:off x="6766560" y="2423160"/>
            <a:ext cx="4846320" cy="3657600"/>
          </a:xfrm>
          <a:prstGeom prst="rect">
            <a:avLst/>
          </a:prstGeom>
          <a:solidFill>
            <a:srgbClr val="F7F1E5"/>
          </a:solidFill>
          <a:ln/>
          <a:effectLst>
            <a:outerShdw blurRad="101600" dist="25400" dir="5400000" algn="bl" rotWithShape="0">
              <a:srgbClr val="000000">
                <a:alpha val="8000"/>
              </a:srgbClr>
            </a:outerShdw>
          </a:effectLst>
        </p:spPr>
      </p:sp>
      <p:sp>
        <p:nvSpPr>
          <p:cNvPr id="19" name="Shape 17"/>
          <p:cNvSpPr/>
          <p:nvPr/>
        </p:nvSpPr>
        <p:spPr>
          <a:xfrm>
            <a:off x="6766560" y="2423160"/>
            <a:ext cx="73152" cy="3657600"/>
          </a:xfrm>
          <a:prstGeom prst="rect">
            <a:avLst/>
          </a:prstGeom>
          <a:solidFill>
            <a:srgbClr val="C9A66B"/>
          </a:solidFill>
          <a:ln/>
        </p:spPr>
      </p:sp>
      <p:sp>
        <p:nvSpPr>
          <p:cNvPr id="20" name="Text 18"/>
          <p:cNvSpPr/>
          <p:nvPr/>
        </p:nvSpPr>
        <p:spPr>
          <a:xfrm>
            <a:off x="7040880" y="2606040"/>
            <a:ext cx="4389120" cy="274320"/>
          </a:xfrm>
          <a:prstGeom prst="rect">
            <a:avLst/>
          </a:prstGeom>
          <a:noFill/>
          <a:ln/>
        </p:spPr>
        <p:txBody>
          <a:bodyPr wrap="square" lIns="0" tIns="0" rIns="0" bIns="0" rtlCol="0" anchor="ctr"/>
          <a:lstStyle/>
          <a:p>
            <a:pPr marL="0" indent="0">
              <a:buNone/>
            </a:pPr>
            <a:r>
              <a:rPr lang="en-US" sz="1100" b="1" kern="0" spc="400" dirty="0">
                <a:solidFill>
                  <a:srgbClr val="C9A66B"/>
                </a:solidFill>
                <a:latin typeface="Calibri" pitchFamily="34" charset="0"/>
                <a:ea typeface="Calibri" pitchFamily="34" charset="-122"/>
                <a:cs typeface="Calibri" pitchFamily="34" charset="-120"/>
              </a:rPr>
              <a:t>RHETORICAL MOVE</a:t>
            </a:r>
            <a:endParaRPr lang="en-US" sz="1100" dirty="0"/>
          </a:p>
        </p:txBody>
      </p:sp>
      <p:sp>
        <p:nvSpPr>
          <p:cNvPr id="21" name="Text 19"/>
          <p:cNvSpPr/>
          <p:nvPr/>
        </p:nvSpPr>
        <p:spPr>
          <a:xfrm>
            <a:off x="7040880" y="2926080"/>
            <a:ext cx="4389120" cy="457200"/>
          </a:xfrm>
          <a:prstGeom prst="rect">
            <a:avLst/>
          </a:prstGeom>
          <a:noFill/>
          <a:ln/>
        </p:spPr>
        <p:txBody>
          <a:bodyPr wrap="square" lIns="0" tIns="0" rIns="0" bIns="0" rtlCol="0" anchor="ctr"/>
          <a:lstStyle/>
          <a:p>
            <a:pPr marL="0" indent="0">
              <a:buNone/>
            </a:pPr>
            <a:r>
              <a:rPr lang="en-US" sz="1800" b="1" dirty="0">
                <a:solidFill>
                  <a:srgbClr val="6D2E46"/>
                </a:solidFill>
                <a:latin typeface="Georgia" pitchFamily="34" charset="0"/>
                <a:ea typeface="Georgia" pitchFamily="34" charset="-122"/>
                <a:cs typeface="Georgia" pitchFamily="34" charset="-120"/>
              </a:rPr>
              <a:t>From confession to argument</a:t>
            </a:r>
            <a:endParaRPr lang="en-US" sz="1800" dirty="0"/>
          </a:p>
        </p:txBody>
      </p:sp>
      <p:sp>
        <p:nvSpPr>
          <p:cNvPr id="22" name="Text 20"/>
          <p:cNvSpPr/>
          <p:nvPr/>
        </p:nvSpPr>
        <p:spPr>
          <a:xfrm>
            <a:off x="7040880" y="3429000"/>
            <a:ext cx="4389120" cy="2468880"/>
          </a:xfrm>
          <a:prstGeom prst="rect">
            <a:avLst/>
          </a:prstGeom>
          <a:noFill/>
          <a:ln/>
        </p:spPr>
        <p:txBody>
          <a:bodyPr wrap="square" lIns="0" tIns="0" rIns="0" bIns="0" rtlCol="0" anchor="ctr"/>
          <a:lstStyle/>
          <a:p>
            <a:pPr marL="0" indent="0">
              <a:spcAft>
                <a:spcPts val="400"/>
              </a:spcAft>
              <a:buNone/>
            </a:pPr>
            <a:r>
              <a:rPr lang="en-US" sz="1250" dirty="0">
                <a:solidFill>
                  <a:srgbClr val="2B1A20"/>
                </a:solidFill>
                <a:latin typeface="Calibri" pitchFamily="34" charset="0"/>
                <a:ea typeface="Calibri" pitchFamily="34" charset="-122"/>
                <a:cs typeface="Calibri" pitchFamily="34" charset="-120"/>
              </a:rPr>
              <a:t>The narrative did more than tell my story. It used scholarship — Du Bois, Rankine, Harris, Obama — to argue that </a:t>
            </a:r>
            <a:r>
              <a:rPr lang="en-US" sz="1250" b="1" i="1" dirty="0">
                <a:solidFill>
                  <a:srgbClr val="6D2E46"/>
                </a:solidFill>
                <a:latin typeface="Calibri" pitchFamily="34" charset="0"/>
                <a:ea typeface="Calibri" pitchFamily="34" charset="-122"/>
                <a:cs typeface="Calibri" pitchFamily="34" charset="-120"/>
              </a:rPr>
              <a:t>lived experience is a form of expertise</a:t>
            </a:r>
            <a:r>
              <a:rPr lang="en-US" sz="1250" dirty="0">
                <a:solidFill>
                  <a:srgbClr val="2B1A20"/>
                </a:solidFill>
                <a:latin typeface="Calibri" pitchFamily="34" charset="0"/>
                <a:ea typeface="Calibri" pitchFamily="34" charset="-122"/>
                <a:cs typeface="Calibri" pitchFamily="34" charset="-120"/>
              </a:rPr>
              <a:t>.</a:t>
            </a:r>
            <a:endParaRPr lang="en-US" sz="1250" dirty="0"/>
          </a:p>
          <a:p>
            <a:pPr marL="0" indent="0">
              <a:spcAft>
                <a:spcPts val="400"/>
              </a:spcAft>
              <a:buNone/>
            </a:pPr>
            <a:endParaRPr lang="en-US" sz="1250" dirty="0"/>
          </a:p>
          <a:p>
            <a:pPr marL="0" indent="0">
              <a:spcAft>
                <a:spcPts val="400"/>
              </a:spcAft>
              <a:buNone/>
            </a:pPr>
            <a:r>
              <a:rPr lang="en-US" sz="1250" i="1" dirty="0">
                <a:solidFill>
                  <a:srgbClr val="6B5560"/>
                </a:solidFill>
                <a:latin typeface="Calibri" pitchFamily="34" charset="0"/>
                <a:ea typeface="Calibri" pitchFamily="34" charset="-122"/>
                <a:cs typeface="Calibri" pitchFamily="34" charset="-120"/>
              </a:rPr>
              <a:t>This is the rhetorical pattern I would carry into every assignment that followed: pair the personal anecdote with the scholarly frame, and let one earn the other its weight.</a:t>
            </a:r>
            <a:endParaRPr lang="en-US" sz="12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CE2D0"/>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6B556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6B5560"/>
                </a:solidFill>
                <a:latin typeface="Calibri" pitchFamily="34" charset="0"/>
                <a:ea typeface="Calibri" pitchFamily="34" charset="-122"/>
                <a:cs typeface="Calibri" pitchFamily="34" charset="-120"/>
              </a:rPr>
              <a:t>6</a:t>
            </a:r>
            <a:endParaRPr lang="en-US" sz="900" dirty="0"/>
          </a:p>
        </p:txBody>
      </p:sp>
      <p:sp>
        <p:nvSpPr>
          <p:cNvPr id="4" name="Shape 2"/>
          <p:cNvSpPr/>
          <p:nvPr/>
        </p:nvSpPr>
        <p:spPr>
          <a:xfrm>
            <a:off x="640080" y="685800"/>
            <a:ext cx="128016" cy="128016"/>
          </a:xfrm>
          <a:prstGeom prst="ellipse">
            <a:avLst/>
          </a:prstGeom>
          <a:solidFill>
            <a:srgbClr val="C9A66B"/>
          </a:solidFill>
          <a:ln w="12700">
            <a:solidFill>
              <a:srgbClr val="C9A66B"/>
            </a:solidFill>
            <a:prstDash val="solid"/>
          </a:ln>
        </p:spPr>
      </p:sp>
      <p:sp>
        <p:nvSpPr>
          <p:cNvPr id="5" name="Text 3"/>
          <p:cNvSpPr/>
          <p:nvPr/>
        </p:nvSpPr>
        <p:spPr>
          <a:xfrm>
            <a:off x="868680" y="594360"/>
            <a:ext cx="7315200" cy="320040"/>
          </a:xfrm>
          <a:prstGeom prst="rect">
            <a:avLst/>
          </a:prstGeom>
          <a:noFill/>
          <a:ln/>
        </p:spPr>
        <p:txBody>
          <a:bodyPr wrap="square" lIns="0" tIns="0" rIns="0" bIns="0" rtlCol="0" anchor="ctr"/>
          <a:lstStyle/>
          <a:p>
            <a:pPr marL="0" indent="0">
              <a:buNone/>
            </a:pPr>
            <a:r>
              <a:rPr lang="en-US" sz="1200" b="1" kern="0" spc="500" dirty="0">
                <a:solidFill>
                  <a:srgbClr val="6D2E46"/>
                </a:solidFill>
                <a:latin typeface="Calibri" pitchFamily="34" charset="0"/>
                <a:ea typeface="Calibri" pitchFamily="34" charset="-122"/>
                <a:cs typeface="Calibri" pitchFamily="34" charset="-120"/>
              </a:rPr>
              <a:t>ASSIGNMENT TWO  •  NAMING THE GAP</a:t>
            </a:r>
            <a:endParaRPr lang="en-US" sz="1200" dirty="0"/>
          </a:p>
        </p:txBody>
      </p:sp>
      <p:sp>
        <p:nvSpPr>
          <p:cNvPr id="6" name="Text 4"/>
          <p:cNvSpPr/>
          <p:nvPr/>
        </p:nvSpPr>
        <p:spPr>
          <a:xfrm>
            <a:off x="640080" y="1005840"/>
            <a:ext cx="10972800" cy="640080"/>
          </a:xfrm>
          <a:prstGeom prst="rect">
            <a:avLst/>
          </a:prstGeom>
          <a:noFill/>
          <a:ln/>
        </p:spPr>
        <p:txBody>
          <a:bodyPr wrap="square" lIns="0" tIns="0" rIns="0" bIns="0" rtlCol="0" anchor="ctr"/>
          <a:lstStyle/>
          <a:p>
            <a:pPr marL="0" indent="0">
              <a:buNone/>
            </a:pPr>
            <a:r>
              <a:rPr lang="en-US" sz="3200" b="1" dirty="0">
                <a:solidFill>
                  <a:srgbClr val="2B1A20"/>
                </a:solidFill>
                <a:latin typeface="Georgia" pitchFamily="34" charset="0"/>
                <a:ea typeface="Georgia" pitchFamily="34" charset="-122"/>
                <a:cs typeface="Georgia" pitchFamily="34" charset="-120"/>
              </a:rPr>
              <a:t>Digital Brand Audit</a:t>
            </a:r>
            <a:endParaRPr lang="en-US" sz="3200" dirty="0"/>
          </a:p>
        </p:txBody>
      </p:sp>
      <p:sp>
        <p:nvSpPr>
          <p:cNvPr id="7" name="Text 5"/>
          <p:cNvSpPr/>
          <p:nvPr/>
        </p:nvSpPr>
        <p:spPr>
          <a:xfrm>
            <a:off x="640080" y="1691640"/>
            <a:ext cx="10972800" cy="365760"/>
          </a:xfrm>
          <a:prstGeom prst="rect">
            <a:avLst/>
          </a:prstGeom>
          <a:noFill/>
          <a:ln/>
        </p:spPr>
        <p:txBody>
          <a:bodyPr wrap="square" lIns="0" tIns="0" rIns="0" bIns="0" rtlCol="0" anchor="ctr"/>
          <a:lstStyle/>
          <a:p>
            <a:pPr marL="0" indent="0">
              <a:buNone/>
            </a:pPr>
            <a:r>
              <a:rPr lang="en-US" sz="1500" i="1" dirty="0">
                <a:solidFill>
                  <a:srgbClr val="A26769"/>
                </a:solidFill>
                <a:latin typeface="Georgia" pitchFamily="34" charset="0"/>
                <a:ea typeface="Georgia" pitchFamily="34" charset="-122"/>
                <a:cs typeface="Georgia" pitchFamily="34" charset="-120"/>
              </a:rPr>
              <a:t>Reading my online self against my own narrative.</a:t>
            </a:r>
            <a:endParaRPr lang="en-US" sz="1500" dirty="0"/>
          </a:p>
        </p:txBody>
      </p:sp>
      <p:sp>
        <p:nvSpPr>
          <p:cNvPr id="8" name="Shape 6"/>
          <p:cNvSpPr/>
          <p:nvPr/>
        </p:nvSpPr>
        <p:spPr>
          <a:xfrm>
            <a:off x="640080" y="2331720"/>
            <a:ext cx="5394960" cy="3749040"/>
          </a:xfrm>
          <a:prstGeom prst="rect">
            <a:avLst/>
          </a:prstGeom>
          <a:solidFill>
            <a:srgbClr val="6D2E46"/>
          </a:solidFill>
          <a:ln/>
        </p:spPr>
      </p:sp>
      <p:sp>
        <p:nvSpPr>
          <p:cNvPr id="9" name="Text 7"/>
          <p:cNvSpPr/>
          <p:nvPr/>
        </p:nvSpPr>
        <p:spPr>
          <a:xfrm>
            <a:off x="868680" y="2560320"/>
            <a:ext cx="4937760" cy="274320"/>
          </a:xfrm>
          <a:prstGeom prst="rect">
            <a:avLst/>
          </a:prstGeom>
          <a:noFill/>
          <a:ln/>
        </p:spPr>
        <p:txBody>
          <a:bodyPr wrap="square" lIns="0" tIns="0" rIns="0" bIns="0" rtlCol="0" anchor="ctr"/>
          <a:lstStyle/>
          <a:p>
            <a:pPr marL="0" indent="0">
              <a:buNone/>
            </a:pPr>
            <a:r>
              <a:rPr lang="en-US" sz="1100" b="1" kern="0" spc="400" dirty="0">
                <a:solidFill>
                  <a:srgbClr val="C9A66B"/>
                </a:solidFill>
                <a:latin typeface="Calibri" pitchFamily="34" charset="0"/>
                <a:ea typeface="Calibri" pitchFamily="34" charset="-122"/>
                <a:cs typeface="Calibri" pitchFamily="34" charset="-120"/>
              </a:rPr>
              <a:t>WHAT MY NARRATIVE CLAIMED</a:t>
            </a:r>
            <a:endParaRPr lang="en-US" sz="1100" dirty="0"/>
          </a:p>
        </p:txBody>
      </p:sp>
      <p:sp>
        <p:nvSpPr>
          <p:cNvPr id="10" name="Text 8"/>
          <p:cNvSpPr/>
          <p:nvPr/>
        </p:nvSpPr>
        <p:spPr>
          <a:xfrm>
            <a:off x="868680" y="2834640"/>
            <a:ext cx="4937760" cy="4572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Authenticity as advantage</a:t>
            </a:r>
            <a:endParaRPr lang="en-US" sz="2000" dirty="0"/>
          </a:p>
        </p:txBody>
      </p:sp>
      <p:sp>
        <p:nvSpPr>
          <p:cNvPr id="11" name="Text 9"/>
          <p:cNvSpPr/>
          <p:nvPr/>
        </p:nvSpPr>
        <p:spPr>
          <a:xfrm>
            <a:off x="868680" y="3474720"/>
            <a:ext cx="4937760" cy="2286000"/>
          </a:xfrm>
          <a:prstGeom prst="rect">
            <a:avLst/>
          </a:prstGeom>
          <a:noFill/>
          <a:ln/>
        </p:spPr>
        <p:txBody>
          <a:bodyPr wrap="square" lIns="0" tIns="0" rIns="0" bIns="0" rtlCol="0" anchor="ctr"/>
          <a:lstStyle/>
          <a:p>
            <a:pPr marL="342900" indent="-342900">
              <a:spcAft>
                <a:spcPts val="800"/>
              </a:spcAft>
              <a:buSzPct val="100000"/>
              <a:buChar char="•"/>
            </a:pPr>
            <a:r>
              <a:rPr lang="en-US" sz="1300" dirty="0">
                <a:solidFill>
                  <a:srgbClr val="ECE2D0"/>
                </a:solidFill>
                <a:latin typeface="Calibri" pitchFamily="34" charset="0"/>
                <a:ea typeface="Calibri" pitchFamily="34" charset="-122"/>
                <a:cs typeface="Calibri" pitchFamily="34" charset="-120"/>
              </a:rPr>
              <a:t>Jamaican accent named, not hidden</a:t>
            </a:r>
            <a:endParaRPr lang="en-US" sz="1300" dirty="0"/>
          </a:p>
          <a:p>
            <a:pPr marL="342900" indent="-342900">
              <a:spcAft>
                <a:spcPts val="800"/>
              </a:spcAft>
              <a:buSzPct val="100000"/>
              <a:buChar char="•"/>
            </a:pPr>
            <a:r>
              <a:rPr lang="en-US" sz="1300" dirty="0">
                <a:solidFill>
                  <a:srgbClr val="ECE2D0"/>
                </a:solidFill>
                <a:latin typeface="Calibri" pitchFamily="34" charset="0"/>
                <a:ea typeface="Calibri" pitchFamily="34" charset="-122"/>
                <a:cs typeface="Calibri" pitchFamily="34" charset="-120"/>
              </a:rPr>
              <a:t>HBCU formation as critical lens on power</a:t>
            </a:r>
            <a:endParaRPr lang="en-US" sz="1300" dirty="0"/>
          </a:p>
          <a:p>
            <a:pPr marL="342900" indent="-342900">
              <a:spcAft>
                <a:spcPts val="800"/>
              </a:spcAft>
              <a:buSzPct val="100000"/>
              <a:buChar char="•"/>
            </a:pPr>
            <a:r>
              <a:rPr lang="en-US" sz="1300" dirty="0">
                <a:solidFill>
                  <a:srgbClr val="ECE2D0"/>
                </a:solidFill>
                <a:latin typeface="Calibri" pitchFamily="34" charset="0"/>
                <a:ea typeface="Calibri" pitchFamily="34" charset="-122"/>
                <a:cs typeface="Calibri" pitchFamily="34" charset="-120"/>
              </a:rPr>
              <a:t>Cultural identity as trust-building tool with families</a:t>
            </a:r>
            <a:endParaRPr lang="en-US" sz="1300" dirty="0"/>
          </a:p>
          <a:p>
            <a:pPr marL="342900" indent="-342900">
              <a:spcAft>
                <a:spcPts val="800"/>
              </a:spcAft>
              <a:buSzPct val="100000"/>
              <a:buChar char="•"/>
            </a:pPr>
            <a:r>
              <a:rPr lang="en-US" sz="1300" dirty="0">
                <a:solidFill>
                  <a:srgbClr val="ECE2D0"/>
                </a:solidFill>
                <a:latin typeface="Calibri" pitchFamily="34" charset="0"/>
                <a:ea typeface="Calibri" pitchFamily="34" charset="-122"/>
                <a:cs typeface="Calibri" pitchFamily="34" charset="-120"/>
              </a:rPr>
              <a:t>Future curriculum developer, not just classroom teacher</a:t>
            </a:r>
            <a:endParaRPr lang="en-US" sz="1300" dirty="0"/>
          </a:p>
        </p:txBody>
      </p:sp>
      <p:sp>
        <p:nvSpPr>
          <p:cNvPr id="12" name="Shape 10"/>
          <p:cNvSpPr/>
          <p:nvPr/>
        </p:nvSpPr>
        <p:spPr>
          <a:xfrm>
            <a:off x="6217920" y="2331720"/>
            <a:ext cx="5394960" cy="3749040"/>
          </a:xfrm>
          <a:prstGeom prst="rect">
            <a:avLst/>
          </a:prstGeom>
          <a:solidFill>
            <a:srgbClr val="F7F1E5"/>
          </a:solidFill>
          <a:ln/>
          <a:effectLst>
            <a:outerShdw blurRad="101600" dist="25400" dir="5400000" algn="bl" rotWithShape="0">
              <a:srgbClr val="000000">
                <a:alpha val="8000"/>
              </a:srgbClr>
            </a:outerShdw>
          </a:effectLst>
        </p:spPr>
      </p:sp>
      <p:sp>
        <p:nvSpPr>
          <p:cNvPr id="13" name="Shape 11"/>
          <p:cNvSpPr/>
          <p:nvPr/>
        </p:nvSpPr>
        <p:spPr>
          <a:xfrm>
            <a:off x="6217920" y="2331720"/>
            <a:ext cx="73152" cy="3749040"/>
          </a:xfrm>
          <a:prstGeom prst="rect">
            <a:avLst/>
          </a:prstGeom>
          <a:solidFill>
            <a:srgbClr val="A26769"/>
          </a:solidFill>
          <a:ln/>
        </p:spPr>
      </p:sp>
      <p:sp>
        <p:nvSpPr>
          <p:cNvPr id="14" name="Text 12"/>
          <p:cNvSpPr/>
          <p:nvPr/>
        </p:nvSpPr>
        <p:spPr>
          <a:xfrm>
            <a:off x="6446520" y="2560320"/>
            <a:ext cx="5029200" cy="274320"/>
          </a:xfrm>
          <a:prstGeom prst="rect">
            <a:avLst/>
          </a:prstGeom>
          <a:noFill/>
          <a:ln/>
        </p:spPr>
        <p:txBody>
          <a:bodyPr wrap="square" lIns="0" tIns="0" rIns="0" bIns="0" rtlCol="0" anchor="ctr"/>
          <a:lstStyle/>
          <a:p>
            <a:pPr marL="0" indent="0">
              <a:buNone/>
            </a:pPr>
            <a:r>
              <a:rPr lang="en-US" sz="1100" b="1" kern="0" spc="400" dirty="0">
                <a:solidFill>
                  <a:srgbClr val="A26769"/>
                </a:solidFill>
                <a:latin typeface="Calibri" pitchFamily="34" charset="0"/>
                <a:ea typeface="Calibri" pitchFamily="34" charset="-122"/>
                <a:cs typeface="Calibri" pitchFamily="34" charset="-120"/>
              </a:rPr>
              <a:t>WHAT MY LINKEDIN ACTUALLY SAID</a:t>
            </a:r>
            <a:endParaRPr lang="en-US" sz="1100" dirty="0"/>
          </a:p>
        </p:txBody>
      </p:sp>
      <p:sp>
        <p:nvSpPr>
          <p:cNvPr id="15" name="Text 13"/>
          <p:cNvSpPr/>
          <p:nvPr/>
        </p:nvSpPr>
        <p:spPr>
          <a:xfrm>
            <a:off x="6446520" y="2834640"/>
            <a:ext cx="4937760" cy="457200"/>
          </a:xfrm>
          <a:prstGeom prst="rect">
            <a:avLst/>
          </a:prstGeom>
          <a:noFill/>
          <a:ln/>
        </p:spPr>
        <p:txBody>
          <a:bodyPr wrap="square" lIns="0" tIns="0" rIns="0" bIns="0" rtlCol="0" anchor="ctr"/>
          <a:lstStyle/>
          <a:p>
            <a:pPr marL="0" indent="0">
              <a:buNone/>
            </a:pPr>
            <a:r>
              <a:rPr lang="en-US" sz="2000" b="1" dirty="0">
                <a:solidFill>
                  <a:srgbClr val="6D2E46"/>
                </a:solidFill>
                <a:latin typeface="Georgia" pitchFamily="34" charset="0"/>
                <a:ea typeface="Georgia" pitchFamily="34" charset="-122"/>
                <a:cs typeface="Georgia" pitchFamily="34" charset="-120"/>
              </a:rPr>
              <a:t>A sterilized professional self</a:t>
            </a:r>
            <a:endParaRPr lang="en-US" sz="2000" dirty="0"/>
          </a:p>
        </p:txBody>
      </p:sp>
      <p:sp>
        <p:nvSpPr>
          <p:cNvPr id="16" name="Text 14"/>
          <p:cNvSpPr/>
          <p:nvPr/>
        </p:nvSpPr>
        <p:spPr>
          <a:xfrm>
            <a:off x="6446520" y="3474720"/>
            <a:ext cx="5029200" cy="2286000"/>
          </a:xfrm>
          <a:prstGeom prst="rect">
            <a:avLst/>
          </a:prstGeom>
          <a:noFill/>
          <a:ln/>
        </p:spPr>
        <p:txBody>
          <a:bodyPr wrap="square" lIns="0" tIns="0" rIns="0" bIns="0" rtlCol="0" anchor="ctr"/>
          <a:lstStyle/>
          <a:p>
            <a:pPr marL="342900" indent="-342900">
              <a:spcAft>
                <a:spcPts val="800"/>
              </a:spcAft>
              <a:buSzPct val="100000"/>
              <a:buChar char="•"/>
            </a:pPr>
            <a:r>
              <a:rPr lang="en-US" sz="1300" dirty="0">
                <a:solidFill>
                  <a:srgbClr val="2B1A20"/>
                </a:solidFill>
                <a:latin typeface="Calibri" pitchFamily="34" charset="0"/>
                <a:ea typeface="Calibri" pitchFamily="34" charset="-122"/>
                <a:cs typeface="Calibri" pitchFamily="34" charset="-120"/>
              </a:rPr>
              <a:t>Generic phrases: "safe, nurturing, empowering"</a:t>
            </a:r>
            <a:endParaRPr lang="en-US" sz="1300" dirty="0"/>
          </a:p>
          <a:p>
            <a:pPr marL="342900" indent="-342900">
              <a:spcAft>
                <a:spcPts val="800"/>
              </a:spcAft>
              <a:buSzPct val="100000"/>
              <a:buChar char="•"/>
            </a:pPr>
            <a:r>
              <a:rPr lang="en-US" sz="1300" dirty="0">
                <a:solidFill>
                  <a:srgbClr val="2B1A20"/>
                </a:solidFill>
                <a:latin typeface="Calibri" pitchFamily="34" charset="0"/>
                <a:ea typeface="Calibri" pitchFamily="34" charset="-122"/>
                <a:cs typeface="Calibri" pitchFamily="34" charset="-120"/>
              </a:rPr>
              <a:t>No mention of immigrant identity or accent</a:t>
            </a:r>
            <a:endParaRPr lang="en-US" sz="1300" dirty="0"/>
          </a:p>
          <a:p>
            <a:pPr marL="342900" indent="-342900">
              <a:spcAft>
                <a:spcPts val="800"/>
              </a:spcAft>
              <a:buSzPct val="100000"/>
              <a:buChar char="•"/>
            </a:pPr>
            <a:r>
              <a:rPr lang="en-US" sz="1300" dirty="0">
                <a:solidFill>
                  <a:srgbClr val="2B1A20"/>
                </a:solidFill>
                <a:latin typeface="Calibri" pitchFamily="34" charset="0"/>
                <a:ea typeface="Calibri" pitchFamily="34" charset="-122"/>
                <a:cs typeface="Calibri" pitchFamily="34" charset="-120"/>
              </a:rPr>
              <a:t>Technical skills listed without philosophical frame</a:t>
            </a:r>
            <a:endParaRPr lang="en-US" sz="1300" dirty="0"/>
          </a:p>
          <a:p>
            <a:pPr marL="342900" indent="-342900">
              <a:spcAft>
                <a:spcPts val="800"/>
              </a:spcAft>
              <a:buSzPct val="100000"/>
              <a:buChar char="•"/>
            </a:pPr>
            <a:r>
              <a:rPr lang="en-US" sz="1300" dirty="0">
                <a:solidFill>
                  <a:srgbClr val="2B1A20"/>
                </a:solidFill>
                <a:latin typeface="Calibri" pitchFamily="34" charset="0"/>
                <a:ea typeface="Calibri" pitchFamily="34" charset="-122"/>
                <a:cs typeface="Calibri" pitchFamily="34" charset="-120"/>
              </a:rPr>
              <a:t>No featured posts — a kairotic silence</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CE2D0"/>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6B556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6B5560"/>
                </a:solidFill>
                <a:latin typeface="Calibri" pitchFamily="34" charset="0"/>
                <a:ea typeface="Calibri" pitchFamily="34" charset="-122"/>
                <a:cs typeface="Calibri" pitchFamily="34" charset="-120"/>
              </a:rPr>
              <a:t>7</a:t>
            </a:r>
            <a:endParaRPr lang="en-US" sz="900" dirty="0"/>
          </a:p>
        </p:txBody>
      </p:sp>
      <p:sp>
        <p:nvSpPr>
          <p:cNvPr id="4" name="Shape 2"/>
          <p:cNvSpPr/>
          <p:nvPr/>
        </p:nvSpPr>
        <p:spPr>
          <a:xfrm>
            <a:off x="640080" y="685800"/>
            <a:ext cx="128016" cy="128016"/>
          </a:xfrm>
          <a:prstGeom prst="ellipse">
            <a:avLst/>
          </a:prstGeom>
          <a:solidFill>
            <a:srgbClr val="C9A66B"/>
          </a:solidFill>
          <a:ln w="12700">
            <a:solidFill>
              <a:srgbClr val="C9A66B"/>
            </a:solidFill>
            <a:prstDash val="solid"/>
          </a:ln>
        </p:spPr>
      </p:sp>
      <p:sp>
        <p:nvSpPr>
          <p:cNvPr id="5" name="Text 3"/>
          <p:cNvSpPr/>
          <p:nvPr/>
        </p:nvSpPr>
        <p:spPr>
          <a:xfrm>
            <a:off x="868680" y="594360"/>
            <a:ext cx="7315200" cy="320040"/>
          </a:xfrm>
          <a:prstGeom prst="rect">
            <a:avLst/>
          </a:prstGeom>
          <a:noFill/>
          <a:ln/>
        </p:spPr>
        <p:txBody>
          <a:bodyPr wrap="square" lIns="0" tIns="0" rIns="0" bIns="0" rtlCol="0" anchor="ctr"/>
          <a:lstStyle/>
          <a:p>
            <a:pPr marL="0" indent="0">
              <a:buNone/>
            </a:pPr>
            <a:r>
              <a:rPr lang="en-US" sz="1200" b="1" kern="0" spc="500" dirty="0">
                <a:solidFill>
                  <a:srgbClr val="6D2E46"/>
                </a:solidFill>
                <a:latin typeface="Calibri" pitchFamily="34" charset="0"/>
                <a:ea typeface="Calibri" pitchFamily="34" charset="-122"/>
                <a:cs typeface="Calibri" pitchFamily="34" charset="-120"/>
              </a:rPr>
              <a:t>ASSIGNMENT THREE  •  ALIGNING THE VOICE</a:t>
            </a:r>
            <a:endParaRPr lang="en-US" sz="1200" dirty="0"/>
          </a:p>
        </p:txBody>
      </p:sp>
      <p:sp>
        <p:nvSpPr>
          <p:cNvPr id="6" name="Text 4"/>
          <p:cNvSpPr/>
          <p:nvPr/>
        </p:nvSpPr>
        <p:spPr>
          <a:xfrm>
            <a:off x="640080" y="1005840"/>
            <a:ext cx="10972800" cy="640080"/>
          </a:xfrm>
          <a:prstGeom prst="rect">
            <a:avLst/>
          </a:prstGeom>
          <a:noFill/>
          <a:ln/>
        </p:spPr>
        <p:txBody>
          <a:bodyPr wrap="square" lIns="0" tIns="0" rIns="0" bIns="0" rtlCol="0" anchor="ctr"/>
          <a:lstStyle/>
          <a:p>
            <a:pPr marL="0" indent="0">
              <a:buNone/>
            </a:pPr>
            <a:r>
              <a:rPr lang="en-US" sz="3200" b="1" dirty="0">
                <a:solidFill>
                  <a:srgbClr val="2B1A20"/>
                </a:solidFill>
                <a:latin typeface="Georgia" pitchFamily="34" charset="0"/>
                <a:ea typeface="Georgia" pitchFamily="34" charset="-122"/>
                <a:cs typeface="Georgia" pitchFamily="34" charset="-120"/>
              </a:rPr>
              <a:t>Headline Revision: Before &amp; After</a:t>
            </a:r>
            <a:endParaRPr lang="en-US" sz="3200" dirty="0"/>
          </a:p>
        </p:txBody>
      </p:sp>
      <p:sp>
        <p:nvSpPr>
          <p:cNvPr id="7" name="Text 5"/>
          <p:cNvSpPr/>
          <p:nvPr/>
        </p:nvSpPr>
        <p:spPr>
          <a:xfrm>
            <a:off x="640080" y="1691640"/>
            <a:ext cx="10972800" cy="365760"/>
          </a:xfrm>
          <a:prstGeom prst="rect">
            <a:avLst/>
          </a:prstGeom>
          <a:noFill/>
          <a:ln/>
        </p:spPr>
        <p:txBody>
          <a:bodyPr wrap="square" lIns="0" tIns="0" rIns="0" bIns="0" rtlCol="0" anchor="ctr"/>
          <a:lstStyle/>
          <a:p>
            <a:pPr marL="0" indent="0">
              <a:buNone/>
            </a:pPr>
            <a:r>
              <a:rPr lang="en-US" sz="1400" i="1" dirty="0">
                <a:solidFill>
                  <a:srgbClr val="A26769"/>
                </a:solidFill>
                <a:latin typeface="Georgia" pitchFamily="34" charset="0"/>
                <a:ea typeface="Georgia" pitchFamily="34" charset="-122"/>
                <a:cs typeface="Georgia" pitchFamily="34" charset="-120"/>
              </a:rPr>
              <a:t>The smallest unit of a digital brand is the headline. So that is where I started.</a:t>
            </a:r>
            <a:endParaRPr lang="en-US" sz="1400" dirty="0"/>
          </a:p>
        </p:txBody>
      </p:sp>
      <p:sp>
        <p:nvSpPr>
          <p:cNvPr id="8" name="Shape 6"/>
          <p:cNvSpPr/>
          <p:nvPr/>
        </p:nvSpPr>
        <p:spPr>
          <a:xfrm>
            <a:off x="640080" y="2377440"/>
            <a:ext cx="10972800" cy="1417320"/>
          </a:xfrm>
          <a:prstGeom prst="rect">
            <a:avLst/>
          </a:prstGeom>
          <a:solidFill>
            <a:srgbClr val="F7F1E5"/>
          </a:solidFill>
          <a:ln/>
        </p:spPr>
      </p:sp>
      <p:sp>
        <p:nvSpPr>
          <p:cNvPr id="9" name="Shape 7"/>
          <p:cNvSpPr/>
          <p:nvPr/>
        </p:nvSpPr>
        <p:spPr>
          <a:xfrm>
            <a:off x="640080" y="2377440"/>
            <a:ext cx="73152" cy="1417320"/>
          </a:xfrm>
          <a:prstGeom prst="rect">
            <a:avLst/>
          </a:prstGeom>
          <a:solidFill>
            <a:srgbClr val="A26769"/>
          </a:solidFill>
          <a:ln/>
        </p:spPr>
      </p:sp>
      <p:sp>
        <p:nvSpPr>
          <p:cNvPr id="10" name="Text 8"/>
          <p:cNvSpPr/>
          <p:nvPr/>
        </p:nvSpPr>
        <p:spPr>
          <a:xfrm>
            <a:off x="868680" y="2514600"/>
            <a:ext cx="1371600" cy="274320"/>
          </a:xfrm>
          <a:prstGeom prst="rect">
            <a:avLst/>
          </a:prstGeom>
          <a:noFill/>
          <a:ln/>
        </p:spPr>
        <p:txBody>
          <a:bodyPr wrap="square" lIns="0" tIns="0" rIns="0" bIns="0" rtlCol="0" anchor="ctr"/>
          <a:lstStyle/>
          <a:p>
            <a:pPr marL="0" indent="0">
              <a:buNone/>
            </a:pPr>
            <a:r>
              <a:rPr lang="en-US" sz="1100" b="1" kern="0" spc="400" dirty="0">
                <a:solidFill>
                  <a:srgbClr val="A26769"/>
                </a:solidFill>
                <a:latin typeface="Calibri" pitchFamily="34" charset="0"/>
                <a:ea typeface="Calibri" pitchFamily="34" charset="-122"/>
                <a:cs typeface="Calibri" pitchFamily="34" charset="-120"/>
              </a:rPr>
              <a:t>BEFORE</a:t>
            </a:r>
            <a:endParaRPr lang="en-US" sz="1100" dirty="0"/>
          </a:p>
        </p:txBody>
      </p:sp>
      <p:sp>
        <p:nvSpPr>
          <p:cNvPr id="11" name="Text 9"/>
          <p:cNvSpPr/>
          <p:nvPr/>
        </p:nvSpPr>
        <p:spPr>
          <a:xfrm>
            <a:off x="868680" y="2788920"/>
            <a:ext cx="10515600" cy="548640"/>
          </a:xfrm>
          <a:prstGeom prst="rect">
            <a:avLst/>
          </a:prstGeom>
          <a:noFill/>
          <a:ln/>
        </p:spPr>
        <p:txBody>
          <a:bodyPr wrap="square" lIns="0" tIns="0" rIns="0" bIns="0" rtlCol="0" anchor="ctr"/>
          <a:lstStyle/>
          <a:p>
            <a:pPr marL="0" indent="0">
              <a:buNone/>
            </a:pPr>
            <a:r>
              <a:rPr lang="en-US" sz="1600" i="1" dirty="0">
                <a:solidFill>
                  <a:srgbClr val="2B1A20"/>
                </a:solidFill>
                <a:latin typeface="Georgia" pitchFamily="34" charset="0"/>
                <a:ea typeface="Georgia" pitchFamily="34" charset="-122"/>
                <a:cs typeface="Georgia" pitchFamily="34" charset="-120"/>
              </a:rPr>
              <a:t>“Early Childhood Educator | Head Start Teacher | B.S. Early Childhood Education Candidate | Advocate of Equity in Education”</a:t>
            </a:r>
            <a:endParaRPr lang="en-US" sz="1600" dirty="0"/>
          </a:p>
        </p:txBody>
      </p:sp>
      <p:sp>
        <p:nvSpPr>
          <p:cNvPr id="12" name="Text 10"/>
          <p:cNvSpPr/>
          <p:nvPr/>
        </p:nvSpPr>
        <p:spPr>
          <a:xfrm>
            <a:off x="868680" y="3383280"/>
            <a:ext cx="10515600" cy="365760"/>
          </a:xfrm>
          <a:prstGeom prst="rect">
            <a:avLst/>
          </a:prstGeom>
          <a:noFill/>
          <a:ln/>
        </p:spPr>
        <p:txBody>
          <a:bodyPr wrap="square" lIns="0" tIns="0" rIns="0" bIns="0" rtlCol="0" anchor="ctr"/>
          <a:lstStyle/>
          <a:p>
            <a:pPr marL="0" indent="0">
              <a:buNone/>
            </a:pPr>
            <a:r>
              <a:rPr lang="en-US" sz="1150" dirty="0">
                <a:solidFill>
                  <a:srgbClr val="6B5560"/>
                </a:solidFill>
                <a:latin typeface="Calibri" pitchFamily="34" charset="0"/>
                <a:ea typeface="Calibri" pitchFamily="34" charset="-122"/>
                <a:cs typeface="Calibri" pitchFamily="34" charset="-120"/>
              </a:rPr>
              <a:t>Credible. Searchable. Forgettable. The word "equity" is there — but the woman behind it is not.</a:t>
            </a:r>
            <a:endParaRPr lang="en-US" sz="1150" dirty="0"/>
          </a:p>
        </p:txBody>
      </p:sp>
      <p:sp>
        <p:nvSpPr>
          <p:cNvPr id="13" name="Text 11"/>
          <p:cNvSpPr/>
          <p:nvPr/>
        </p:nvSpPr>
        <p:spPr>
          <a:xfrm>
            <a:off x="5897880" y="3886200"/>
            <a:ext cx="365760" cy="274320"/>
          </a:xfrm>
          <a:prstGeom prst="rect">
            <a:avLst/>
          </a:prstGeom>
          <a:noFill/>
          <a:ln/>
        </p:spPr>
        <p:txBody>
          <a:bodyPr wrap="square" lIns="0" tIns="0" rIns="0" bIns="0" rtlCol="0" anchor="ctr"/>
          <a:lstStyle/>
          <a:p>
            <a:pPr marL="0" indent="0" algn="ctr">
              <a:buNone/>
            </a:pPr>
            <a:r>
              <a:rPr lang="en-US" sz="1600" dirty="0">
                <a:solidFill>
                  <a:srgbClr val="C9A66B"/>
                </a:solidFill>
              </a:rPr>
              <a:t>▼</a:t>
            </a:r>
            <a:endParaRPr lang="en-US" sz="1600" dirty="0"/>
          </a:p>
        </p:txBody>
      </p:sp>
      <p:sp>
        <p:nvSpPr>
          <p:cNvPr id="14" name="Shape 12"/>
          <p:cNvSpPr/>
          <p:nvPr/>
        </p:nvSpPr>
        <p:spPr>
          <a:xfrm>
            <a:off x="640080" y="4251960"/>
            <a:ext cx="10972800" cy="1783080"/>
          </a:xfrm>
          <a:prstGeom prst="rect">
            <a:avLst/>
          </a:prstGeom>
          <a:solidFill>
            <a:srgbClr val="6D2E46"/>
          </a:solidFill>
          <a:ln/>
        </p:spPr>
      </p:sp>
      <p:sp>
        <p:nvSpPr>
          <p:cNvPr id="15" name="Shape 13"/>
          <p:cNvSpPr/>
          <p:nvPr/>
        </p:nvSpPr>
        <p:spPr>
          <a:xfrm>
            <a:off x="640080" y="4251960"/>
            <a:ext cx="73152" cy="1783080"/>
          </a:xfrm>
          <a:prstGeom prst="rect">
            <a:avLst/>
          </a:prstGeom>
          <a:solidFill>
            <a:srgbClr val="C9A66B"/>
          </a:solidFill>
          <a:ln/>
        </p:spPr>
      </p:sp>
      <p:sp>
        <p:nvSpPr>
          <p:cNvPr id="16" name="Text 14"/>
          <p:cNvSpPr/>
          <p:nvPr/>
        </p:nvSpPr>
        <p:spPr>
          <a:xfrm>
            <a:off x="868680" y="4389120"/>
            <a:ext cx="1371600" cy="274320"/>
          </a:xfrm>
          <a:prstGeom prst="rect">
            <a:avLst/>
          </a:prstGeom>
          <a:noFill/>
          <a:ln/>
        </p:spPr>
        <p:txBody>
          <a:bodyPr wrap="square" lIns="0" tIns="0" rIns="0" bIns="0" rtlCol="0" anchor="ctr"/>
          <a:lstStyle/>
          <a:p>
            <a:pPr marL="0" indent="0">
              <a:buNone/>
            </a:pPr>
            <a:r>
              <a:rPr lang="en-US" sz="1100" b="1" kern="0" spc="400" dirty="0">
                <a:solidFill>
                  <a:srgbClr val="C9A66B"/>
                </a:solidFill>
                <a:latin typeface="Calibri" pitchFamily="34" charset="0"/>
                <a:ea typeface="Calibri" pitchFamily="34" charset="-122"/>
                <a:cs typeface="Calibri" pitchFamily="34" charset="-120"/>
              </a:rPr>
              <a:t>AFTER</a:t>
            </a:r>
            <a:endParaRPr lang="en-US" sz="1100" dirty="0"/>
          </a:p>
        </p:txBody>
      </p:sp>
      <p:sp>
        <p:nvSpPr>
          <p:cNvPr id="17" name="Text 15"/>
          <p:cNvSpPr/>
          <p:nvPr/>
        </p:nvSpPr>
        <p:spPr>
          <a:xfrm>
            <a:off x="868680" y="4663440"/>
            <a:ext cx="10515600" cy="777240"/>
          </a:xfrm>
          <a:prstGeom prst="rect">
            <a:avLst/>
          </a:prstGeom>
          <a:noFill/>
          <a:ln/>
        </p:spPr>
        <p:txBody>
          <a:bodyPr wrap="square" lIns="0" tIns="0" rIns="0" bIns="0" rtlCol="0" anchor="ctr"/>
          <a:lstStyle/>
          <a:p>
            <a:pPr marL="0" indent="0">
              <a:buNone/>
            </a:pPr>
            <a:r>
              <a:rPr lang="en-US" sz="1600" b="1" i="1" dirty="0">
                <a:solidFill>
                  <a:srgbClr val="FFFFFF"/>
                </a:solidFill>
                <a:latin typeface="Georgia" pitchFamily="34" charset="0"/>
                <a:ea typeface="Georgia" pitchFamily="34" charset="-122"/>
                <a:cs typeface="Georgia" pitchFamily="34" charset="-120"/>
              </a:rPr>
              <a:t>“Head Start Educator &amp; Future Curriculum Developer | Jamaican Immigrant Advocate for Culturally Affirming Early Childhood Education | Coppin State ’26”</a:t>
            </a:r>
            <a:endParaRPr lang="en-US" sz="1600" dirty="0"/>
          </a:p>
        </p:txBody>
      </p:sp>
      <p:sp>
        <p:nvSpPr>
          <p:cNvPr id="18" name="Text 16"/>
          <p:cNvSpPr/>
          <p:nvPr/>
        </p:nvSpPr>
        <p:spPr>
          <a:xfrm>
            <a:off x="868680" y="5486400"/>
            <a:ext cx="10515600" cy="457200"/>
          </a:xfrm>
          <a:prstGeom prst="rect">
            <a:avLst/>
          </a:prstGeom>
          <a:noFill/>
          <a:ln/>
        </p:spPr>
        <p:txBody>
          <a:bodyPr wrap="square" lIns="0" tIns="0" rIns="0" bIns="0" rtlCol="0" anchor="ctr"/>
          <a:lstStyle/>
          <a:p>
            <a:pPr marL="0" indent="0">
              <a:buNone/>
            </a:pPr>
            <a:r>
              <a:rPr lang="en-US" sz="1150" i="1" dirty="0">
                <a:solidFill>
                  <a:srgbClr val="ECE2D0"/>
                </a:solidFill>
                <a:latin typeface="Calibri" pitchFamily="34" charset="0"/>
                <a:ea typeface="Calibri" pitchFamily="34" charset="-122"/>
                <a:cs typeface="Calibri" pitchFamily="34" charset="-120"/>
              </a:rPr>
              <a:t>Recruiter keywords are still there. But now the headline names the immigrant, the advocate, and the future leader — not just the role.</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CE2D0"/>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6B556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6B5560"/>
                </a:solidFill>
                <a:latin typeface="Calibri" pitchFamily="34" charset="0"/>
                <a:ea typeface="Calibri" pitchFamily="34" charset="-122"/>
                <a:cs typeface="Calibri" pitchFamily="34" charset="-120"/>
              </a:rPr>
              <a:t>8</a:t>
            </a:r>
            <a:endParaRPr lang="en-US" sz="900" dirty="0"/>
          </a:p>
        </p:txBody>
      </p:sp>
      <p:sp>
        <p:nvSpPr>
          <p:cNvPr id="4" name="Shape 2"/>
          <p:cNvSpPr/>
          <p:nvPr/>
        </p:nvSpPr>
        <p:spPr>
          <a:xfrm>
            <a:off x="640080" y="685800"/>
            <a:ext cx="128016" cy="128016"/>
          </a:xfrm>
          <a:prstGeom prst="ellipse">
            <a:avLst/>
          </a:prstGeom>
          <a:solidFill>
            <a:srgbClr val="C9A66B"/>
          </a:solidFill>
          <a:ln w="12700">
            <a:solidFill>
              <a:srgbClr val="C9A66B"/>
            </a:solidFill>
            <a:prstDash val="solid"/>
          </a:ln>
        </p:spPr>
      </p:sp>
      <p:sp>
        <p:nvSpPr>
          <p:cNvPr id="5" name="Text 3"/>
          <p:cNvSpPr/>
          <p:nvPr/>
        </p:nvSpPr>
        <p:spPr>
          <a:xfrm>
            <a:off x="868680" y="594360"/>
            <a:ext cx="5486400" cy="320040"/>
          </a:xfrm>
          <a:prstGeom prst="rect">
            <a:avLst/>
          </a:prstGeom>
          <a:noFill/>
          <a:ln/>
        </p:spPr>
        <p:txBody>
          <a:bodyPr wrap="square" lIns="0" tIns="0" rIns="0" bIns="0" rtlCol="0" anchor="ctr"/>
          <a:lstStyle/>
          <a:p>
            <a:pPr marL="0" indent="0">
              <a:buNone/>
            </a:pPr>
            <a:r>
              <a:rPr lang="en-US" sz="1200" b="1" kern="0" spc="500" dirty="0">
                <a:solidFill>
                  <a:srgbClr val="6D2E46"/>
                </a:solidFill>
                <a:latin typeface="Calibri" pitchFamily="34" charset="0"/>
                <a:ea typeface="Calibri" pitchFamily="34" charset="-122"/>
                <a:cs typeface="Calibri" pitchFamily="34" charset="-120"/>
              </a:rPr>
              <a:t>WHAT CHANGED RHETORICALLY</a:t>
            </a:r>
            <a:endParaRPr lang="en-US" sz="1200" dirty="0"/>
          </a:p>
        </p:txBody>
      </p:sp>
      <p:sp>
        <p:nvSpPr>
          <p:cNvPr id="6" name="Text 4"/>
          <p:cNvSpPr/>
          <p:nvPr/>
        </p:nvSpPr>
        <p:spPr>
          <a:xfrm>
            <a:off x="640080" y="1005840"/>
            <a:ext cx="10972800" cy="640080"/>
          </a:xfrm>
          <a:prstGeom prst="rect">
            <a:avLst/>
          </a:prstGeom>
          <a:noFill/>
          <a:ln/>
        </p:spPr>
        <p:txBody>
          <a:bodyPr wrap="square" lIns="0" tIns="0" rIns="0" bIns="0" rtlCol="0" anchor="ctr"/>
          <a:lstStyle/>
          <a:p>
            <a:pPr marL="0" indent="0">
              <a:buNone/>
            </a:pPr>
            <a:r>
              <a:rPr lang="en-US" sz="3400" b="1" dirty="0">
                <a:solidFill>
                  <a:srgbClr val="2B1A20"/>
                </a:solidFill>
                <a:latin typeface="Georgia" pitchFamily="34" charset="0"/>
                <a:ea typeface="Georgia" pitchFamily="34" charset="-122"/>
                <a:cs typeface="Georgia" pitchFamily="34" charset="-120"/>
              </a:rPr>
              <a:t>From narrative to strategy</a:t>
            </a:r>
            <a:endParaRPr lang="en-US" sz="3400" dirty="0"/>
          </a:p>
        </p:txBody>
      </p:sp>
      <p:sp>
        <p:nvSpPr>
          <p:cNvPr id="7" name="Text 5"/>
          <p:cNvSpPr/>
          <p:nvPr/>
        </p:nvSpPr>
        <p:spPr>
          <a:xfrm>
            <a:off x="640080" y="1691640"/>
            <a:ext cx="10972800" cy="365760"/>
          </a:xfrm>
          <a:prstGeom prst="rect">
            <a:avLst/>
          </a:prstGeom>
          <a:noFill/>
          <a:ln/>
        </p:spPr>
        <p:txBody>
          <a:bodyPr wrap="square" lIns="0" tIns="0" rIns="0" bIns="0" rtlCol="0" anchor="ctr"/>
          <a:lstStyle/>
          <a:p>
            <a:pPr marL="0" indent="0">
              <a:buNone/>
            </a:pPr>
            <a:r>
              <a:rPr lang="en-US" sz="1400" i="1" dirty="0">
                <a:solidFill>
                  <a:srgbClr val="A26769"/>
                </a:solidFill>
                <a:latin typeface="Georgia" pitchFamily="34" charset="0"/>
                <a:ea typeface="Georgia" pitchFamily="34" charset="-122"/>
                <a:cs typeface="Georgia" pitchFamily="34" charset="-120"/>
              </a:rPr>
              <a:t>Three rhetorical pivots I can now name and use.</a:t>
            </a:r>
            <a:endParaRPr lang="en-US" sz="1400" dirty="0"/>
          </a:p>
        </p:txBody>
      </p:sp>
      <p:sp>
        <p:nvSpPr>
          <p:cNvPr id="8" name="Shape 6"/>
          <p:cNvSpPr/>
          <p:nvPr/>
        </p:nvSpPr>
        <p:spPr>
          <a:xfrm>
            <a:off x="640080" y="2286000"/>
            <a:ext cx="3611880" cy="4023360"/>
          </a:xfrm>
          <a:prstGeom prst="rect">
            <a:avLst/>
          </a:prstGeom>
          <a:solidFill>
            <a:srgbClr val="F7F1E5"/>
          </a:solidFill>
          <a:ln/>
          <a:effectLst>
            <a:outerShdw blurRad="101600" dist="25400" dir="5400000" algn="bl" rotWithShape="0">
              <a:srgbClr val="000000">
                <a:alpha val="8000"/>
              </a:srgbClr>
            </a:outerShdw>
          </a:effectLst>
        </p:spPr>
      </p:sp>
      <p:sp>
        <p:nvSpPr>
          <p:cNvPr id="9" name="Shape 7"/>
          <p:cNvSpPr/>
          <p:nvPr/>
        </p:nvSpPr>
        <p:spPr>
          <a:xfrm>
            <a:off x="640080" y="2286000"/>
            <a:ext cx="3611880" cy="73152"/>
          </a:xfrm>
          <a:prstGeom prst="rect">
            <a:avLst/>
          </a:prstGeom>
          <a:solidFill>
            <a:srgbClr val="C9A66B"/>
          </a:solidFill>
          <a:ln/>
        </p:spPr>
      </p:sp>
      <p:sp>
        <p:nvSpPr>
          <p:cNvPr id="10" name="Text 8"/>
          <p:cNvSpPr/>
          <p:nvPr/>
        </p:nvSpPr>
        <p:spPr>
          <a:xfrm>
            <a:off x="914400" y="2560320"/>
            <a:ext cx="3063240" cy="320040"/>
          </a:xfrm>
          <a:prstGeom prst="rect">
            <a:avLst/>
          </a:prstGeom>
          <a:noFill/>
          <a:ln/>
        </p:spPr>
        <p:txBody>
          <a:bodyPr wrap="square" lIns="0" tIns="0" rIns="0" bIns="0" rtlCol="0" anchor="ctr"/>
          <a:lstStyle/>
          <a:p>
            <a:pPr marL="0" indent="0">
              <a:buNone/>
            </a:pPr>
            <a:r>
              <a:rPr lang="en-US" sz="1200" b="1" kern="0" spc="500" dirty="0">
                <a:solidFill>
                  <a:srgbClr val="C9A66B"/>
                </a:solidFill>
                <a:latin typeface="Calibri" pitchFamily="34" charset="0"/>
                <a:ea typeface="Calibri" pitchFamily="34" charset="-122"/>
                <a:cs typeface="Calibri" pitchFamily="34" charset="-120"/>
              </a:rPr>
              <a:t>VOICE</a:t>
            </a:r>
            <a:endParaRPr lang="en-US" sz="1200" dirty="0"/>
          </a:p>
        </p:txBody>
      </p:sp>
      <p:sp>
        <p:nvSpPr>
          <p:cNvPr id="11" name="Text 9"/>
          <p:cNvSpPr/>
          <p:nvPr/>
        </p:nvSpPr>
        <p:spPr>
          <a:xfrm>
            <a:off x="914400" y="3063240"/>
            <a:ext cx="3063240" cy="228600"/>
          </a:xfrm>
          <a:prstGeom prst="rect">
            <a:avLst/>
          </a:prstGeom>
          <a:noFill/>
          <a:ln/>
        </p:spPr>
        <p:txBody>
          <a:bodyPr wrap="square" lIns="0" tIns="0" rIns="0" bIns="0" rtlCol="0" anchor="ctr"/>
          <a:lstStyle/>
          <a:p>
            <a:pPr marL="0" indent="0">
              <a:buNone/>
            </a:pPr>
            <a:r>
              <a:rPr lang="en-US" sz="900" b="1" kern="0" spc="300" dirty="0">
                <a:solidFill>
                  <a:srgbClr val="6B5560"/>
                </a:solidFill>
                <a:latin typeface="Calibri" pitchFamily="34" charset="0"/>
                <a:ea typeface="Calibri" pitchFamily="34" charset="-122"/>
                <a:cs typeface="Calibri" pitchFamily="34" charset="-120"/>
              </a:rPr>
              <a:t>FROM</a:t>
            </a:r>
            <a:endParaRPr lang="en-US" sz="900" dirty="0"/>
          </a:p>
        </p:txBody>
      </p:sp>
      <p:sp>
        <p:nvSpPr>
          <p:cNvPr id="12" name="Text 10"/>
          <p:cNvSpPr/>
          <p:nvPr/>
        </p:nvSpPr>
        <p:spPr>
          <a:xfrm>
            <a:off x="914400" y="3291840"/>
            <a:ext cx="3063240" cy="640080"/>
          </a:xfrm>
          <a:prstGeom prst="rect">
            <a:avLst/>
          </a:prstGeom>
          <a:noFill/>
          <a:ln/>
        </p:spPr>
        <p:txBody>
          <a:bodyPr wrap="square" lIns="0" tIns="0" rIns="0" bIns="0" rtlCol="0" anchor="ctr"/>
          <a:lstStyle/>
          <a:p>
            <a:pPr marL="0" indent="0">
              <a:buNone/>
            </a:pPr>
            <a:r>
              <a:rPr lang="en-US" sz="1400" i="1" dirty="0">
                <a:solidFill>
                  <a:srgbClr val="A26769"/>
                </a:solidFill>
                <a:latin typeface="Georgia" pitchFamily="34" charset="0"/>
                <a:ea typeface="Georgia" pitchFamily="34" charset="-122"/>
                <a:cs typeface="Georgia" pitchFamily="34" charset="-120"/>
              </a:rPr>
              <a:t>Generic professional vocabulary</a:t>
            </a:r>
            <a:endParaRPr lang="en-US" sz="1400" dirty="0"/>
          </a:p>
        </p:txBody>
      </p:sp>
      <p:sp>
        <p:nvSpPr>
          <p:cNvPr id="13" name="Shape 11"/>
          <p:cNvSpPr/>
          <p:nvPr/>
        </p:nvSpPr>
        <p:spPr>
          <a:xfrm>
            <a:off x="914400" y="4069080"/>
            <a:ext cx="457200" cy="0"/>
          </a:xfrm>
          <a:prstGeom prst="line">
            <a:avLst/>
          </a:prstGeom>
          <a:noFill/>
          <a:ln w="19050">
            <a:solidFill>
              <a:srgbClr val="C9A66B"/>
            </a:solidFill>
            <a:prstDash val="solid"/>
          </a:ln>
        </p:spPr>
      </p:sp>
      <p:sp>
        <p:nvSpPr>
          <p:cNvPr id="14" name="Text 12"/>
          <p:cNvSpPr/>
          <p:nvPr/>
        </p:nvSpPr>
        <p:spPr>
          <a:xfrm>
            <a:off x="914400" y="4206240"/>
            <a:ext cx="3063240" cy="228600"/>
          </a:xfrm>
          <a:prstGeom prst="rect">
            <a:avLst/>
          </a:prstGeom>
          <a:noFill/>
          <a:ln/>
        </p:spPr>
        <p:txBody>
          <a:bodyPr wrap="square" lIns="0" tIns="0" rIns="0" bIns="0" rtlCol="0" anchor="ctr"/>
          <a:lstStyle/>
          <a:p>
            <a:pPr marL="0" indent="0">
              <a:buNone/>
            </a:pPr>
            <a:r>
              <a:rPr lang="en-US" sz="900" b="1" kern="0" spc="300" dirty="0">
                <a:solidFill>
                  <a:srgbClr val="6B5560"/>
                </a:solidFill>
                <a:latin typeface="Calibri" pitchFamily="34" charset="0"/>
                <a:ea typeface="Calibri" pitchFamily="34" charset="-122"/>
                <a:cs typeface="Calibri" pitchFamily="34" charset="-120"/>
              </a:rPr>
              <a:t>TO</a:t>
            </a:r>
            <a:endParaRPr lang="en-US" sz="900" dirty="0"/>
          </a:p>
        </p:txBody>
      </p:sp>
      <p:sp>
        <p:nvSpPr>
          <p:cNvPr id="15" name="Text 13"/>
          <p:cNvSpPr/>
          <p:nvPr/>
        </p:nvSpPr>
        <p:spPr>
          <a:xfrm>
            <a:off x="914400" y="4434840"/>
            <a:ext cx="3063240" cy="777240"/>
          </a:xfrm>
          <a:prstGeom prst="rect">
            <a:avLst/>
          </a:prstGeom>
          <a:noFill/>
          <a:ln/>
        </p:spPr>
        <p:txBody>
          <a:bodyPr wrap="square" lIns="0" tIns="0" rIns="0" bIns="0" rtlCol="0" anchor="ctr"/>
          <a:lstStyle/>
          <a:p>
            <a:pPr marL="0" indent="0">
              <a:buNone/>
            </a:pPr>
            <a:r>
              <a:rPr lang="en-US" sz="1600" b="1" dirty="0">
                <a:solidFill>
                  <a:srgbClr val="6D2E46"/>
                </a:solidFill>
                <a:latin typeface="Georgia" pitchFamily="34" charset="0"/>
                <a:ea typeface="Georgia" pitchFamily="34" charset="-122"/>
                <a:cs typeface="Georgia" pitchFamily="34" charset="-120"/>
              </a:rPr>
              <a:t>Specific, embodied, accented voice</a:t>
            </a:r>
            <a:endParaRPr lang="en-US" sz="1600" dirty="0"/>
          </a:p>
        </p:txBody>
      </p:sp>
      <p:sp>
        <p:nvSpPr>
          <p:cNvPr id="16" name="Shape 14"/>
          <p:cNvSpPr/>
          <p:nvPr/>
        </p:nvSpPr>
        <p:spPr>
          <a:xfrm>
            <a:off x="914400" y="5440680"/>
            <a:ext cx="3063240" cy="0"/>
          </a:xfrm>
          <a:prstGeom prst="line">
            <a:avLst/>
          </a:prstGeom>
          <a:noFill/>
          <a:ln w="9525">
            <a:solidFill>
              <a:srgbClr val="C9A66B"/>
            </a:solidFill>
            <a:prstDash val="solid"/>
          </a:ln>
        </p:spPr>
      </p:sp>
      <p:sp>
        <p:nvSpPr>
          <p:cNvPr id="17" name="Text 15"/>
          <p:cNvSpPr/>
          <p:nvPr/>
        </p:nvSpPr>
        <p:spPr>
          <a:xfrm>
            <a:off x="914400" y="5532120"/>
            <a:ext cx="3063240" cy="685800"/>
          </a:xfrm>
          <a:prstGeom prst="rect">
            <a:avLst/>
          </a:prstGeom>
          <a:noFill/>
          <a:ln/>
        </p:spPr>
        <p:txBody>
          <a:bodyPr wrap="square" lIns="0" tIns="0" rIns="0" bIns="0" rtlCol="0" anchor="ctr"/>
          <a:lstStyle/>
          <a:p>
            <a:pPr marL="0" indent="0">
              <a:buNone/>
            </a:pPr>
            <a:r>
              <a:rPr lang="en-US" sz="1050" i="1" dirty="0">
                <a:solidFill>
                  <a:srgbClr val="6B5560"/>
                </a:solidFill>
                <a:latin typeface="Calibri" pitchFamily="34" charset="0"/>
                <a:ea typeface="Calibri" pitchFamily="34" charset="-122"/>
                <a:cs typeface="Calibri" pitchFamily="34" charset="-120"/>
              </a:rPr>
              <a:t>Carla Harris: authenticity as competitive advantage.</a:t>
            </a:r>
            <a:endParaRPr lang="en-US" sz="1050" dirty="0"/>
          </a:p>
        </p:txBody>
      </p:sp>
      <p:sp>
        <p:nvSpPr>
          <p:cNvPr id="18" name="Shape 16"/>
          <p:cNvSpPr/>
          <p:nvPr/>
        </p:nvSpPr>
        <p:spPr>
          <a:xfrm>
            <a:off x="4416552" y="2286000"/>
            <a:ext cx="3611880" cy="4023360"/>
          </a:xfrm>
          <a:prstGeom prst="rect">
            <a:avLst/>
          </a:prstGeom>
          <a:solidFill>
            <a:srgbClr val="F7F1E5"/>
          </a:solidFill>
          <a:ln/>
          <a:effectLst>
            <a:outerShdw blurRad="101600" dist="25400" dir="5400000" algn="bl" rotWithShape="0">
              <a:srgbClr val="000000">
                <a:alpha val="8000"/>
              </a:srgbClr>
            </a:outerShdw>
          </a:effectLst>
        </p:spPr>
      </p:sp>
      <p:sp>
        <p:nvSpPr>
          <p:cNvPr id="19" name="Shape 17"/>
          <p:cNvSpPr/>
          <p:nvPr/>
        </p:nvSpPr>
        <p:spPr>
          <a:xfrm>
            <a:off x="4416552" y="2286000"/>
            <a:ext cx="3611880" cy="73152"/>
          </a:xfrm>
          <a:prstGeom prst="rect">
            <a:avLst/>
          </a:prstGeom>
          <a:solidFill>
            <a:srgbClr val="C9A66B"/>
          </a:solidFill>
          <a:ln/>
        </p:spPr>
      </p:sp>
      <p:sp>
        <p:nvSpPr>
          <p:cNvPr id="20" name="Text 18"/>
          <p:cNvSpPr/>
          <p:nvPr/>
        </p:nvSpPr>
        <p:spPr>
          <a:xfrm>
            <a:off x="4690872" y="2560320"/>
            <a:ext cx="3063240" cy="320040"/>
          </a:xfrm>
          <a:prstGeom prst="rect">
            <a:avLst/>
          </a:prstGeom>
          <a:noFill/>
          <a:ln/>
        </p:spPr>
        <p:txBody>
          <a:bodyPr wrap="square" lIns="0" tIns="0" rIns="0" bIns="0" rtlCol="0" anchor="ctr"/>
          <a:lstStyle/>
          <a:p>
            <a:pPr marL="0" indent="0">
              <a:buNone/>
            </a:pPr>
            <a:r>
              <a:rPr lang="en-US" sz="1200" b="1" kern="0" spc="500" dirty="0">
                <a:solidFill>
                  <a:srgbClr val="C9A66B"/>
                </a:solidFill>
                <a:latin typeface="Calibri" pitchFamily="34" charset="0"/>
                <a:ea typeface="Calibri" pitchFamily="34" charset="-122"/>
                <a:cs typeface="Calibri" pitchFamily="34" charset="-120"/>
              </a:rPr>
              <a:t>POSITIONING</a:t>
            </a:r>
            <a:endParaRPr lang="en-US" sz="1200" dirty="0"/>
          </a:p>
        </p:txBody>
      </p:sp>
      <p:sp>
        <p:nvSpPr>
          <p:cNvPr id="21" name="Text 19"/>
          <p:cNvSpPr/>
          <p:nvPr/>
        </p:nvSpPr>
        <p:spPr>
          <a:xfrm>
            <a:off x="4690872" y="3063240"/>
            <a:ext cx="3063240" cy="228600"/>
          </a:xfrm>
          <a:prstGeom prst="rect">
            <a:avLst/>
          </a:prstGeom>
          <a:noFill/>
          <a:ln/>
        </p:spPr>
        <p:txBody>
          <a:bodyPr wrap="square" lIns="0" tIns="0" rIns="0" bIns="0" rtlCol="0" anchor="ctr"/>
          <a:lstStyle/>
          <a:p>
            <a:pPr marL="0" indent="0">
              <a:buNone/>
            </a:pPr>
            <a:r>
              <a:rPr lang="en-US" sz="900" b="1" kern="0" spc="300" dirty="0">
                <a:solidFill>
                  <a:srgbClr val="6B5560"/>
                </a:solidFill>
                <a:latin typeface="Calibri" pitchFamily="34" charset="0"/>
                <a:ea typeface="Calibri" pitchFamily="34" charset="-122"/>
                <a:cs typeface="Calibri" pitchFamily="34" charset="-120"/>
              </a:rPr>
              <a:t>FROM</a:t>
            </a:r>
            <a:endParaRPr lang="en-US" sz="900" dirty="0"/>
          </a:p>
        </p:txBody>
      </p:sp>
      <p:sp>
        <p:nvSpPr>
          <p:cNvPr id="22" name="Text 20"/>
          <p:cNvSpPr/>
          <p:nvPr/>
        </p:nvSpPr>
        <p:spPr>
          <a:xfrm>
            <a:off x="4690872" y="3291840"/>
            <a:ext cx="3063240" cy="640080"/>
          </a:xfrm>
          <a:prstGeom prst="rect">
            <a:avLst/>
          </a:prstGeom>
          <a:noFill/>
          <a:ln/>
        </p:spPr>
        <p:txBody>
          <a:bodyPr wrap="square" lIns="0" tIns="0" rIns="0" bIns="0" rtlCol="0" anchor="ctr"/>
          <a:lstStyle/>
          <a:p>
            <a:pPr marL="0" indent="0">
              <a:buNone/>
            </a:pPr>
            <a:r>
              <a:rPr lang="en-US" sz="1400" i="1" dirty="0">
                <a:solidFill>
                  <a:srgbClr val="A26769"/>
                </a:solidFill>
                <a:latin typeface="Georgia" pitchFamily="34" charset="0"/>
                <a:ea typeface="Georgia" pitchFamily="34" charset="-122"/>
                <a:cs typeface="Georgia" pitchFamily="34" charset="-120"/>
              </a:rPr>
              <a:t>Teacher reporting credentials</a:t>
            </a:r>
            <a:endParaRPr lang="en-US" sz="1400" dirty="0"/>
          </a:p>
        </p:txBody>
      </p:sp>
      <p:sp>
        <p:nvSpPr>
          <p:cNvPr id="23" name="Shape 21"/>
          <p:cNvSpPr/>
          <p:nvPr/>
        </p:nvSpPr>
        <p:spPr>
          <a:xfrm>
            <a:off x="4690872" y="4069080"/>
            <a:ext cx="457200" cy="0"/>
          </a:xfrm>
          <a:prstGeom prst="line">
            <a:avLst/>
          </a:prstGeom>
          <a:noFill/>
          <a:ln w="19050">
            <a:solidFill>
              <a:srgbClr val="C9A66B"/>
            </a:solidFill>
            <a:prstDash val="solid"/>
          </a:ln>
        </p:spPr>
      </p:sp>
      <p:sp>
        <p:nvSpPr>
          <p:cNvPr id="24" name="Text 22"/>
          <p:cNvSpPr/>
          <p:nvPr/>
        </p:nvSpPr>
        <p:spPr>
          <a:xfrm>
            <a:off x="4690872" y="4206240"/>
            <a:ext cx="3063240" cy="228600"/>
          </a:xfrm>
          <a:prstGeom prst="rect">
            <a:avLst/>
          </a:prstGeom>
          <a:noFill/>
          <a:ln/>
        </p:spPr>
        <p:txBody>
          <a:bodyPr wrap="square" lIns="0" tIns="0" rIns="0" bIns="0" rtlCol="0" anchor="ctr"/>
          <a:lstStyle/>
          <a:p>
            <a:pPr marL="0" indent="0">
              <a:buNone/>
            </a:pPr>
            <a:r>
              <a:rPr lang="en-US" sz="900" b="1" kern="0" spc="300" dirty="0">
                <a:solidFill>
                  <a:srgbClr val="6B5560"/>
                </a:solidFill>
                <a:latin typeface="Calibri" pitchFamily="34" charset="0"/>
                <a:ea typeface="Calibri" pitchFamily="34" charset="-122"/>
                <a:cs typeface="Calibri" pitchFamily="34" charset="-120"/>
              </a:rPr>
              <a:t>TO</a:t>
            </a:r>
            <a:endParaRPr lang="en-US" sz="900" dirty="0"/>
          </a:p>
        </p:txBody>
      </p:sp>
      <p:sp>
        <p:nvSpPr>
          <p:cNvPr id="25" name="Text 23"/>
          <p:cNvSpPr/>
          <p:nvPr/>
        </p:nvSpPr>
        <p:spPr>
          <a:xfrm>
            <a:off x="4690872" y="4434840"/>
            <a:ext cx="3063240" cy="777240"/>
          </a:xfrm>
          <a:prstGeom prst="rect">
            <a:avLst/>
          </a:prstGeom>
          <a:noFill/>
          <a:ln/>
        </p:spPr>
        <p:txBody>
          <a:bodyPr wrap="square" lIns="0" tIns="0" rIns="0" bIns="0" rtlCol="0" anchor="ctr"/>
          <a:lstStyle/>
          <a:p>
            <a:pPr marL="0" indent="0">
              <a:buNone/>
            </a:pPr>
            <a:r>
              <a:rPr lang="en-US" sz="1600" b="1" dirty="0">
                <a:solidFill>
                  <a:srgbClr val="6D2E46"/>
                </a:solidFill>
                <a:latin typeface="Georgia" pitchFamily="34" charset="0"/>
                <a:ea typeface="Georgia" pitchFamily="34" charset="-122"/>
                <a:cs typeface="Georgia" pitchFamily="34" charset="-120"/>
              </a:rPr>
              <a:t>Scholar-advocate making an argument</a:t>
            </a:r>
            <a:endParaRPr lang="en-US" sz="1600" dirty="0"/>
          </a:p>
        </p:txBody>
      </p:sp>
      <p:sp>
        <p:nvSpPr>
          <p:cNvPr id="26" name="Shape 24"/>
          <p:cNvSpPr/>
          <p:nvPr/>
        </p:nvSpPr>
        <p:spPr>
          <a:xfrm>
            <a:off x="4690872" y="5440680"/>
            <a:ext cx="3063240" cy="0"/>
          </a:xfrm>
          <a:prstGeom prst="line">
            <a:avLst/>
          </a:prstGeom>
          <a:noFill/>
          <a:ln w="9525">
            <a:solidFill>
              <a:srgbClr val="C9A66B"/>
            </a:solidFill>
            <a:prstDash val="solid"/>
          </a:ln>
        </p:spPr>
      </p:sp>
      <p:sp>
        <p:nvSpPr>
          <p:cNvPr id="27" name="Text 25"/>
          <p:cNvSpPr/>
          <p:nvPr/>
        </p:nvSpPr>
        <p:spPr>
          <a:xfrm>
            <a:off x="4690872" y="5532120"/>
            <a:ext cx="3063240" cy="685800"/>
          </a:xfrm>
          <a:prstGeom prst="rect">
            <a:avLst/>
          </a:prstGeom>
          <a:noFill/>
          <a:ln/>
        </p:spPr>
        <p:txBody>
          <a:bodyPr wrap="square" lIns="0" tIns="0" rIns="0" bIns="0" rtlCol="0" anchor="ctr"/>
          <a:lstStyle/>
          <a:p>
            <a:pPr marL="0" indent="0">
              <a:buNone/>
            </a:pPr>
            <a:r>
              <a:rPr lang="en-US" sz="1050" i="1" dirty="0">
                <a:solidFill>
                  <a:srgbClr val="6B5560"/>
                </a:solidFill>
                <a:latin typeface="Calibri" pitchFamily="34" charset="0"/>
                <a:ea typeface="Calibri" pitchFamily="34" charset="-122"/>
                <a:cs typeface="Calibri" pitchFamily="34" charset="-120"/>
              </a:rPr>
              <a:t>Du Bois &amp; Rankine: visibility on my own terms.</a:t>
            </a:r>
            <a:endParaRPr lang="en-US" sz="1050" dirty="0"/>
          </a:p>
        </p:txBody>
      </p:sp>
      <p:sp>
        <p:nvSpPr>
          <p:cNvPr id="28" name="Shape 26"/>
          <p:cNvSpPr/>
          <p:nvPr/>
        </p:nvSpPr>
        <p:spPr>
          <a:xfrm>
            <a:off x="8193024" y="2286000"/>
            <a:ext cx="3611880" cy="4023360"/>
          </a:xfrm>
          <a:prstGeom prst="rect">
            <a:avLst/>
          </a:prstGeom>
          <a:solidFill>
            <a:srgbClr val="F7F1E5"/>
          </a:solidFill>
          <a:ln/>
          <a:effectLst>
            <a:outerShdw blurRad="101600" dist="25400" dir="5400000" algn="bl" rotWithShape="0">
              <a:srgbClr val="000000">
                <a:alpha val="8000"/>
              </a:srgbClr>
            </a:outerShdw>
          </a:effectLst>
        </p:spPr>
      </p:sp>
      <p:sp>
        <p:nvSpPr>
          <p:cNvPr id="29" name="Shape 27"/>
          <p:cNvSpPr/>
          <p:nvPr/>
        </p:nvSpPr>
        <p:spPr>
          <a:xfrm>
            <a:off x="8193024" y="2286000"/>
            <a:ext cx="3611880" cy="73152"/>
          </a:xfrm>
          <a:prstGeom prst="rect">
            <a:avLst/>
          </a:prstGeom>
          <a:solidFill>
            <a:srgbClr val="C9A66B"/>
          </a:solidFill>
          <a:ln/>
        </p:spPr>
      </p:sp>
      <p:sp>
        <p:nvSpPr>
          <p:cNvPr id="30" name="Text 28"/>
          <p:cNvSpPr/>
          <p:nvPr/>
        </p:nvSpPr>
        <p:spPr>
          <a:xfrm>
            <a:off x="8467344" y="2560320"/>
            <a:ext cx="3063240" cy="320040"/>
          </a:xfrm>
          <a:prstGeom prst="rect">
            <a:avLst/>
          </a:prstGeom>
          <a:noFill/>
          <a:ln/>
        </p:spPr>
        <p:txBody>
          <a:bodyPr wrap="square" lIns="0" tIns="0" rIns="0" bIns="0" rtlCol="0" anchor="ctr"/>
          <a:lstStyle/>
          <a:p>
            <a:pPr marL="0" indent="0">
              <a:buNone/>
            </a:pPr>
            <a:r>
              <a:rPr lang="en-US" sz="1200" b="1" kern="0" spc="500" dirty="0">
                <a:solidFill>
                  <a:srgbClr val="C9A66B"/>
                </a:solidFill>
                <a:latin typeface="Calibri" pitchFamily="34" charset="0"/>
                <a:ea typeface="Calibri" pitchFamily="34" charset="-122"/>
                <a:cs typeface="Calibri" pitchFamily="34" charset="-120"/>
              </a:rPr>
              <a:t>AUDIENCE</a:t>
            </a:r>
            <a:endParaRPr lang="en-US" sz="1200" dirty="0"/>
          </a:p>
        </p:txBody>
      </p:sp>
      <p:sp>
        <p:nvSpPr>
          <p:cNvPr id="31" name="Text 29"/>
          <p:cNvSpPr/>
          <p:nvPr/>
        </p:nvSpPr>
        <p:spPr>
          <a:xfrm>
            <a:off x="8467344" y="3063240"/>
            <a:ext cx="3063240" cy="228600"/>
          </a:xfrm>
          <a:prstGeom prst="rect">
            <a:avLst/>
          </a:prstGeom>
          <a:noFill/>
          <a:ln/>
        </p:spPr>
        <p:txBody>
          <a:bodyPr wrap="square" lIns="0" tIns="0" rIns="0" bIns="0" rtlCol="0" anchor="ctr"/>
          <a:lstStyle/>
          <a:p>
            <a:pPr marL="0" indent="0">
              <a:buNone/>
            </a:pPr>
            <a:r>
              <a:rPr lang="en-US" sz="900" b="1" kern="0" spc="300" dirty="0">
                <a:solidFill>
                  <a:srgbClr val="6B5560"/>
                </a:solidFill>
                <a:latin typeface="Calibri" pitchFamily="34" charset="0"/>
                <a:ea typeface="Calibri" pitchFamily="34" charset="-122"/>
                <a:cs typeface="Calibri" pitchFamily="34" charset="-120"/>
              </a:rPr>
              <a:t>FROM</a:t>
            </a:r>
            <a:endParaRPr lang="en-US" sz="900" dirty="0"/>
          </a:p>
        </p:txBody>
      </p:sp>
      <p:sp>
        <p:nvSpPr>
          <p:cNvPr id="32" name="Text 30"/>
          <p:cNvSpPr/>
          <p:nvPr/>
        </p:nvSpPr>
        <p:spPr>
          <a:xfrm>
            <a:off x="8467344" y="3291840"/>
            <a:ext cx="3063240" cy="640080"/>
          </a:xfrm>
          <a:prstGeom prst="rect">
            <a:avLst/>
          </a:prstGeom>
          <a:noFill/>
          <a:ln/>
        </p:spPr>
        <p:txBody>
          <a:bodyPr wrap="square" lIns="0" tIns="0" rIns="0" bIns="0" rtlCol="0" anchor="ctr"/>
          <a:lstStyle/>
          <a:p>
            <a:pPr marL="0" indent="0">
              <a:buNone/>
            </a:pPr>
            <a:r>
              <a:rPr lang="en-US" sz="1400" i="1" dirty="0">
                <a:solidFill>
                  <a:srgbClr val="A26769"/>
                </a:solidFill>
                <a:latin typeface="Georgia" pitchFamily="34" charset="0"/>
                <a:ea typeface="Georgia" pitchFamily="34" charset="-122"/>
                <a:cs typeface="Georgia" pitchFamily="34" charset="-120"/>
              </a:rPr>
              <a:t>Writing to be acceptable</a:t>
            </a:r>
            <a:endParaRPr lang="en-US" sz="1400" dirty="0"/>
          </a:p>
        </p:txBody>
      </p:sp>
      <p:sp>
        <p:nvSpPr>
          <p:cNvPr id="33" name="Shape 31"/>
          <p:cNvSpPr/>
          <p:nvPr/>
        </p:nvSpPr>
        <p:spPr>
          <a:xfrm>
            <a:off x="8467344" y="4069080"/>
            <a:ext cx="457200" cy="0"/>
          </a:xfrm>
          <a:prstGeom prst="line">
            <a:avLst/>
          </a:prstGeom>
          <a:noFill/>
          <a:ln w="19050">
            <a:solidFill>
              <a:srgbClr val="C9A66B"/>
            </a:solidFill>
            <a:prstDash val="solid"/>
          </a:ln>
        </p:spPr>
      </p:sp>
      <p:sp>
        <p:nvSpPr>
          <p:cNvPr id="34" name="Text 32"/>
          <p:cNvSpPr/>
          <p:nvPr/>
        </p:nvSpPr>
        <p:spPr>
          <a:xfrm>
            <a:off x="8467344" y="4206240"/>
            <a:ext cx="3063240" cy="228600"/>
          </a:xfrm>
          <a:prstGeom prst="rect">
            <a:avLst/>
          </a:prstGeom>
          <a:noFill/>
          <a:ln/>
        </p:spPr>
        <p:txBody>
          <a:bodyPr wrap="square" lIns="0" tIns="0" rIns="0" bIns="0" rtlCol="0" anchor="ctr"/>
          <a:lstStyle/>
          <a:p>
            <a:pPr marL="0" indent="0">
              <a:buNone/>
            </a:pPr>
            <a:r>
              <a:rPr lang="en-US" sz="900" b="1" kern="0" spc="300" dirty="0">
                <a:solidFill>
                  <a:srgbClr val="6B5560"/>
                </a:solidFill>
                <a:latin typeface="Calibri" pitchFamily="34" charset="0"/>
                <a:ea typeface="Calibri" pitchFamily="34" charset="-122"/>
                <a:cs typeface="Calibri" pitchFamily="34" charset="-120"/>
              </a:rPr>
              <a:t>TO</a:t>
            </a:r>
            <a:endParaRPr lang="en-US" sz="900" dirty="0"/>
          </a:p>
        </p:txBody>
      </p:sp>
      <p:sp>
        <p:nvSpPr>
          <p:cNvPr id="35" name="Text 33"/>
          <p:cNvSpPr/>
          <p:nvPr/>
        </p:nvSpPr>
        <p:spPr>
          <a:xfrm>
            <a:off x="8467344" y="4434840"/>
            <a:ext cx="3063240" cy="777240"/>
          </a:xfrm>
          <a:prstGeom prst="rect">
            <a:avLst/>
          </a:prstGeom>
          <a:noFill/>
          <a:ln/>
        </p:spPr>
        <p:txBody>
          <a:bodyPr wrap="square" lIns="0" tIns="0" rIns="0" bIns="0" rtlCol="0" anchor="ctr"/>
          <a:lstStyle/>
          <a:p>
            <a:pPr marL="0" indent="0">
              <a:buNone/>
            </a:pPr>
            <a:r>
              <a:rPr lang="en-US" sz="1600" b="1" dirty="0">
                <a:solidFill>
                  <a:srgbClr val="6D2E46"/>
                </a:solidFill>
                <a:latin typeface="Georgia" pitchFamily="34" charset="0"/>
                <a:ea typeface="Georgia" pitchFamily="34" charset="-122"/>
                <a:cs typeface="Georgia" pitchFamily="34" charset="-120"/>
              </a:rPr>
              <a:t>Writing to be useful and recognizable</a:t>
            </a:r>
            <a:endParaRPr lang="en-US" sz="1600" dirty="0"/>
          </a:p>
        </p:txBody>
      </p:sp>
      <p:sp>
        <p:nvSpPr>
          <p:cNvPr id="36" name="Shape 34"/>
          <p:cNvSpPr/>
          <p:nvPr/>
        </p:nvSpPr>
        <p:spPr>
          <a:xfrm>
            <a:off x="8467344" y="5440680"/>
            <a:ext cx="3063240" cy="0"/>
          </a:xfrm>
          <a:prstGeom prst="line">
            <a:avLst/>
          </a:prstGeom>
          <a:noFill/>
          <a:ln w="9525">
            <a:solidFill>
              <a:srgbClr val="C9A66B"/>
            </a:solidFill>
            <a:prstDash val="solid"/>
          </a:ln>
        </p:spPr>
      </p:sp>
      <p:sp>
        <p:nvSpPr>
          <p:cNvPr id="37" name="Text 35"/>
          <p:cNvSpPr/>
          <p:nvPr/>
        </p:nvSpPr>
        <p:spPr>
          <a:xfrm>
            <a:off x="8467344" y="5532120"/>
            <a:ext cx="3063240" cy="685800"/>
          </a:xfrm>
          <a:prstGeom prst="rect">
            <a:avLst/>
          </a:prstGeom>
          <a:noFill/>
          <a:ln/>
        </p:spPr>
        <p:txBody>
          <a:bodyPr wrap="square" lIns="0" tIns="0" rIns="0" bIns="0" rtlCol="0" anchor="ctr"/>
          <a:lstStyle/>
          <a:p>
            <a:pPr marL="0" indent="0">
              <a:buNone/>
            </a:pPr>
            <a:r>
              <a:rPr lang="en-US" sz="1050" i="1" dirty="0">
                <a:solidFill>
                  <a:srgbClr val="6B5560"/>
                </a:solidFill>
                <a:latin typeface="Calibri" pitchFamily="34" charset="0"/>
                <a:ea typeface="Calibri" pitchFamily="34" charset="-122"/>
                <a:cs typeface="Calibri" pitchFamily="34" charset="-120"/>
              </a:rPr>
              <a:t>Obama: refusing to shrink for others' comfort.</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CE2D0"/>
        </a:solidFill>
        <a:effectLst/>
      </p:bgPr>
    </p:bg>
    <p:spTree>
      <p:nvGrpSpPr>
        <p:cNvPr id="1" name=""/>
        <p:cNvGrpSpPr/>
        <p:nvPr/>
      </p:nvGrpSpPr>
      <p:grpSpPr>
        <a:xfrm>
          <a:off x="0" y="0"/>
          <a:ext cx="0" cy="0"/>
          <a:chOff x="0" y="0"/>
          <a:chExt cx="0" cy="0"/>
        </a:xfrm>
      </p:grpSpPr>
      <p:sp>
        <p:nvSpPr>
          <p:cNvPr id="2" name="Text 0"/>
          <p:cNvSpPr/>
          <p:nvPr/>
        </p:nvSpPr>
        <p:spPr>
          <a:xfrm>
            <a:off x="457200" y="6446520"/>
            <a:ext cx="5486400" cy="274320"/>
          </a:xfrm>
          <a:prstGeom prst="rect">
            <a:avLst/>
          </a:prstGeom>
          <a:noFill/>
          <a:ln/>
        </p:spPr>
        <p:txBody>
          <a:bodyPr wrap="square" lIns="0" tIns="0" rIns="0" bIns="0" rtlCol="0" anchor="ctr"/>
          <a:lstStyle/>
          <a:p>
            <a:pPr marL="0" indent="0">
              <a:buNone/>
            </a:pPr>
            <a:r>
              <a:rPr lang="en-US" sz="900" dirty="0">
                <a:solidFill>
                  <a:srgbClr val="6B5560"/>
                </a:solidFill>
                <a:latin typeface="Calibri" pitchFamily="34" charset="0"/>
                <a:ea typeface="Calibri" pitchFamily="34" charset="-122"/>
                <a:cs typeface="Calibri" pitchFamily="34" charset="-120"/>
              </a:rPr>
              <a:t>Letrica Parker  |  ENGL 305</a:t>
            </a:r>
            <a:endParaRPr lang="en-US" sz="900" dirty="0"/>
          </a:p>
        </p:txBody>
      </p:sp>
      <p:sp>
        <p:nvSpPr>
          <p:cNvPr id="3" name="Text 1"/>
          <p:cNvSpPr/>
          <p:nvPr/>
        </p:nvSpPr>
        <p:spPr>
          <a:xfrm>
            <a:off x="11521440" y="6446520"/>
            <a:ext cx="274320" cy="274320"/>
          </a:xfrm>
          <a:prstGeom prst="rect">
            <a:avLst/>
          </a:prstGeom>
          <a:noFill/>
          <a:ln/>
        </p:spPr>
        <p:txBody>
          <a:bodyPr wrap="square" lIns="0" tIns="0" rIns="0" bIns="0" rtlCol="0" anchor="ctr"/>
          <a:lstStyle/>
          <a:p>
            <a:pPr marL="0" indent="0" algn="r">
              <a:buNone/>
            </a:pPr>
            <a:r>
              <a:rPr lang="en-US" sz="900" dirty="0">
                <a:solidFill>
                  <a:srgbClr val="6B5560"/>
                </a:solidFill>
                <a:latin typeface="Calibri" pitchFamily="34" charset="0"/>
                <a:ea typeface="Calibri" pitchFamily="34" charset="-122"/>
                <a:cs typeface="Calibri" pitchFamily="34" charset="-120"/>
              </a:rPr>
              <a:t>9</a:t>
            </a:r>
            <a:endParaRPr lang="en-US" sz="900" dirty="0"/>
          </a:p>
        </p:txBody>
      </p:sp>
      <p:sp>
        <p:nvSpPr>
          <p:cNvPr id="4" name="Shape 2"/>
          <p:cNvSpPr/>
          <p:nvPr/>
        </p:nvSpPr>
        <p:spPr>
          <a:xfrm>
            <a:off x="640080" y="685800"/>
            <a:ext cx="128016" cy="128016"/>
          </a:xfrm>
          <a:prstGeom prst="ellipse">
            <a:avLst/>
          </a:prstGeom>
          <a:solidFill>
            <a:srgbClr val="C9A66B"/>
          </a:solidFill>
          <a:ln w="12700">
            <a:solidFill>
              <a:srgbClr val="C9A66B"/>
            </a:solidFill>
            <a:prstDash val="solid"/>
          </a:ln>
        </p:spPr>
      </p:sp>
      <p:sp>
        <p:nvSpPr>
          <p:cNvPr id="5" name="Text 3"/>
          <p:cNvSpPr/>
          <p:nvPr/>
        </p:nvSpPr>
        <p:spPr>
          <a:xfrm>
            <a:off x="868680" y="594360"/>
            <a:ext cx="5486400" cy="320040"/>
          </a:xfrm>
          <a:prstGeom prst="rect">
            <a:avLst/>
          </a:prstGeom>
          <a:noFill/>
          <a:ln/>
        </p:spPr>
        <p:txBody>
          <a:bodyPr wrap="square" lIns="0" tIns="0" rIns="0" bIns="0" rtlCol="0" anchor="ctr"/>
          <a:lstStyle/>
          <a:p>
            <a:pPr marL="0" indent="0">
              <a:buNone/>
            </a:pPr>
            <a:r>
              <a:rPr lang="en-US" sz="1200" b="1" kern="0" spc="500" dirty="0">
                <a:solidFill>
                  <a:srgbClr val="6D2E46"/>
                </a:solidFill>
                <a:latin typeface="Calibri" pitchFamily="34" charset="0"/>
                <a:ea typeface="Calibri" pitchFamily="34" charset="-122"/>
                <a:cs typeface="Calibri" pitchFamily="34" charset="-120"/>
              </a:rPr>
              <a:t>FUTURE APPLICATIONS</a:t>
            </a:r>
            <a:endParaRPr lang="en-US" sz="1200" dirty="0"/>
          </a:p>
        </p:txBody>
      </p:sp>
      <p:sp>
        <p:nvSpPr>
          <p:cNvPr id="6" name="Text 4"/>
          <p:cNvSpPr/>
          <p:nvPr/>
        </p:nvSpPr>
        <p:spPr>
          <a:xfrm>
            <a:off x="640080" y="1005840"/>
            <a:ext cx="10972800" cy="640080"/>
          </a:xfrm>
          <a:prstGeom prst="rect">
            <a:avLst/>
          </a:prstGeom>
          <a:noFill/>
          <a:ln/>
        </p:spPr>
        <p:txBody>
          <a:bodyPr wrap="square" lIns="0" tIns="0" rIns="0" bIns="0" rtlCol="0" anchor="ctr"/>
          <a:lstStyle/>
          <a:p>
            <a:pPr marL="0" indent="0">
              <a:buNone/>
            </a:pPr>
            <a:r>
              <a:rPr lang="en-US" sz="3400" b="1" dirty="0">
                <a:solidFill>
                  <a:srgbClr val="2B1A20"/>
                </a:solidFill>
                <a:latin typeface="Georgia" pitchFamily="34" charset="0"/>
                <a:ea typeface="Georgia" pitchFamily="34" charset="-122"/>
                <a:cs typeface="Georgia" pitchFamily="34" charset="-120"/>
              </a:rPr>
              <a:t>Where this voice goes next</a:t>
            </a:r>
            <a:endParaRPr lang="en-US" sz="3400" dirty="0"/>
          </a:p>
        </p:txBody>
      </p:sp>
      <p:sp>
        <p:nvSpPr>
          <p:cNvPr id="7" name="Text 5"/>
          <p:cNvSpPr/>
          <p:nvPr/>
        </p:nvSpPr>
        <p:spPr>
          <a:xfrm>
            <a:off x="640080" y="1691640"/>
            <a:ext cx="10972800" cy="365760"/>
          </a:xfrm>
          <a:prstGeom prst="rect">
            <a:avLst/>
          </a:prstGeom>
          <a:noFill/>
          <a:ln/>
        </p:spPr>
        <p:txBody>
          <a:bodyPr wrap="square" lIns="0" tIns="0" rIns="0" bIns="0" rtlCol="0" anchor="ctr"/>
          <a:lstStyle/>
          <a:p>
            <a:pPr marL="0" indent="0">
              <a:buNone/>
            </a:pPr>
            <a:r>
              <a:rPr lang="en-US" sz="1400" i="1" dirty="0">
                <a:solidFill>
                  <a:srgbClr val="A26769"/>
                </a:solidFill>
                <a:latin typeface="Georgia" pitchFamily="34" charset="0"/>
                <a:ea typeface="Georgia" pitchFamily="34" charset="-122"/>
                <a:cs typeface="Georgia" pitchFamily="34" charset="-120"/>
              </a:rPr>
              <a:t>From classroom teacher to curriculum developer, advocate, and culturally intelligent communicator.</a:t>
            </a:r>
            <a:endParaRPr lang="en-US" sz="1400" dirty="0"/>
          </a:p>
        </p:txBody>
      </p:sp>
      <p:sp>
        <p:nvSpPr>
          <p:cNvPr id="8" name="Shape 6"/>
          <p:cNvSpPr/>
          <p:nvPr/>
        </p:nvSpPr>
        <p:spPr>
          <a:xfrm>
            <a:off x="640080" y="2423160"/>
            <a:ext cx="777240" cy="777240"/>
          </a:xfrm>
          <a:prstGeom prst="ellipse">
            <a:avLst/>
          </a:prstGeom>
          <a:solidFill>
            <a:srgbClr val="6D2E46"/>
          </a:solidFill>
          <a:ln/>
        </p:spPr>
      </p:sp>
      <p:sp>
        <p:nvSpPr>
          <p:cNvPr id="9" name="Text 7"/>
          <p:cNvSpPr/>
          <p:nvPr/>
        </p:nvSpPr>
        <p:spPr>
          <a:xfrm>
            <a:off x="640080" y="2423160"/>
            <a:ext cx="777240" cy="777240"/>
          </a:xfrm>
          <a:prstGeom prst="rect">
            <a:avLst/>
          </a:prstGeom>
          <a:noFill/>
          <a:ln/>
        </p:spPr>
        <p:txBody>
          <a:bodyPr wrap="square" lIns="0" tIns="0" rIns="0" bIns="0" rtlCol="0" anchor="ctr"/>
          <a:lstStyle/>
          <a:p>
            <a:pPr marL="0" indent="0" algn="ctr">
              <a:buNone/>
            </a:pPr>
            <a:r>
              <a:rPr lang="en-US" sz="2800" b="1" i="1" dirty="0">
                <a:solidFill>
                  <a:srgbClr val="C9A66B"/>
                </a:solidFill>
                <a:latin typeface="Georgia" pitchFamily="34" charset="0"/>
                <a:ea typeface="Georgia" pitchFamily="34" charset="-122"/>
                <a:cs typeface="Georgia" pitchFamily="34" charset="-120"/>
              </a:rPr>
              <a:t>1</a:t>
            </a:r>
            <a:endParaRPr lang="en-US" sz="2800" dirty="0"/>
          </a:p>
        </p:txBody>
      </p:sp>
      <p:sp>
        <p:nvSpPr>
          <p:cNvPr id="10" name="Text 8"/>
          <p:cNvSpPr/>
          <p:nvPr/>
        </p:nvSpPr>
        <p:spPr>
          <a:xfrm>
            <a:off x="1600200" y="2377440"/>
            <a:ext cx="10058400" cy="365760"/>
          </a:xfrm>
          <a:prstGeom prst="rect">
            <a:avLst/>
          </a:prstGeom>
          <a:noFill/>
          <a:ln/>
        </p:spPr>
        <p:txBody>
          <a:bodyPr wrap="square" lIns="0" tIns="0" rIns="0" bIns="0" rtlCol="0" anchor="ctr"/>
          <a:lstStyle/>
          <a:p>
            <a:pPr marL="0" indent="0">
              <a:buNone/>
            </a:pPr>
            <a:r>
              <a:rPr lang="en-US" sz="1700" b="1" dirty="0">
                <a:solidFill>
                  <a:srgbClr val="6D2E46"/>
                </a:solidFill>
                <a:latin typeface="Georgia" pitchFamily="34" charset="0"/>
                <a:ea typeface="Georgia" pitchFamily="34" charset="-122"/>
                <a:cs typeface="Georgia" pitchFamily="34" charset="-120"/>
              </a:rPr>
              <a:t>Curriculum development</a:t>
            </a:r>
            <a:endParaRPr lang="en-US" sz="1700" dirty="0"/>
          </a:p>
        </p:txBody>
      </p:sp>
      <p:sp>
        <p:nvSpPr>
          <p:cNvPr id="11" name="Text 9"/>
          <p:cNvSpPr/>
          <p:nvPr/>
        </p:nvSpPr>
        <p:spPr>
          <a:xfrm>
            <a:off x="1600200" y="2743200"/>
            <a:ext cx="10058400" cy="54864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Designing early childhood curricula that treat linguistic and cultural diversity as assets, not deficits — and grounding that work in the same scholarship that grounded my essays.</a:t>
            </a:r>
            <a:endParaRPr lang="en-US" sz="1200" dirty="0"/>
          </a:p>
        </p:txBody>
      </p:sp>
      <p:sp>
        <p:nvSpPr>
          <p:cNvPr id="12" name="Shape 10"/>
          <p:cNvSpPr/>
          <p:nvPr/>
        </p:nvSpPr>
        <p:spPr>
          <a:xfrm>
            <a:off x="640080" y="3456432"/>
            <a:ext cx="777240" cy="777240"/>
          </a:xfrm>
          <a:prstGeom prst="ellipse">
            <a:avLst/>
          </a:prstGeom>
          <a:solidFill>
            <a:srgbClr val="6D2E46"/>
          </a:solidFill>
          <a:ln/>
        </p:spPr>
      </p:sp>
      <p:sp>
        <p:nvSpPr>
          <p:cNvPr id="13" name="Text 11"/>
          <p:cNvSpPr/>
          <p:nvPr/>
        </p:nvSpPr>
        <p:spPr>
          <a:xfrm>
            <a:off x="640080" y="3456432"/>
            <a:ext cx="777240" cy="777240"/>
          </a:xfrm>
          <a:prstGeom prst="rect">
            <a:avLst/>
          </a:prstGeom>
          <a:noFill/>
          <a:ln/>
        </p:spPr>
        <p:txBody>
          <a:bodyPr wrap="square" lIns="0" tIns="0" rIns="0" bIns="0" rtlCol="0" anchor="ctr"/>
          <a:lstStyle/>
          <a:p>
            <a:pPr marL="0" indent="0" algn="ctr">
              <a:buNone/>
            </a:pPr>
            <a:r>
              <a:rPr lang="en-US" sz="2800" b="1" i="1" dirty="0">
                <a:solidFill>
                  <a:srgbClr val="C9A66B"/>
                </a:solidFill>
                <a:latin typeface="Georgia" pitchFamily="34" charset="0"/>
                <a:ea typeface="Georgia" pitchFamily="34" charset="-122"/>
                <a:cs typeface="Georgia" pitchFamily="34" charset="-120"/>
              </a:rPr>
              <a:t>2</a:t>
            </a:r>
            <a:endParaRPr lang="en-US" sz="2800" dirty="0"/>
          </a:p>
        </p:txBody>
      </p:sp>
      <p:sp>
        <p:nvSpPr>
          <p:cNvPr id="14" name="Text 12"/>
          <p:cNvSpPr/>
          <p:nvPr/>
        </p:nvSpPr>
        <p:spPr>
          <a:xfrm>
            <a:off x="1600200" y="3410712"/>
            <a:ext cx="10058400" cy="365760"/>
          </a:xfrm>
          <a:prstGeom prst="rect">
            <a:avLst/>
          </a:prstGeom>
          <a:noFill/>
          <a:ln/>
        </p:spPr>
        <p:txBody>
          <a:bodyPr wrap="square" lIns="0" tIns="0" rIns="0" bIns="0" rtlCol="0" anchor="ctr"/>
          <a:lstStyle/>
          <a:p>
            <a:pPr marL="0" indent="0">
              <a:buNone/>
            </a:pPr>
            <a:r>
              <a:rPr lang="en-US" sz="1700" b="1" dirty="0">
                <a:solidFill>
                  <a:srgbClr val="6D2E46"/>
                </a:solidFill>
                <a:latin typeface="Georgia" pitchFamily="34" charset="0"/>
                <a:ea typeface="Georgia" pitchFamily="34" charset="-122"/>
                <a:cs typeface="Georgia" pitchFamily="34" charset="-120"/>
              </a:rPr>
              <a:t>Policy advocacy for immigrant &amp; Black children</a:t>
            </a:r>
            <a:endParaRPr lang="en-US" sz="1700" dirty="0"/>
          </a:p>
        </p:txBody>
      </p:sp>
      <p:sp>
        <p:nvSpPr>
          <p:cNvPr id="15" name="Text 13"/>
          <p:cNvSpPr/>
          <p:nvPr/>
        </p:nvSpPr>
        <p:spPr>
          <a:xfrm>
            <a:off x="1600200" y="3776472"/>
            <a:ext cx="10058400" cy="54864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Using the rhetorical move I learned this semester — pair the anecdote with the framework — to write grant proposals, position papers, and public-facing op-eds.</a:t>
            </a:r>
            <a:endParaRPr lang="en-US" sz="1200" dirty="0"/>
          </a:p>
        </p:txBody>
      </p:sp>
      <p:sp>
        <p:nvSpPr>
          <p:cNvPr id="16" name="Shape 14"/>
          <p:cNvSpPr/>
          <p:nvPr/>
        </p:nvSpPr>
        <p:spPr>
          <a:xfrm>
            <a:off x="640080" y="4489704"/>
            <a:ext cx="777240" cy="777240"/>
          </a:xfrm>
          <a:prstGeom prst="ellipse">
            <a:avLst/>
          </a:prstGeom>
          <a:solidFill>
            <a:srgbClr val="6D2E46"/>
          </a:solidFill>
          <a:ln/>
        </p:spPr>
      </p:sp>
      <p:sp>
        <p:nvSpPr>
          <p:cNvPr id="17" name="Text 15"/>
          <p:cNvSpPr/>
          <p:nvPr/>
        </p:nvSpPr>
        <p:spPr>
          <a:xfrm>
            <a:off x="640080" y="4489704"/>
            <a:ext cx="777240" cy="777240"/>
          </a:xfrm>
          <a:prstGeom prst="rect">
            <a:avLst/>
          </a:prstGeom>
          <a:noFill/>
          <a:ln/>
        </p:spPr>
        <p:txBody>
          <a:bodyPr wrap="square" lIns="0" tIns="0" rIns="0" bIns="0" rtlCol="0" anchor="ctr"/>
          <a:lstStyle/>
          <a:p>
            <a:pPr marL="0" indent="0" algn="ctr">
              <a:buNone/>
            </a:pPr>
            <a:r>
              <a:rPr lang="en-US" sz="2800" b="1" i="1" dirty="0">
                <a:solidFill>
                  <a:srgbClr val="C9A66B"/>
                </a:solidFill>
                <a:latin typeface="Georgia" pitchFamily="34" charset="0"/>
                <a:ea typeface="Georgia" pitchFamily="34" charset="-122"/>
                <a:cs typeface="Georgia" pitchFamily="34" charset="-120"/>
              </a:rPr>
              <a:t>3</a:t>
            </a:r>
            <a:endParaRPr lang="en-US" sz="2800" dirty="0"/>
          </a:p>
        </p:txBody>
      </p:sp>
      <p:sp>
        <p:nvSpPr>
          <p:cNvPr id="18" name="Text 16"/>
          <p:cNvSpPr/>
          <p:nvPr/>
        </p:nvSpPr>
        <p:spPr>
          <a:xfrm>
            <a:off x="1600200" y="4443984"/>
            <a:ext cx="10058400" cy="365760"/>
          </a:xfrm>
          <a:prstGeom prst="rect">
            <a:avLst/>
          </a:prstGeom>
          <a:noFill/>
          <a:ln/>
        </p:spPr>
        <p:txBody>
          <a:bodyPr wrap="square" lIns="0" tIns="0" rIns="0" bIns="0" rtlCol="0" anchor="ctr"/>
          <a:lstStyle/>
          <a:p>
            <a:pPr marL="0" indent="0">
              <a:buNone/>
            </a:pPr>
            <a:r>
              <a:rPr lang="en-US" sz="1700" b="1" dirty="0">
                <a:solidFill>
                  <a:srgbClr val="6D2E46"/>
                </a:solidFill>
                <a:latin typeface="Georgia" pitchFamily="34" charset="0"/>
                <a:ea typeface="Georgia" pitchFamily="34" charset="-122"/>
                <a:cs typeface="Georgia" pitchFamily="34" charset="-120"/>
              </a:rPr>
              <a:t>Family &amp; community partnership</a:t>
            </a:r>
            <a:endParaRPr lang="en-US" sz="1700" dirty="0"/>
          </a:p>
        </p:txBody>
      </p:sp>
      <p:sp>
        <p:nvSpPr>
          <p:cNvPr id="19" name="Text 17"/>
          <p:cNvSpPr/>
          <p:nvPr/>
        </p:nvSpPr>
        <p:spPr>
          <a:xfrm>
            <a:off x="1600200" y="4809744"/>
            <a:ext cx="10058400" cy="54864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Continuing to use my Jamaican accent and immigrant story as a relational bridge with families — not as a quirk to manage, but as professional capital.</a:t>
            </a:r>
            <a:endParaRPr lang="en-US" sz="1200" dirty="0"/>
          </a:p>
        </p:txBody>
      </p:sp>
      <p:sp>
        <p:nvSpPr>
          <p:cNvPr id="20" name="Shape 18"/>
          <p:cNvSpPr/>
          <p:nvPr/>
        </p:nvSpPr>
        <p:spPr>
          <a:xfrm>
            <a:off x="640080" y="5522976"/>
            <a:ext cx="777240" cy="777240"/>
          </a:xfrm>
          <a:prstGeom prst="ellipse">
            <a:avLst/>
          </a:prstGeom>
          <a:solidFill>
            <a:srgbClr val="6D2E46"/>
          </a:solidFill>
          <a:ln/>
        </p:spPr>
      </p:sp>
      <p:sp>
        <p:nvSpPr>
          <p:cNvPr id="21" name="Text 19"/>
          <p:cNvSpPr/>
          <p:nvPr/>
        </p:nvSpPr>
        <p:spPr>
          <a:xfrm>
            <a:off x="640080" y="5522976"/>
            <a:ext cx="777240" cy="777240"/>
          </a:xfrm>
          <a:prstGeom prst="rect">
            <a:avLst/>
          </a:prstGeom>
          <a:noFill/>
          <a:ln/>
        </p:spPr>
        <p:txBody>
          <a:bodyPr wrap="square" lIns="0" tIns="0" rIns="0" bIns="0" rtlCol="0" anchor="ctr"/>
          <a:lstStyle/>
          <a:p>
            <a:pPr marL="0" indent="0" algn="ctr">
              <a:buNone/>
            </a:pPr>
            <a:r>
              <a:rPr lang="en-US" sz="2800" b="1" i="1" dirty="0">
                <a:solidFill>
                  <a:srgbClr val="C9A66B"/>
                </a:solidFill>
                <a:latin typeface="Georgia" pitchFamily="34" charset="0"/>
                <a:ea typeface="Georgia" pitchFamily="34" charset="-122"/>
                <a:cs typeface="Georgia" pitchFamily="34" charset="-120"/>
              </a:rPr>
              <a:t>4</a:t>
            </a:r>
            <a:endParaRPr lang="en-US" sz="2800" dirty="0"/>
          </a:p>
        </p:txBody>
      </p:sp>
      <p:sp>
        <p:nvSpPr>
          <p:cNvPr id="22" name="Text 20"/>
          <p:cNvSpPr/>
          <p:nvPr/>
        </p:nvSpPr>
        <p:spPr>
          <a:xfrm>
            <a:off x="1600200" y="5477256"/>
            <a:ext cx="10058400" cy="365760"/>
          </a:xfrm>
          <a:prstGeom prst="rect">
            <a:avLst/>
          </a:prstGeom>
          <a:noFill/>
          <a:ln/>
        </p:spPr>
        <p:txBody>
          <a:bodyPr wrap="square" lIns="0" tIns="0" rIns="0" bIns="0" rtlCol="0" anchor="ctr"/>
          <a:lstStyle/>
          <a:p>
            <a:pPr marL="0" indent="0">
              <a:buNone/>
            </a:pPr>
            <a:r>
              <a:rPr lang="en-US" sz="1700" b="1" dirty="0">
                <a:solidFill>
                  <a:srgbClr val="6D2E46"/>
                </a:solidFill>
                <a:latin typeface="Georgia" pitchFamily="34" charset="0"/>
                <a:ea typeface="Georgia" pitchFamily="34" charset="-122"/>
                <a:cs typeface="Georgia" pitchFamily="34" charset="-120"/>
              </a:rPr>
              <a:t>A digital presence that finally matches the voice</a:t>
            </a:r>
            <a:endParaRPr lang="en-US" sz="1700" dirty="0"/>
          </a:p>
        </p:txBody>
      </p:sp>
      <p:sp>
        <p:nvSpPr>
          <p:cNvPr id="23" name="Text 21"/>
          <p:cNvSpPr/>
          <p:nvPr/>
        </p:nvSpPr>
        <p:spPr>
          <a:xfrm>
            <a:off x="1600200" y="5843016"/>
            <a:ext cx="10058400" cy="548640"/>
          </a:xfrm>
          <a:prstGeom prst="rect">
            <a:avLst/>
          </a:prstGeom>
          <a:noFill/>
          <a:ln/>
        </p:spPr>
        <p:txBody>
          <a:bodyPr wrap="square" lIns="0" tIns="0" rIns="0" bIns="0" rtlCol="0" anchor="ctr"/>
          <a:lstStyle/>
          <a:p>
            <a:pPr marL="0" indent="0">
              <a:buNone/>
            </a:pPr>
            <a:r>
              <a:rPr lang="en-US" sz="1200" dirty="0">
                <a:solidFill>
                  <a:srgbClr val="6B5560"/>
                </a:solidFill>
                <a:latin typeface="Calibri" pitchFamily="34" charset="0"/>
                <a:ea typeface="Calibri" pitchFamily="34" charset="-122"/>
                <a:cs typeface="Calibri" pitchFamily="34" charset="-120"/>
              </a:rPr>
              <a:t>Maintaining a LinkedIn, and eventually a portfolio site, that argues for representation by demonstrating it.</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3010</Words>
  <Application>Microsoft Office PowerPoint</Application>
  <PresentationFormat>Widescreen</PresentationFormat>
  <Paragraphs>186</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Professional Voice as a Scholar</dc:title>
  <dc:subject>PptxGenJS Presentation</dc:subject>
  <dc:creator>Letrica Parker</dc:creator>
  <cp:lastModifiedBy>cc</cp:lastModifiedBy>
  <cp:revision>3</cp:revision>
  <dcterms:created xsi:type="dcterms:W3CDTF">2026-05-05T15:33:04Z</dcterms:created>
  <dcterms:modified xsi:type="dcterms:W3CDTF">2026-05-05T16:33:05Z</dcterms:modified>
</cp:coreProperties>
</file>