
<file path=[Content_Types].xml><?xml version="1.0" encoding="utf-8"?>
<Types xmlns="http://schemas.openxmlformats.org/package/2006/content-types">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charts/chart1.xml" ContentType="application/vnd.openxmlformats-officedocument.drawingml.chart+xml"/>
  <Override PartName="/ppt/notesSlides/notesSlide5.xml" ContentType="application/vnd.openxmlformats-officedocument.presentationml.notesSlide+xml"/>
  <Override PartName="/ppt/charts/chart2.xml" ContentType="application/vnd.openxmlformats-officedocument.drawingml.chart+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8"/>
  </p:notesMasterIdLst>
  <p:sldIdLst>
    <p:sldId id="256" r:id="rId2"/>
    <p:sldId id="257" r:id="rId3"/>
    <p:sldId id="258" r:id="rId4"/>
    <p:sldId id="259" r:id="rId5"/>
    <p:sldId id="260" r:id="rId6"/>
    <p:sldId id="261" r:id="rId7"/>
  </p:sldIdLst>
  <p:sldSz cx="9144000" cy="5143500" type="screen16x9"/>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1"/>
    <p:restoredTop sz="72165" autoAdjust="0"/>
  </p:normalViewPr>
  <p:slideViewPr>
    <p:cSldViewPr snapToGrid="0" snapToObjects="1">
      <p:cViewPr varScale="1">
        <p:scale>
          <a:sx n="106" d="100"/>
          <a:sy n="106" d="100"/>
        </p:scale>
        <p:origin x="1686" y="1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xlsx"/></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c:style val="2"/>
  <c:chart>
    <c:autoTitleDeleted val="1"/>
    <c:plotArea>
      <c:layout/>
      <c:barChart>
        <c:barDir val="bar"/>
        <c:grouping val="clustered"/>
        <c:varyColors val="0"/>
        <c:ser>
          <c:idx val="0"/>
          <c:order val="0"/>
          <c:tx>
            <c:strRef>
              <c:f>Sheet1!$B$1</c:f>
              <c:strCache>
                <c:ptCount val="1"/>
                <c:pt idx="0">
                  <c:v>Risk Level (0–100)</c:v>
                </c:pt>
              </c:strCache>
            </c:strRef>
          </c:tx>
          <c:spPr>
            <a:solidFill>
              <a:srgbClr val="DC2626"/>
            </a:solidFill>
            <a:effectLst/>
          </c:spPr>
          <c:invertIfNegative val="0"/>
          <c:dPt>
            <c:idx val="0"/>
            <c:invertIfNegative val="0"/>
            <c:bubble3D val="0"/>
            <c:extLst>
              <c:ext xmlns:c16="http://schemas.microsoft.com/office/drawing/2014/chart" uri="{C3380CC4-5D6E-409C-BE32-E72D297353CC}">
                <c16:uniqueId val="{00000001-A851-424E-8A02-3293A21A7870}"/>
              </c:ext>
            </c:extLst>
          </c:dPt>
          <c:dPt>
            <c:idx val="1"/>
            <c:invertIfNegative val="0"/>
            <c:bubble3D val="0"/>
            <c:spPr>
              <a:solidFill>
                <a:srgbClr val="F59E0B"/>
              </a:solidFill>
              <a:effectLst/>
            </c:spPr>
            <c:extLst>
              <c:ext xmlns:c16="http://schemas.microsoft.com/office/drawing/2014/chart" uri="{C3380CC4-5D6E-409C-BE32-E72D297353CC}">
                <c16:uniqueId val="{00000003-A851-424E-8A02-3293A21A7870}"/>
              </c:ext>
            </c:extLst>
          </c:dPt>
          <c:dPt>
            <c:idx val="2"/>
            <c:invertIfNegative val="0"/>
            <c:bubble3D val="0"/>
            <c:spPr>
              <a:solidFill>
                <a:srgbClr val="7C3AED"/>
              </a:solidFill>
              <a:effectLst/>
            </c:spPr>
            <c:extLst>
              <c:ext xmlns:c16="http://schemas.microsoft.com/office/drawing/2014/chart" uri="{C3380CC4-5D6E-409C-BE32-E72D297353CC}">
                <c16:uniqueId val="{00000005-A851-424E-8A02-3293A21A7870}"/>
              </c:ext>
            </c:extLst>
          </c:dPt>
          <c:dPt>
            <c:idx val="3"/>
            <c:invertIfNegative val="0"/>
            <c:bubble3D val="0"/>
            <c:spPr>
              <a:solidFill>
                <a:srgbClr val="1C7293"/>
              </a:solidFill>
              <a:effectLst/>
            </c:spPr>
            <c:extLst>
              <c:ext xmlns:c16="http://schemas.microsoft.com/office/drawing/2014/chart" uri="{C3380CC4-5D6E-409C-BE32-E72D297353CC}">
                <c16:uniqueId val="{00000007-A851-424E-8A02-3293A21A7870}"/>
              </c:ext>
            </c:extLst>
          </c:dPt>
          <c:dPt>
            <c:idx val="4"/>
            <c:invertIfNegative val="0"/>
            <c:bubble3D val="0"/>
            <c:spPr>
              <a:solidFill>
                <a:srgbClr val="64748B"/>
              </a:solidFill>
              <a:effectLst/>
            </c:spPr>
            <c:extLst>
              <c:ext xmlns:c16="http://schemas.microsoft.com/office/drawing/2014/chart" uri="{C3380CC4-5D6E-409C-BE32-E72D297353CC}">
                <c16:uniqueId val="{00000009-A851-424E-8A02-3293A21A7870}"/>
              </c:ext>
            </c:extLst>
          </c:dPt>
          <c:dLbls>
            <c:numFmt formatCode="#,##0" sourceLinked="0"/>
            <c:spPr>
              <a:noFill/>
              <a:ln>
                <a:noFill/>
              </a:ln>
              <a:effectLst/>
            </c:spPr>
            <c:txPr>
              <a:bodyPr/>
              <a:lstStyle/>
              <a:p>
                <a:pPr>
                  <a:defRPr sz="1000" b="0" i="0" u="none" strike="noStrike">
                    <a:solidFill>
                      <a:srgbClr val="1E293B"/>
                    </a:solidFill>
                    <a:latin typeface="Arial"/>
                  </a:defRPr>
                </a:pPr>
                <a:endParaRPr lang="en-PK"/>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Sheet1!$A$2:$A$6</c:f>
              <c:strCache>
                <c:ptCount val="5"/>
                <c:pt idx="0">
                  <c:v>Charity Patients</c:v>
                </c:pt>
                <c:pt idx="1">
                  <c:v>General Patients</c:v>
                </c:pt>
                <c:pt idx="2">
                  <c:v>Corazón Engineers</c:v>
                </c:pt>
                <c:pt idx="3">
                  <c:v>Management</c:v>
                </c:pt>
                <c:pt idx="4">
                  <c:v>Regulators</c:v>
                </c:pt>
              </c:strCache>
            </c:strRef>
          </c:cat>
          <c:val>
            <c:numRef>
              <c:f>Sheet1!$B$2:$B$6</c:f>
              <c:numCache>
                <c:formatCode>General</c:formatCode>
                <c:ptCount val="5"/>
                <c:pt idx="0">
                  <c:v>95</c:v>
                </c:pt>
                <c:pt idx="1">
                  <c:v>85</c:v>
                </c:pt>
                <c:pt idx="2">
                  <c:v>60</c:v>
                </c:pt>
                <c:pt idx="3">
                  <c:v>45</c:v>
                </c:pt>
                <c:pt idx="4">
                  <c:v>30</c:v>
                </c:pt>
              </c:numCache>
            </c:numRef>
          </c:val>
          <c:extLst>
            <c:ext xmlns:c16="http://schemas.microsoft.com/office/drawing/2014/chart" uri="{C3380CC4-5D6E-409C-BE32-E72D297353CC}">
              <c16:uniqueId val="{0000000A-A851-424E-8A02-3293A21A7870}"/>
            </c:ext>
          </c:extLst>
        </c:ser>
        <c:dLbls>
          <c:showLegendKey val="0"/>
          <c:showVal val="1"/>
          <c:showCatName val="0"/>
          <c:showSerName val="0"/>
          <c:showPercent val="0"/>
          <c:showBubbleSize val="0"/>
        </c:dLbls>
        <c:gapWidth val="150"/>
        <c:axId val="2094734554"/>
        <c:axId val="2094734552"/>
      </c:barChart>
      <c:catAx>
        <c:axId val="2094734554"/>
        <c:scaling>
          <c:orientation val="minMax"/>
        </c:scaling>
        <c:delete val="0"/>
        <c:axPos val="l"/>
        <c:numFmt formatCode="General" sourceLinked="1"/>
        <c:majorTickMark val="out"/>
        <c:minorTickMark val="none"/>
        <c:tickLblPos val="nextTo"/>
        <c:spPr>
          <a:ln w="12700" cap="flat">
            <a:solidFill>
              <a:srgbClr val="888888"/>
            </a:solidFill>
            <a:prstDash val="solid"/>
            <a:round/>
          </a:ln>
        </c:spPr>
        <c:txPr>
          <a:bodyPr/>
          <a:lstStyle/>
          <a:p>
            <a:pPr>
              <a:defRPr sz="1200" b="0" i="0" u="none" strike="noStrike">
                <a:solidFill>
                  <a:srgbClr val="1E293B"/>
                </a:solidFill>
                <a:latin typeface="Arial"/>
              </a:defRPr>
            </a:pPr>
            <a:endParaRPr lang="en-US"/>
          </a:p>
        </c:txPr>
        <c:crossAx val="2094734552"/>
        <c:crosses val="autoZero"/>
        <c:auto val="1"/>
        <c:lblAlgn val="ctr"/>
        <c:lblOffset val="100"/>
        <c:noMultiLvlLbl val="1"/>
      </c:catAx>
      <c:valAx>
        <c:axId val="2094734552"/>
        <c:scaling>
          <c:orientation val="minMax"/>
          <c:max val="100"/>
        </c:scaling>
        <c:delete val="0"/>
        <c:axPos val="b"/>
        <c:majorGridlines>
          <c:spPr>
            <a:ln w="6350" cap="flat">
              <a:solidFill>
                <a:srgbClr val="E2E8F0"/>
              </a:solidFill>
              <a:prstDash val="solid"/>
              <a:round/>
            </a:ln>
          </c:spPr>
        </c:majorGridlines>
        <c:numFmt formatCode="General" sourceLinked="0"/>
        <c:majorTickMark val="out"/>
        <c:minorTickMark val="none"/>
        <c:tickLblPos val="low"/>
        <c:spPr>
          <a:ln w="12700" cap="flat">
            <a:solidFill>
              <a:srgbClr val="888888"/>
            </a:solidFill>
            <a:prstDash val="solid"/>
            <a:round/>
          </a:ln>
        </c:spPr>
        <c:txPr>
          <a:bodyPr/>
          <a:lstStyle/>
          <a:p>
            <a:pPr>
              <a:defRPr sz="1200" b="0" i="0" u="none" strike="noStrike">
                <a:solidFill>
                  <a:srgbClr val="64748B"/>
                </a:solidFill>
                <a:latin typeface="Arial"/>
              </a:defRPr>
            </a:pPr>
            <a:endParaRPr lang="en-US"/>
          </a:p>
        </c:txPr>
        <c:crossAx val="2094734554"/>
        <c:crosses val="autoZero"/>
        <c:crossBetween val="between"/>
      </c:valAx>
      <c:spPr>
        <a:noFill/>
        <a:ln>
          <a:noFill/>
        </a:ln>
        <a:effectLst/>
      </c:spPr>
    </c:plotArea>
    <c:plotVisOnly val="1"/>
    <c:dispBlanksAs val="span"/>
    <c:showDLblsOverMax val="1"/>
  </c:chart>
  <c:spPr>
    <a:solidFill>
      <a:srgbClr val="FFFFFF"/>
    </a:solidFill>
    <a:ln>
      <a:noFill/>
    </a:ln>
    <a:effectLst/>
  </c:sp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1"/>
  <c:style val="2"/>
  <c:chart>
    <c:autoTitleDeleted val="1"/>
    <c:plotArea>
      <c:layout/>
      <c:doughnutChart>
        <c:varyColors val="1"/>
        <c:ser>
          <c:idx val="0"/>
          <c:order val="0"/>
          <c:tx>
            <c:strRef>
              <c:f>Sheet1!$B$1</c:f>
              <c:strCache>
                <c:ptCount val="1"/>
                <c:pt idx="0">
                  <c:v>IRB Status</c:v>
                </c:pt>
              </c:strCache>
            </c:strRef>
          </c:tx>
          <c:spPr>
            <a:solidFill>
              <a:schemeClr val="accent1"/>
            </a:solidFill>
            <a:ln w="9525" cap="flat">
              <a:solidFill>
                <a:srgbClr val="F9F9F9"/>
              </a:solidFill>
              <a:prstDash val="solid"/>
              <a:round/>
            </a:ln>
            <a:effectLst/>
          </c:spPr>
          <c:dPt>
            <c:idx val="0"/>
            <c:bubble3D val="0"/>
            <c:spPr>
              <a:solidFill>
                <a:srgbClr val="DC2626"/>
              </a:solidFill>
              <a:effectLst/>
            </c:spPr>
            <c:extLst>
              <c:ext xmlns:c16="http://schemas.microsoft.com/office/drawing/2014/chart" uri="{C3380CC4-5D6E-409C-BE32-E72D297353CC}">
                <c16:uniqueId val="{00000001-879A-4F9E-BCBC-6529E0E0072B}"/>
              </c:ext>
            </c:extLst>
          </c:dPt>
          <c:dPt>
            <c:idx val="1"/>
            <c:bubble3D val="0"/>
            <c:spPr>
              <a:solidFill>
                <a:srgbClr val="F59E0B"/>
              </a:solidFill>
              <a:effectLst/>
            </c:spPr>
            <c:extLst>
              <c:ext xmlns:c16="http://schemas.microsoft.com/office/drawing/2014/chart" uri="{C3380CC4-5D6E-409C-BE32-E72D297353CC}">
                <c16:uniqueId val="{00000003-879A-4F9E-BCBC-6529E0E0072B}"/>
              </c:ext>
            </c:extLst>
          </c:dPt>
          <c:dPt>
            <c:idx val="2"/>
            <c:bubble3D val="0"/>
            <c:spPr>
              <a:solidFill>
                <a:srgbClr val="16A34A"/>
              </a:solidFill>
              <a:effectLst/>
            </c:spPr>
            <c:extLst>
              <c:ext xmlns:c16="http://schemas.microsoft.com/office/drawing/2014/chart" uri="{C3380CC4-5D6E-409C-BE32-E72D297353CC}">
                <c16:uniqueId val="{00000005-879A-4F9E-BCBC-6529E0E0072B}"/>
              </c:ext>
            </c:extLst>
          </c:dPt>
          <c:dLbls>
            <c:dLbl>
              <c:idx val="0"/>
              <c:numFmt formatCode="0%" sourceLinked="0"/>
              <c:spPr/>
              <c:txPr>
                <a:bodyPr/>
                <a:lstStyle/>
                <a:p>
                  <a:pPr>
                    <a:defRPr sz="1100" b="0" i="0" u="none" strike="noStrike">
                      <a:solidFill>
                        <a:srgbClr val="000000"/>
                      </a:solidFill>
                      <a:latin typeface="Arial"/>
                    </a:defRPr>
                  </a:pPr>
                  <a:endParaRPr lang="en-PK"/>
                </a:p>
              </c:txPr>
              <c:showLegendKey val="0"/>
              <c:showVal val="0"/>
              <c:showCatName val="0"/>
              <c:showSerName val="0"/>
              <c:showPercent val="1"/>
              <c:showBubbleSize val="0"/>
              <c:extLst>
                <c:ext xmlns:c15="http://schemas.microsoft.com/office/drawing/2012/chart" uri="{CE6537A1-D6FC-4f65-9D91-7224C49458BB}"/>
                <c:ext xmlns:c16="http://schemas.microsoft.com/office/drawing/2014/chart" uri="{C3380CC4-5D6E-409C-BE32-E72D297353CC}">
                  <c16:uniqueId val="{00000001-879A-4F9E-BCBC-6529E0E0072B}"/>
                </c:ext>
              </c:extLst>
            </c:dLbl>
            <c:dLbl>
              <c:idx val="1"/>
              <c:numFmt formatCode="0%" sourceLinked="0"/>
              <c:spPr/>
              <c:txPr>
                <a:bodyPr/>
                <a:lstStyle/>
                <a:p>
                  <a:pPr>
                    <a:defRPr sz="1100" b="0" i="0" u="none" strike="noStrike">
                      <a:solidFill>
                        <a:srgbClr val="000000"/>
                      </a:solidFill>
                      <a:latin typeface="Arial"/>
                    </a:defRPr>
                  </a:pPr>
                  <a:endParaRPr lang="en-PK"/>
                </a:p>
              </c:txPr>
              <c:showLegendKey val="0"/>
              <c:showVal val="0"/>
              <c:showCatName val="0"/>
              <c:showSerName val="0"/>
              <c:showPercent val="1"/>
              <c:showBubbleSize val="0"/>
              <c:extLst>
                <c:ext xmlns:c15="http://schemas.microsoft.com/office/drawing/2012/chart" uri="{CE6537A1-D6FC-4f65-9D91-7224C49458BB}"/>
                <c:ext xmlns:c16="http://schemas.microsoft.com/office/drawing/2014/chart" uri="{C3380CC4-5D6E-409C-BE32-E72D297353CC}">
                  <c16:uniqueId val="{00000003-879A-4F9E-BCBC-6529E0E0072B}"/>
                </c:ext>
              </c:extLst>
            </c:dLbl>
            <c:dLbl>
              <c:idx val="2"/>
              <c:numFmt formatCode="0%" sourceLinked="0"/>
              <c:spPr/>
              <c:txPr>
                <a:bodyPr/>
                <a:lstStyle/>
                <a:p>
                  <a:pPr>
                    <a:defRPr sz="1100" b="0" i="0" u="none" strike="noStrike">
                      <a:solidFill>
                        <a:srgbClr val="000000"/>
                      </a:solidFill>
                      <a:latin typeface="Arial"/>
                    </a:defRPr>
                  </a:pPr>
                  <a:endParaRPr lang="en-PK"/>
                </a:p>
              </c:txPr>
              <c:showLegendKey val="0"/>
              <c:showVal val="0"/>
              <c:showCatName val="0"/>
              <c:showSerName val="0"/>
              <c:showPercent val="1"/>
              <c:showBubbleSize val="0"/>
              <c:extLst>
                <c:ext xmlns:c15="http://schemas.microsoft.com/office/drawing/2012/chart" uri="{CE6537A1-D6FC-4f65-9D91-7224C49458BB}"/>
                <c:ext xmlns:c16="http://schemas.microsoft.com/office/drawing/2014/chart" uri="{C3380CC4-5D6E-409C-BE32-E72D297353CC}">
                  <c16:uniqueId val="{00000005-879A-4F9E-BCBC-6529E0E0072B}"/>
                </c:ext>
              </c:extLst>
            </c:dLbl>
            <c:numFmt formatCode="0%" sourceLinked="0"/>
            <c:spPr>
              <a:noFill/>
              <a:ln>
                <a:noFill/>
              </a:ln>
              <a:effectLst/>
            </c:spPr>
            <c:txPr>
              <a:bodyPr/>
              <a:lstStyle/>
              <a:p>
                <a:pPr>
                  <a:defRPr sz="1800" b="0" i="0" u="none" strike="noStrike">
                    <a:solidFill>
                      <a:srgbClr val="000000"/>
                    </a:solidFill>
                    <a:latin typeface="Arial"/>
                  </a:defRPr>
                </a:pPr>
                <a:endParaRPr lang="en-PK"/>
              </a:p>
            </c:txPr>
            <c:showLegendKey val="0"/>
            <c:showVal val="0"/>
            <c:showCatName val="1"/>
            <c:showSerName val="0"/>
            <c:showPercent val="1"/>
            <c:showBubbleSize val="0"/>
            <c:showLeaderLines val="0"/>
            <c:extLst>
              <c:ext xmlns:c15="http://schemas.microsoft.com/office/drawing/2012/chart" uri="{CE6537A1-D6FC-4f65-9D91-7224C49458BB}"/>
            </c:extLst>
          </c:dLbls>
          <c:cat>
            <c:strRef>
              <c:f>Sheet1!$A$2:$A$4</c:f>
              <c:strCache>
                <c:ptCount val="3"/>
                <c:pt idx="0">
                  <c:v>Non-Compliant</c:v>
                </c:pt>
                <c:pt idx="1">
                  <c:v>Partially Compliant</c:v>
                </c:pt>
                <c:pt idx="2">
                  <c:v>Compliant</c:v>
                </c:pt>
              </c:strCache>
            </c:strRef>
          </c:cat>
          <c:val>
            <c:numRef>
              <c:f>Sheet1!$B$2:$B$4</c:f>
              <c:numCache>
                <c:formatCode>General</c:formatCode>
                <c:ptCount val="3"/>
                <c:pt idx="0">
                  <c:v>60</c:v>
                </c:pt>
                <c:pt idx="1">
                  <c:v>25</c:v>
                </c:pt>
                <c:pt idx="2">
                  <c:v>15</c:v>
                </c:pt>
              </c:numCache>
            </c:numRef>
          </c:val>
          <c:extLst>
            <c:ext xmlns:c16="http://schemas.microsoft.com/office/drawing/2014/chart" uri="{C3380CC4-5D6E-409C-BE32-E72D297353CC}">
              <c16:uniqueId val="{00000006-879A-4F9E-BCBC-6529E0E0072B}"/>
            </c:ext>
          </c:extLst>
        </c:ser>
        <c:dLbls>
          <c:showLegendKey val="0"/>
          <c:showVal val="0"/>
          <c:showCatName val="0"/>
          <c:showSerName val="0"/>
          <c:showPercent val="0"/>
          <c:showBubbleSize val="0"/>
          <c:showLeaderLines val="0"/>
        </c:dLbls>
        <c:firstSliceAng val="0"/>
        <c:holeSize val="55"/>
      </c:doughnutChart>
      <c:spPr>
        <a:noFill/>
        <a:ln>
          <a:noFill/>
        </a:ln>
        <a:effectLst/>
      </c:spPr>
    </c:plotArea>
    <c:legend>
      <c:legendPos val="b"/>
      <c:overlay val="0"/>
    </c:legend>
    <c:plotVisOnly val="1"/>
    <c:dispBlanksAs val="span"/>
    <c:showDLblsOverMax val="1"/>
  </c:chart>
  <c:spPr>
    <a:solidFill>
      <a:srgbClr val="FFFFFF"/>
    </a:solidFill>
    <a:ln>
      <a:noFill/>
    </a:ln>
    <a:effectLst/>
  </c:spPr>
  <c:externalData r:id="rId1">
    <c:autoUpdate val="0"/>
  </c:externalData>
</c:chartSpac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405449745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kern="1200" dirty="0">
                <a:solidFill>
                  <a:schemeClr val="tx1"/>
                </a:solidFill>
                <a:effectLst/>
                <a:latin typeface="+mn-lt"/>
                <a:ea typeface="+mn-ea"/>
                <a:cs typeface="+mn-cs"/>
              </a:rPr>
              <a:t>This slide presents the ACM case study, introduced as a risk analysis on the implantable heart-health monitor, Corazon, in an introduction. Sensitive patient information is stored in the device which is outfitted with a smartphone app to connect wirelessly with a smartphone device. A security researcher uncovers vulnerabilities, which are </a:t>
            </a:r>
            <a:r>
              <a:rPr lang="en-US" sz="1200" b="0" i="0" kern="1200" dirty="0" err="1">
                <a:solidFill>
                  <a:schemeClr val="tx1"/>
                </a:solidFill>
                <a:effectLst/>
                <a:latin typeface="+mn-lt"/>
                <a:ea typeface="+mn-ea"/>
                <a:cs typeface="+mn-cs"/>
              </a:rPr>
              <a:t>exploitively</a:t>
            </a:r>
            <a:r>
              <a:rPr lang="en-US" sz="1200" b="0" i="0" kern="1200" dirty="0">
                <a:solidFill>
                  <a:schemeClr val="tx1"/>
                </a:solidFill>
                <a:effectLst/>
                <a:latin typeface="+mn-lt"/>
                <a:ea typeface="+mn-ea"/>
                <a:cs typeface="+mn-cs"/>
              </a:rPr>
              <a:t> vulnerable and are deeply ethically challenged. Its involvement in the computing field is a direct one since it was engineers who had come up with the faulty system. We jeopardize patient safety, data confidentiality, professional responsibility, and equity in society, especially low-income charity recipients. The case illustrates the need of having ethical frameworks such as the ACM Code that are important in guiding professionals who deal with the cross science of technology and healthcare.</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kern="1200" dirty="0">
                <a:solidFill>
                  <a:schemeClr val="tx1"/>
                </a:solidFill>
                <a:effectLst/>
                <a:latin typeface="+mn-lt"/>
                <a:ea typeface="+mn-ea"/>
                <a:cs typeface="+mn-cs"/>
              </a:rPr>
              <a:t>In this slide, six particular ACM Code principles are mapped to the Corazon case. The most vital principle is Principle 1.1 - avoiding harm as unpatched vulnerabilities have a direct negative impact on patients. Principle 3.7 underlines that corporate commercial interests should yield to the greater good of society. System integrity (2.5) requires the engineers at Corazon to proactively respond to corrective action. Possible illegitimate access to the remaining health records contravenes the principle of privacy (1.6). This compromises fairness (1.2) because the already </a:t>
            </a:r>
            <a:r>
              <a:rPr lang="en-US" sz="1200" b="0" i="0" kern="1200" dirty="0" err="1">
                <a:solidFill>
                  <a:schemeClr val="tx1"/>
                </a:solidFill>
                <a:effectLst/>
                <a:latin typeface="+mn-lt"/>
                <a:ea typeface="+mn-ea"/>
                <a:cs typeface="+mn-cs"/>
              </a:rPr>
              <a:t>marginalised</a:t>
            </a:r>
            <a:r>
              <a:rPr lang="en-US" sz="1200" b="0" i="0" kern="1200" dirty="0">
                <a:solidFill>
                  <a:schemeClr val="tx1"/>
                </a:solidFill>
                <a:effectLst/>
                <a:latin typeface="+mn-lt"/>
                <a:ea typeface="+mn-ea"/>
                <a:cs typeface="+mn-cs"/>
              </a:rPr>
              <a:t> charity patients are equally vulnerable. Lastly, any distance exploitation is in breach of the </a:t>
            </a:r>
            <a:r>
              <a:rPr lang="en-US" sz="1200" b="0" i="0" kern="1200" dirty="0" err="1">
                <a:solidFill>
                  <a:schemeClr val="tx1"/>
                </a:solidFill>
                <a:effectLst/>
                <a:latin typeface="+mn-lt"/>
                <a:ea typeface="+mn-ea"/>
                <a:cs typeface="+mn-cs"/>
              </a:rPr>
              <a:t>unauthorised</a:t>
            </a:r>
            <a:r>
              <a:rPr lang="en-US" sz="1200" b="0" i="0" kern="1200" dirty="0">
                <a:solidFill>
                  <a:schemeClr val="tx1"/>
                </a:solidFill>
                <a:effectLst/>
                <a:latin typeface="+mn-lt"/>
                <a:ea typeface="+mn-ea"/>
                <a:cs typeface="+mn-cs"/>
              </a:rPr>
              <a:t> access principle (2.8). A combination of these principles requires an urgent remedial action.</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kern="1200" dirty="0">
                <a:solidFill>
                  <a:schemeClr val="tx1"/>
                </a:solidFill>
                <a:effectLst/>
                <a:latin typeface="+mn-lt"/>
                <a:ea typeface="+mn-ea"/>
                <a:cs typeface="+mn-cs"/>
              </a:rPr>
              <a:t>In this slide, the Corazón case is followed chronologically and quantifies the exposure of the stakeholders to harm. The timeline shows that there has been a pattern of discovered vulnerability followed by management pressure on engineers in a sharp ethical dilemma between professional responsibility and management pressure. It can be seen that the charity patients are the most at risk (95/100) as they are affected by the usage of the device and have little advocacy power. General patients are next in line. Professional and legal exposure is experienced by engineers themselves. The data highlights how inaction on the part of Corazon disproportionately affects people who are less capable of protecting themselves, and violates fundamental principles of ACM such as equity and absence of harm.</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kern="1200" dirty="0">
                <a:solidFill>
                  <a:schemeClr val="tx1"/>
                </a:solidFill>
                <a:effectLst/>
                <a:latin typeface="+mn-lt"/>
                <a:ea typeface="+mn-ea"/>
                <a:cs typeface="+mn-cs"/>
              </a:rPr>
              <a:t>The Institutional Review Board (IRB) is an official institution that offers a check on research that involves human participants so as to ensure that the research is conducted ethically. Implemented to Corazon, the IRB framework discloses some serious gaps: patients are not informed about the identified risks, there has not been conducted the post-market security review, and the remedial protocol is not developed. The doughnut chart illustrates that 60% of the IRB criteria are not in place, 25 percent are partially so whereas only 15 percent is fully compliant. This shows a systematic breakdown in the ruling of research ethics. It is to be stipulated by the IRB standards, as well as by the ACM Code of Ethics, that a formal review of IRB officers should be initiated, and the attention of regulators notified, and transparency of patients disclosed, all this is mandatory.</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0A2342"/>
        </a:solidFill>
        <a:effectLst/>
      </p:bgPr>
    </p:bg>
    <p:spTree>
      <p:nvGrpSpPr>
        <p:cNvPr id="1" name=""/>
        <p:cNvGrpSpPr/>
        <p:nvPr/>
      </p:nvGrpSpPr>
      <p:grpSpPr>
        <a:xfrm>
          <a:off x="0" y="0"/>
          <a:ext cx="0" cy="0"/>
          <a:chOff x="0" y="0"/>
          <a:chExt cx="0" cy="0"/>
        </a:xfrm>
      </p:grpSpPr>
      <p:sp>
        <p:nvSpPr>
          <p:cNvPr id="2" name="Shape 0"/>
          <p:cNvSpPr/>
          <p:nvPr/>
        </p:nvSpPr>
        <p:spPr>
          <a:xfrm>
            <a:off x="0" y="0"/>
            <a:ext cx="164592" cy="5143500"/>
          </a:xfrm>
          <a:prstGeom prst="rect">
            <a:avLst/>
          </a:prstGeom>
          <a:solidFill>
            <a:srgbClr val="02C39A"/>
          </a:solidFill>
          <a:ln w="12700">
            <a:solidFill>
              <a:srgbClr val="02C39A"/>
            </a:solidFill>
            <a:prstDash val="solid"/>
          </a:ln>
        </p:spPr>
      </p:sp>
      <p:sp>
        <p:nvSpPr>
          <p:cNvPr id="3" name="Shape 1"/>
          <p:cNvSpPr/>
          <p:nvPr/>
        </p:nvSpPr>
        <p:spPr>
          <a:xfrm>
            <a:off x="6858000" y="0"/>
            <a:ext cx="2286000" cy="2011680"/>
          </a:xfrm>
          <a:prstGeom prst="rect">
            <a:avLst/>
          </a:prstGeom>
          <a:solidFill>
            <a:srgbClr val="1C7293">
              <a:alpha val="45000"/>
            </a:srgbClr>
          </a:solidFill>
          <a:ln w="12700">
            <a:solidFill>
              <a:srgbClr val="1C7293">
                <a:alpha val="45000"/>
              </a:srgbClr>
            </a:solidFill>
            <a:prstDash val="solid"/>
          </a:ln>
        </p:spPr>
      </p:sp>
      <p:sp>
        <p:nvSpPr>
          <p:cNvPr id="4" name="Shape 2"/>
          <p:cNvSpPr/>
          <p:nvPr/>
        </p:nvSpPr>
        <p:spPr>
          <a:xfrm>
            <a:off x="7498080" y="0"/>
            <a:ext cx="1645920" cy="1097280"/>
          </a:xfrm>
          <a:prstGeom prst="rect">
            <a:avLst/>
          </a:prstGeom>
          <a:solidFill>
            <a:srgbClr val="028090">
              <a:alpha val="60000"/>
            </a:srgbClr>
          </a:solidFill>
          <a:ln w="12700">
            <a:solidFill>
              <a:srgbClr val="028090">
                <a:alpha val="60000"/>
              </a:srgbClr>
            </a:solidFill>
            <a:prstDash val="solid"/>
          </a:ln>
        </p:spPr>
      </p:sp>
      <p:sp>
        <p:nvSpPr>
          <p:cNvPr id="5" name="Shape 3"/>
          <p:cNvSpPr/>
          <p:nvPr/>
        </p:nvSpPr>
        <p:spPr>
          <a:xfrm>
            <a:off x="164592" y="4023360"/>
            <a:ext cx="8979408" cy="1120140"/>
          </a:xfrm>
          <a:prstGeom prst="rect">
            <a:avLst/>
          </a:prstGeom>
          <a:solidFill>
            <a:srgbClr val="1C7293">
              <a:alpha val="30000"/>
            </a:srgbClr>
          </a:solidFill>
          <a:ln w="12700">
            <a:solidFill>
              <a:srgbClr val="1C7293">
                <a:alpha val="30000"/>
              </a:srgbClr>
            </a:solidFill>
            <a:prstDash val="solid"/>
          </a:ln>
        </p:spPr>
      </p:sp>
      <p:sp>
        <p:nvSpPr>
          <p:cNvPr id="6" name="Shape 4"/>
          <p:cNvSpPr/>
          <p:nvPr/>
        </p:nvSpPr>
        <p:spPr>
          <a:xfrm>
            <a:off x="502920" y="1005840"/>
            <a:ext cx="3200400" cy="347472"/>
          </a:xfrm>
          <a:prstGeom prst="roundRect">
            <a:avLst>
              <a:gd name="adj" fmla="val 15789"/>
            </a:avLst>
          </a:prstGeom>
          <a:solidFill>
            <a:srgbClr val="02C39A"/>
          </a:solidFill>
          <a:ln w="12700">
            <a:solidFill>
              <a:srgbClr val="02C39A"/>
            </a:solidFill>
            <a:prstDash val="solid"/>
          </a:ln>
        </p:spPr>
      </p:sp>
      <p:sp>
        <p:nvSpPr>
          <p:cNvPr id="7" name="Text 5"/>
          <p:cNvSpPr/>
          <p:nvPr/>
        </p:nvSpPr>
        <p:spPr>
          <a:xfrm>
            <a:off x="502920" y="1005840"/>
            <a:ext cx="3200400" cy="347472"/>
          </a:xfrm>
          <a:prstGeom prst="rect">
            <a:avLst/>
          </a:prstGeom>
          <a:noFill/>
          <a:ln/>
        </p:spPr>
        <p:txBody>
          <a:bodyPr wrap="square" lIns="0" tIns="0" rIns="0" bIns="0" rtlCol="0" anchor="ctr"/>
          <a:lstStyle/>
          <a:p>
            <a:pPr marL="0" indent="0" algn="ctr">
              <a:buNone/>
            </a:pPr>
            <a:r>
              <a:rPr lang="en-US" sz="900" b="1" dirty="0">
                <a:solidFill>
                  <a:srgbClr val="0A2342"/>
                </a:solidFill>
              </a:rPr>
              <a:t>ACM Code of Ethics — Case Study Analysis</a:t>
            </a:r>
            <a:endParaRPr lang="en-US" sz="900" dirty="0"/>
          </a:p>
        </p:txBody>
      </p:sp>
      <p:sp>
        <p:nvSpPr>
          <p:cNvPr id="8" name="Text 6"/>
          <p:cNvSpPr/>
          <p:nvPr/>
        </p:nvSpPr>
        <p:spPr>
          <a:xfrm>
            <a:off x="502920" y="1508760"/>
            <a:ext cx="7772400" cy="1920240"/>
          </a:xfrm>
          <a:prstGeom prst="rect">
            <a:avLst/>
          </a:prstGeom>
          <a:noFill/>
          <a:ln/>
        </p:spPr>
        <p:txBody>
          <a:bodyPr wrap="square" lIns="0" tIns="0" rIns="0" bIns="0" rtlCol="0" anchor="ctr"/>
          <a:lstStyle/>
          <a:p>
            <a:pPr marL="0" indent="0" algn="l">
              <a:buNone/>
            </a:pPr>
            <a:r>
              <a:rPr lang="en-US" sz="4400" b="1" dirty="0">
                <a:solidFill>
                  <a:srgbClr val="FFFFFF"/>
                </a:solidFill>
                <a:latin typeface="Cambria" pitchFamily="34" charset="0"/>
                <a:ea typeface="Cambria" pitchFamily="34" charset="-122"/>
                <a:cs typeface="Cambria" pitchFamily="34" charset="-120"/>
              </a:rPr>
              <a:t>Medical Implant</a:t>
            </a:r>
            <a:endParaRPr lang="en-US" sz="4400" dirty="0"/>
          </a:p>
          <a:p>
            <a:pPr marL="0" indent="0" algn="l">
              <a:buNone/>
            </a:pPr>
            <a:r>
              <a:rPr lang="en-US" sz="4400" b="1" dirty="0">
                <a:solidFill>
                  <a:srgbClr val="FFFFFF"/>
                </a:solidFill>
                <a:latin typeface="Cambria" pitchFamily="34" charset="0"/>
                <a:ea typeface="Cambria" pitchFamily="34" charset="-122"/>
                <a:cs typeface="Cambria" pitchFamily="34" charset="-120"/>
              </a:rPr>
              <a:t>Risk Analysis</a:t>
            </a:r>
            <a:endParaRPr lang="en-US" sz="4400" dirty="0"/>
          </a:p>
        </p:txBody>
      </p:sp>
      <p:sp>
        <p:nvSpPr>
          <p:cNvPr id="9" name="Text 7"/>
          <p:cNvSpPr/>
          <p:nvPr/>
        </p:nvSpPr>
        <p:spPr>
          <a:xfrm>
            <a:off x="502920" y="3256536"/>
            <a:ext cx="7315200" cy="766824"/>
          </a:xfrm>
          <a:prstGeom prst="rect">
            <a:avLst/>
          </a:prstGeom>
          <a:noFill/>
          <a:ln/>
        </p:spPr>
        <p:txBody>
          <a:bodyPr wrap="square" lIns="0" tIns="0" rIns="0" bIns="0" rtlCol="0" anchor="ctr"/>
          <a:lstStyle/>
          <a:p>
            <a:pPr marL="0" indent="0" algn="l">
              <a:buNone/>
            </a:pPr>
            <a:r>
              <a:rPr lang="en-US" sz="1500" i="1" dirty="0">
                <a:solidFill>
                  <a:srgbClr val="A8D4E6"/>
                </a:solidFill>
                <a:latin typeface="Calibri" pitchFamily="34" charset="0"/>
                <a:ea typeface="Calibri" pitchFamily="34" charset="-122"/>
                <a:cs typeface="Calibri" pitchFamily="34" charset="-120"/>
              </a:rPr>
              <a:t>Corazón — Ethical Dimensions of a Connected Health Device</a:t>
            </a:r>
          </a:p>
          <a:p>
            <a:pPr marL="0" indent="0" algn="l">
              <a:buNone/>
            </a:pPr>
            <a:r>
              <a:rPr lang="en-US" sz="1500" i="1" dirty="0">
                <a:solidFill>
                  <a:srgbClr val="A8D4E6"/>
                </a:solidFill>
                <a:latin typeface="Calibri" pitchFamily="34" charset="0"/>
                <a:ea typeface="Calibri" pitchFamily="34" charset="-122"/>
                <a:cs typeface="Calibri" pitchFamily="34" charset="-120"/>
              </a:rPr>
              <a:t>Presenter: </a:t>
            </a:r>
            <a:endParaRPr lang="en-US" sz="1500" dirty="0"/>
          </a:p>
        </p:txBody>
      </p:sp>
      <p:sp>
        <p:nvSpPr>
          <p:cNvPr id="10" name="Text 8"/>
          <p:cNvSpPr/>
          <p:nvPr/>
        </p:nvSpPr>
        <p:spPr>
          <a:xfrm>
            <a:off x="502920" y="4114800"/>
            <a:ext cx="7772400" cy="365760"/>
          </a:xfrm>
          <a:prstGeom prst="rect">
            <a:avLst/>
          </a:prstGeom>
          <a:noFill/>
          <a:ln/>
        </p:spPr>
        <p:txBody>
          <a:bodyPr wrap="square" lIns="0" tIns="0" rIns="0" bIns="0" rtlCol="0" anchor="ctr"/>
          <a:lstStyle/>
          <a:p>
            <a:pPr marL="0" indent="0" algn="l">
              <a:buNone/>
            </a:pPr>
            <a:r>
              <a:rPr lang="en-US" sz="1100" dirty="0">
                <a:solidFill>
                  <a:srgbClr val="7EBCD6"/>
                </a:solidFill>
              </a:rPr>
              <a:t>Research Ethics  ·  Computing Profession  ·  IRB Processes</a:t>
            </a:r>
            <a:endParaRPr lang="en-US" sz="11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0F6FA"/>
        </a:solidFill>
        <a:effectLst/>
      </p:bgPr>
    </p:bg>
    <p:spTree>
      <p:nvGrpSpPr>
        <p:cNvPr id="1" name=""/>
        <p:cNvGrpSpPr/>
        <p:nvPr/>
      </p:nvGrpSpPr>
      <p:grpSpPr>
        <a:xfrm>
          <a:off x="0" y="0"/>
          <a:ext cx="0" cy="0"/>
          <a:chOff x="0" y="0"/>
          <a:chExt cx="0" cy="0"/>
        </a:xfrm>
      </p:grpSpPr>
      <p:sp>
        <p:nvSpPr>
          <p:cNvPr id="2" name="Shape 0"/>
          <p:cNvSpPr/>
          <p:nvPr/>
        </p:nvSpPr>
        <p:spPr>
          <a:xfrm>
            <a:off x="0" y="0"/>
            <a:ext cx="9144000" cy="777240"/>
          </a:xfrm>
          <a:prstGeom prst="rect">
            <a:avLst/>
          </a:prstGeom>
          <a:solidFill>
            <a:srgbClr val="0A2342"/>
          </a:solidFill>
          <a:ln w="12700">
            <a:solidFill>
              <a:srgbClr val="0A2342"/>
            </a:solidFill>
            <a:prstDash val="solid"/>
          </a:ln>
        </p:spPr>
      </p:sp>
      <p:sp>
        <p:nvSpPr>
          <p:cNvPr id="3" name="Text 1"/>
          <p:cNvSpPr/>
          <p:nvPr/>
        </p:nvSpPr>
        <p:spPr>
          <a:xfrm>
            <a:off x="274320" y="0"/>
            <a:ext cx="8595360" cy="777240"/>
          </a:xfrm>
          <a:prstGeom prst="rect">
            <a:avLst/>
          </a:prstGeom>
          <a:noFill/>
          <a:ln/>
        </p:spPr>
        <p:txBody>
          <a:bodyPr wrap="square" lIns="0" tIns="0" rIns="0" bIns="0" rtlCol="0" anchor="ctr"/>
          <a:lstStyle/>
          <a:p>
            <a:pPr marL="0" indent="0">
              <a:buNone/>
            </a:pPr>
            <a:r>
              <a:rPr lang="en-US" sz="1800" b="1" dirty="0">
                <a:solidFill>
                  <a:srgbClr val="FFFFFF"/>
                </a:solidFill>
                <a:latin typeface="Cambria" pitchFamily="34" charset="0"/>
                <a:ea typeface="Cambria" pitchFamily="34" charset="-122"/>
                <a:cs typeface="Cambria" pitchFamily="34" charset="-120"/>
              </a:rPr>
              <a:t>01 — Introduction to the Ethical Issue</a:t>
            </a:r>
            <a:endParaRPr lang="en-US" sz="1800" dirty="0"/>
          </a:p>
        </p:txBody>
      </p:sp>
      <p:sp>
        <p:nvSpPr>
          <p:cNvPr id="4" name="Shape 2"/>
          <p:cNvSpPr/>
          <p:nvPr/>
        </p:nvSpPr>
        <p:spPr>
          <a:xfrm>
            <a:off x="8686800" y="164592"/>
            <a:ext cx="347472" cy="347472"/>
          </a:xfrm>
          <a:prstGeom prst="ellipse">
            <a:avLst/>
          </a:prstGeom>
          <a:solidFill>
            <a:srgbClr val="02C39A"/>
          </a:solidFill>
          <a:ln w="12700">
            <a:solidFill>
              <a:srgbClr val="02C39A"/>
            </a:solidFill>
            <a:prstDash val="solid"/>
          </a:ln>
        </p:spPr>
      </p:sp>
      <p:sp>
        <p:nvSpPr>
          <p:cNvPr id="5" name="Text 3"/>
          <p:cNvSpPr/>
          <p:nvPr/>
        </p:nvSpPr>
        <p:spPr>
          <a:xfrm>
            <a:off x="8686800" y="164592"/>
            <a:ext cx="347472" cy="347472"/>
          </a:xfrm>
          <a:prstGeom prst="rect">
            <a:avLst/>
          </a:prstGeom>
          <a:noFill/>
          <a:ln/>
        </p:spPr>
        <p:txBody>
          <a:bodyPr wrap="square" lIns="0" tIns="0" rIns="0" bIns="0" rtlCol="0" anchor="ctr"/>
          <a:lstStyle/>
          <a:p>
            <a:pPr marL="0" indent="0" algn="ctr">
              <a:buNone/>
            </a:pPr>
            <a:r>
              <a:rPr lang="en-US" sz="1100" b="1" dirty="0">
                <a:solidFill>
                  <a:srgbClr val="0A2342"/>
                </a:solidFill>
              </a:rPr>
              <a:t>1</a:t>
            </a:r>
            <a:endParaRPr lang="en-US" sz="1100" dirty="0"/>
          </a:p>
        </p:txBody>
      </p:sp>
      <p:sp>
        <p:nvSpPr>
          <p:cNvPr id="6" name="Shape 4"/>
          <p:cNvSpPr/>
          <p:nvPr/>
        </p:nvSpPr>
        <p:spPr>
          <a:xfrm>
            <a:off x="274320" y="960120"/>
            <a:ext cx="4023360" cy="3749040"/>
          </a:xfrm>
          <a:prstGeom prst="rect">
            <a:avLst/>
          </a:prstGeom>
          <a:solidFill>
            <a:srgbClr val="FFFFFF"/>
          </a:solidFill>
          <a:ln w="12700">
            <a:solidFill>
              <a:srgbClr val="E2EBF0"/>
            </a:solidFill>
            <a:prstDash val="solid"/>
          </a:ln>
          <a:effectLst>
            <a:outerShdw blurRad="101600" dist="25400" dir="8100000" algn="bl" rotWithShape="0">
              <a:srgbClr val="000000">
                <a:alpha val="8000"/>
              </a:srgbClr>
            </a:outerShdw>
          </a:effectLst>
        </p:spPr>
      </p:sp>
      <p:sp>
        <p:nvSpPr>
          <p:cNvPr id="7" name="Shape 5"/>
          <p:cNvSpPr/>
          <p:nvPr/>
        </p:nvSpPr>
        <p:spPr>
          <a:xfrm>
            <a:off x="274320" y="960120"/>
            <a:ext cx="109728" cy="3749040"/>
          </a:xfrm>
          <a:prstGeom prst="rect">
            <a:avLst/>
          </a:prstGeom>
          <a:solidFill>
            <a:srgbClr val="1C7293"/>
          </a:solidFill>
          <a:ln w="12700">
            <a:solidFill>
              <a:srgbClr val="1C7293"/>
            </a:solidFill>
            <a:prstDash val="solid"/>
          </a:ln>
        </p:spPr>
      </p:sp>
      <p:sp>
        <p:nvSpPr>
          <p:cNvPr id="8" name="Text 6"/>
          <p:cNvSpPr/>
          <p:nvPr/>
        </p:nvSpPr>
        <p:spPr>
          <a:xfrm>
            <a:off x="502920" y="1051560"/>
            <a:ext cx="3657600" cy="347472"/>
          </a:xfrm>
          <a:prstGeom prst="rect">
            <a:avLst/>
          </a:prstGeom>
          <a:noFill/>
          <a:ln/>
        </p:spPr>
        <p:txBody>
          <a:bodyPr wrap="square" lIns="0" tIns="0" rIns="0" bIns="0" rtlCol="0" anchor="ctr"/>
          <a:lstStyle/>
          <a:p>
            <a:pPr marL="0" indent="0">
              <a:buNone/>
            </a:pPr>
            <a:r>
              <a:rPr lang="en-US" sz="1300" b="1" dirty="0">
                <a:solidFill>
                  <a:srgbClr val="0A2342"/>
                </a:solidFill>
                <a:latin typeface="Cambria" pitchFamily="34" charset="0"/>
                <a:ea typeface="Cambria" pitchFamily="34" charset="-122"/>
                <a:cs typeface="Cambria" pitchFamily="34" charset="-120"/>
              </a:rPr>
              <a:t>Case Overview</a:t>
            </a:r>
            <a:endParaRPr lang="en-US" sz="1300" dirty="0"/>
          </a:p>
        </p:txBody>
      </p:sp>
      <p:sp>
        <p:nvSpPr>
          <p:cNvPr id="9" name="Text 7"/>
          <p:cNvSpPr/>
          <p:nvPr/>
        </p:nvSpPr>
        <p:spPr>
          <a:xfrm>
            <a:off x="502920" y="1463040"/>
            <a:ext cx="3566160" cy="3017520"/>
          </a:xfrm>
          <a:prstGeom prst="rect">
            <a:avLst/>
          </a:prstGeom>
          <a:noFill/>
          <a:ln/>
        </p:spPr>
        <p:txBody>
          <a:bodyPr wrap="square" lIns="1270" tIns="1270" rIns="1270" bIns="1270" rtlCol="0" anchor="ctr"/>
          <a:lstStyle/>
          <a:p>
            <a:pPr marL="0" indent="0">
              <a:buNone/>
            </a:pPr>
            <a:r>
              <a:rPr lang="en-US" sz="1150" b="1" dirty="0">
                <a:solidFill>
                  <a:srgbClr val="0A2342"/>
                </a:solidFill>
                <a:latin typeface="Calibri" pitchFamily="34" charset="0"/>
                <a:ea typeface="Calibri" pitchFamily="34" charset="-122"/>
                <a:cs typeface="Calibri" pitchFamily="34" charset="-120"/>
              </a:rPr>
              <a:t>Company:</a:t>
            </a:r>
            <a:r>
              <a:rPr lang="en-US" sz="1150" dirty="0">
                <a:solidFill>
                  <a:srgbClr val="64748B"/>
                </a:solidFill>
                <a:latin typeface="Calibri" pitchFamily="34" charset="0"/>
                <a:ea typeface="Calibri" pitchFamily="34" charset="-122"/>
                <a:cs typeface="Calibri" pitchFamily="34" charset="-120"/>
              </a:rPr>
              <a:t> Corazón — a medical technology startup
</a:t>
            </a:r>
            <a:endParaRPr lang="en-US" sz="1150" dirty="0"/>
          </a:p>
          <a:p>
            <a:pPr marL="0" indent="0">
              <a:buNone/>
            </a:pPr>
            <a:r>
              <a:rPr lang="en-US" sz="1150" b="1" dirty="0">
                <a:solidFill>
                  <a:srgbClr val="0A2342"/>
                </a:solidFill>
                <a:latin typeface="Calibri" pitchFamily="34" charset="0"/>
                <a:ea typeface="Calibri" pitchFamily="34" charset="-122"/>
                <a:cs typeface="Calibri" pitchFamily="34" charset="-120"/>
              </a:rPr>
              <a:t>Product:</a:t>
            </a:r>
            <a:endParaRPr lang="en-US" sz="1150" dirty="0"/>
          </a:p>
          <a:p>
            <a:pPr marL="0" indent="0">
              <a:buNone/>
            </a:pPr>
            <a:r>
              <a:rPr lang="en-US" sz="1150" dirty="0">
                <a:solidFill>
                  <a:srgbClr val="64748B"/>
                </a:solidFill>
                <a:latin typeface="Calibri" pitchFamily="34" charset="0"/>
                <a:ea typeface="Calibri" pitchFamily="34" charset="-122"/>
                <a:cs typeface="Calibri" pitchFamily="34" charset="-120"/>
              </a:rPr>
              <a:t> Implantable heart-health monitoring device with smartphone control app
</a:t>
            </a:r>
            <a:endParaRPr lang="en-US" sz="1150" dirty="0"/>
          </a:p>
          <a:p>
            <a:pPr marL="0" indent="0">
              <a:buNone/>
            </a:pPr>
            <a:r>
              <a:rPr lang="en-US" sz="1150" b="1" dirty="0">
                <a:solidFill>
                  <a:srgbClr val="0A2342"/>
                </a:solidFill>
                <a:latin typeface="Calibri" pitchFamily="34" charset="0"/>
                <a:ea typeface="Calibri" pitchFamily="34" charset="-122"/>
                <a:cs typeface="Calibri" pitchFamily="34" charset="-120"/>
              </a:rPr>
              <a:t>Situation:</a:t>
            </a:r>
            <a:endParaRPr lang="en-US" sz="1150" dirty="0"/>
          </a:p>
          <a:p>
            <a:pPr marL="0" indent="0">
              <a:buNone/>
            </a:pPr>
            <a:r>
              <a:rPr lang="en-US" sz="1150" dirty="0">
                <a:solidFill>
                  <a:srgbClr val="64748B"/>
                </a:solidFill>
                <a:latin typeface="Calibri" pitchFamily="34" charset="0"/>
                <a:ea typeface="Calibri" pitchFamily="34" charset="-122"/>
                <a:cs typeface="Calibri" pitchFamily="34" charset="-120"/>
              </a:rPr>
              <a:t> A security researcher discovers critical vulnerabilities allowing remote exploitation of the implant
</a:t>
            </a:r>
            <a:endParaRPr lang="en-US" sz="1150" dirty="0"/>
          </a:p>
          <a:p>
            <a:pPr marL="0" indent="0">
              <a:buNone/>
            </a:pPr>
            <a:r>
              <a:rPr lang="en-US" sz="1150" b="1" dirty="0">
                <a:solidFill>
                  <a:srgbClr val="0A2342"/>
                </a:solidFill>
                <a:latin typeface="Calibri" pitchFamily="34" charset="0"/>
                <a:ea typeface="Calibri" pitchFamily="34" charset="-122"/>
                <a:cs typeface="Calibri" pitchFamily="34" charset="-120"/>
              </a:rPr>
              <a:t>Stakeholders:</a:t>
            </a:r>
            <a:endParaRPr lang="en-US" sz="1150" dirty="0"/>
          </a:p>
          <a:p>
            <a:pPr marL="0" indent="0">
              <a:buNone/>
            </a:pPr>
            <a:r>
              <a:rPr lang="en-US" sz="1150" dirty="0">
                <a:solidFill>
                  <a:srgbClr val="64748B"/>
                </a:solidFill>
                <a:latin typeface="Calibri" pitchFamily="34" charset="0"/>
                <a:ea typeface="Calibri" pitchFamily="34" charset="-122"/>
                <a:cs typeface="Calibri" pitchFamily="34" charset="-120"/>
              </a:rPr>
              <a:t> Patients, Corazón engineers, management, regulators, and security researchers</a:t>
            </a:r>
            <a:endParaRPr lang="en-US" sz="1150" dirty="0"/>
          </a:p>
        </p:txBody>
      </p:sp>
      <p:sp>
        <p:nvSpPr>
          <p:cNvPr id="10" name="Shape 8"/>
          <p:cNvSpPr/>
          <p:nvPr/>
        </p:nvSpPr>
        <p:spPr>
          <a:xfrm>
            <a:off x="4572000" y="960120"/>
            <a:ext cx="4297680" cy="3749040"/>
          </a:xfrm>
          <a:prstGeom prst="rect">
            <a:avLst/>
          </a:prstGeom>
          <a:solidFill>
            <a:srgbClr val="0A2342"/>
          </a:solidFill>
          <a:ln w="12700">
            <a:solidFill>
              <a:srgbClr val="0A2342"/>
            </a:solidFill>
            <a:prstDash val="solid"/>
          </a:ln>
          <a:effectLst>
            <a:outerShdw blurRad="101600" dist="25400" dir="8100000" algn="bl" rotWithShape="0">
              <a:srgbClr val="000000">
                <a:alpha val="10000"/>
              </a:srgbClr>
            </a:outerShdw>
          </a:effectLst>
        </p:spPr>
      </p:sp>
      <p:sp>
        <p:nvSpPr>
          <p:cNvPr id="11" name="Text 9"/>
          <p:cNvSpPr/>
          <p:nvPr/>
        </p:nvSpPr>
        <p:spPr>
          <a:xfrm>
            <a:off x="4754880" y="1078992"/>
            <a:ext cx="3840480" cy="347472"/>
          </a:xfrm>
          <a:prstGeom prst="rect">
            <a:avLst/>
          </a:prstGeom>
          <a:noFill/>
          <a:ln/>
        </p:spPr>
        <p:txBody>
          <a:bodyPr wrap="square" lIns="0" tIns="0" rIns="0" bIns="0" rtlCol="0" anchor="ctr"/>
          <a:lstStyle/>
          <a:p>
            <a:pPr marL="0" indent="0">
              <a:buNone/>
            </a:pPr>
            <a:r>
              <a:rPr lang="en-US" sz="1300" b="1" dirty="0">
                <a:solidFill>
                  <a:srgbClr val="02C39A"/>
                </a:solidFill>
                <a:latin typeface="Cambria" pitchFamily="34" charset="0"/>
                <a:ea typeface="Cambria" pitchFamily="34" charset="-122"/>
                <a:cs typeface="Cambria" pitchFamily="34" charset="-120"/>
              </a:rPr>
              <a:t>Why It Matters in Computing</a:t>
            </a:r>
            <a:endParaRPr lang="en-US" sz="1300" dirty="0"/>
          </a:p>
        </p:txBody>
      </p:sp>
      <p:sp>
        <p:nvSpPr>
          <p:cNvPr id="12" name="Shape 10"/>
          <p:cNvSpPr/>
          <p:nvPr/>
        </p:nvSpPr>
        <p:spPr>
          <a:xfrm>
            <a:off x="4754880" y="1508760"/>
            <a:ext cx="347472" cy="347472"/>
          </a:xfrm>
          <a:prstGeom prst="ellipse">
            <a:avLst/>
          </a:prstGeom>
          <a:solidFill>
            <a:srgbClr val="02C39A"/>
          </a:solidFill>
          <a:ln w="12700">
            <a:solidFill>
              <a:srgbClr val="02C39A"/>
            </a:solidFill>
            <a:prstDash val="solid"/>
          </a:ln>
        </p:spPr>
      </p:sp>
      <p:sp>
        <p:nvSpPr>
          <p:cNvPr id="13" name="Text 11"/>
          <p:cNvSpPr/>
          <p:nvPr/>
        </p:nvSpPr>
        <p:spPr>
          <a:xfrm>
            <a:off x="4754880" y="1508760"/>
            <a:ext cx="347472" cy="347472"/>
          </a:xfrm>
          <a:prstGeom prst="rect">
            <a:avLst/>
          </a:prstGeom>
          <a:noFill/>
          <a:ln/>
        </p:spPr>
        <p:txBody>
          <a:bodyPr wrap="square" lIns="0" tIns="0" rIns="0" bIns="0" rtlCol="0" anchor="ctr"/>
          <a:lstStyle/>
          <a:p>
            <a:pPr marL="0" indent="0" algn="ctr">
              <a:buNone/>
            </a:pPr>
            <a:r>
              <a:rPr lang="en-US" sz="1300" dirty="0">
                <a:solidFill>
                  <a:srgbClr val="000000"/>
                </a:solidFill>
              </a:rPr>
              <a:t>⚕</a:t>
            </a:r>
            <a:endParaRPr lang="en-US" sz="1300" dirty="0"/>
          </a:p>
        </p:txBody>
      </p:sp>
      <p:sp>
        <p:nvSpPr>
          <p:cNvPr id="14" name="Text 12"/>
          <p:cNvSpPr/>
          <p:nvPr/>
        </p:nvSpPr>
        <p:spPr>
          <a:xfrm>
            <a:off x="5230368" y="1508760"/>
            <a:ext cx="3474720" cy="201168"/>
          </a:xfrm>
          <a:prstGeom prst="rect">
            <a:avLst/>
          </a:prstGeom>
          <a:noFill/>
          <a:ln/>
        </p:spPr>
        <p:txBody>
          <a:bodyPr wrap="square" lIns="0" tIns="0" rIns="0" bIns="0" rtlCol="0" anchor="ctr"/>
          <a:lstStyle/>
          <a:p>
            <a:pPr marL="0" indent="0">
              <a:buNone/>
            </a:pPr>
            <a:r>
              <a:rPr lang="en-US" sz="1150" b="1" dirty="0">
                <a:solidFill>
                  <a:srgbClr val="FFFFFF"/>
                </a:solidFill>
                <a:latin typeface="Calibri" pitchFamily="34" charset="0"/>
                <a:ea typeface="Calibri" pitchFamily="34" charset="-122"/>
                <a:cs typeface="Calibri" pitchFamily="34" charset="-120"/>
              </a:rPr>
              <a:t>Patient Safety at Stake</a:t>
            </a:r>
            <a:endParaRPr lang="en-US" sz="1150" dirty="0"/>
          </a:p>
        </p:txBody>
      </p:sp>
      <p:sp>
        <p:nvSpPr>
          <p:cNvPr id="15" name="Text 13"/>
          <p:cNvSpPr/>
          <p:nvPr/>
        </p:nvSpPr>
        <p:spPr>
          <a:xfrm>
            <a:off x="5230368" y="1709928"/>
            <a:ext cx="3474720" cy="201168"/>
          </a:xfrm>
          <a:prstGeom prst="rect">
            <a:avLst/>
          </a:prstGeom>
          <a:noFill/>
          <a:ln/>
        </p:spPr>
        <p:txBody>
          <a:bodyPr wrap="square" lIns="0" tIns="0" rIns="0" bIns="0" rtlCol="0" anchor="ctr"/>
          <a:lstStyle/>
          <a:p>
            <a:pPr marL="0" indent="0">
              <a:buNone/>
            </a:pPr>
            <a:r>
              <a:rPr lang="en-US" sz="1000" dirty="0">
                <a:solidFill>
                  <a:srgbClr val="A8D4E6"/>
                </a:solidFill>
                <a:latin typeface="Calibri" pitchFamily="34" charset="0"/>
                <a:ea typeface="Calibri" pitchFamily="34" charset="-122"/>
                <a:cs typeface="Calibri" pitchFamily="34" charset="-120"/>
              </a:rPr>
              <a:t>Implant manipulation could endanger lives directly</a:t>
            </a:r>
            <a:endParaRPr lang="en-US" sz="1000" dirty="0"/>
          </a:p>
        </p:txBody>
      </p:sp>
      <p:sp>
        <p:nvSpPr>
          <p:cNvPr id="16" name="Shape 14"/>
          <p:cNvSpPr/>
          <p:nvPr/>
        </p:nvSpPr>
        <p:spPr>
          <a:xfrm>
            <a:off x="4754880" y="2286000"/>
            <a:ext cx="347472" cy="347472"/>
          </a:xfrm>
          <a:prstGeom prst="ellipse">
            <a:avLst/>
          </a:prstGeom>
          <a:solidFill>
            <a:srgbClr val="02C39A"/>
          </a:solidFill>
          <a:ln w="12700">
            <a:solidFill>
              <a:srgbClr val="02C39A"/>
            </a:solidFill>
            <a:prstDash val="solid"/>
          </a:ln>
        </p:spPr>
      </p:sp>
      <p:sp>
        <p:nvSpPr>
          <p:cNvPr id="17" name="Text 15"/>
          <p:cNvSpPr/>
          <p:nvPr/>
        </p:nvSpPr>
        <p:spPr>
          <a:xfrm>
            <a:off x="4754880" y="2286000"/>
            <a:ext cx="347472" cy="347472"/>
          </a:xfrm>
          <a:prstGeom prst="rect">
            <a:avLst/>
          </a:prstGeom>
          <a:noFill/>
          <a:ln/>
        </p:spPr>
        <p:txBody>
          <a:bodyPr wrap="square" lIns="0" tIns="0" rIns="0" bIns="0" rtlCol="0" anchor="ctr"/>
          <a:lstStyle/>
          <a:p>
            <a:pPr marL="0" indent="0" algn="ctr">
              <a:buNone/>
            </a:pPr>
            <a:r>
              <a:rPr lang="en-US" sz="1300" dirty="0">
                <a:solidFill>
                  <a:srgbClr val="000000"/>
                </a:solidFill>
              </a:rPr>
              <a:t>🔒</a:t>
            </a:r>
            <a:endParaRPr lang="en-US" sz="1300" dirty="0"/>
          </a:p>
        </p:txBody>
      </p:sp>
      <p:sp>
        <p:nvSpPr>
          <p:cNvPr id="18" name="Text 16"/>
          <p:cNvSpPr/>
          <p:nvPr/>
        </p:nvSpPr>
        <p:spPr>
          <a:xfrm>
            <a:off x="5230368" y="2286000"/>
            <a:ext cx="3474720" cy="201168"/>
          </a:xfrm>
          <a:prstGeom prst="rect">
            <a:avLst/>
          </a:prstGeom>
          <a:noFill/>
          <a:ln/>
        </p:spPr>
        <p:txBody>
          <a:bodyPr wrap="square" lIns="0" tIns="0" rIns="0" bIns="0" rtlCol="0" anchor="ctr"/>
          <a:lstStyle/>
          <a:p>
            <a:pPr marL="0" indent="0">
              <a:buNone/>
            </a:pPr>
            <a:r>
              <a:rPr lang="en-US" sz="1150" b="1" dirty="0">
                <a:solidFill>
                  <a:srgbClr val="FFFFFF"/>
                </a:solidFill>
                <a:latin typeface="Calibri" pitchFamily="34" charset="0"/>
                <a:ea typeface="Calibri" pitchFamily="34" charset="-122"/>
                <a:cs typeface="Calibri" pitchFamily="34" charset="-120"/>
              </a:rPr>
              <a:t>Privacy &amp; Data Security</a:t>
            </a:r>
            <a:endParaRPr lang="en-US" sz="1150" dirty="0"/>
          </a:p>
        </p:txBody>
      </p:sp>
      <p:sp>
        <p:nvSpPr>
          <p:cNvPr id="19" name="Text 17"/>
          <p:cNvSpPr/>
          <p:nvPr/>
        </p:nvSpPr>
        <p:spPr>
          <a:xfrm>
            <a:off x="5230368" y="2487168"/>
            <a:ext cx="3474720" cy="201168"/>
          </a:xfrm>
          <a:prstGeom prst="rect">
            <a:avLst/>
          </a:prstGeom>
          <a:noFill/>
          <a:ln/>
        </p:spPr>
        <p:txBody>
          <a:bodyPr wrap="square" lIns="0" tIns="0" rIns="0" bIns="0" rtlCol="0" anchor="ctr"/>
          <a:lstStyle/>
          <a:p>
            <a:pPr marL="0" indent="0">
              <a:buNone/>
            </a:pPr>
            <a:r>
              <a:rPr lang="en-US" sz="1000" dirty="0">
                <a:solidFill>
                  <a:srgbClr val="A8D4E6"/>
                </a:solidFill>
                <a:latin typeface="Calibri" pitchFamily="34" charset="0"/>
                <a:ea typeface="Calibri" pitchFamily="34" charset="-122"/>
                <a:cs typeface="Calibri" pitchFamily="34" charset="-120"/>
              </a:rPr>
              <a:t>Persistent health data stored, shared with providers</a:t>
            </a:r>
            <a:endParaRPr lang="en-US" sz="1000" dirty="0"/>
          </a:p>
        </p:txBody>
      </p:sp>
      <p:sp>
        <p:nvSpPr>
          <p:cNvPr id="20" name="Shape 18"/>
          <p:cNvSpPr/>
          <p:nvPr/>
        </p:nvSpPr>
        <p:spPr>
          <a:xfrm>
            <a:off x="4754880" y="3063240"/>
            <a:ext cx="347472" cy="347472"/>
          </a:xfrm>
          <a:prstGeom prst="ellipse">
            <a:avLst/>
          </a:prstGeom>
          <a:solidFill>
            <a:srgbClr val="02C39A"/>
          </a:solidFill>
          <a:ln w="12700">
            <a:solidFill>
              <a:srgbClr val="02C39A"/>
            </a:solidFill>
            <a:prstDash val="solid"/>
          </a:ln>
        </p:spPr>
      </p:sp>
      <p:sp>
        <p:nvSpPr>
          <p:cNvPr id="21" name="Text 19"/>
          <p:cNvSpPr/>
          <p:nvPr/>
        </p:nvSpPr>
        <p:spPr>
          <a:xfrm>
            <a:off x="4754880" y="3063240"/>
            <a:ext cx="347472" cy="347472"/>
          </a:xfrm>
          <a:prstGeom prst="rect">
            <a:avLst/>
          </a:prstGeom>
          <a:noFill/>
          <a:ln/>
        </p:spPr>
        <p:txBody>
          <a:bodyPr wrap="square" lIns="0" tIns="0" rIns="0" bIns="0" rtlCol="0" anchor="ctr"/>
          <a:lstStyle/>
          <a:p>
            <a:pPr marL="0" indent="0" algn="ctr">
              <a:buNone/>
            </a:pPr>
            <a:r>
              <a:rPr lang="en-US" sz="1300" dirty="0">
                <a:solidFill>
                  <a:srgbClr val="000000"/>
                </a:solidFill>
              </a:rPr>
              <a:t>⚖</a:t>
            </a:r>
            <a:endParaRPr lang="en-US" sz="1300" dirty="0"/>
          </a:p>
        </p:txBody>
      </p:sp>
      <p:sp>
        <p:nvSpPr>
          <p:cNvPr id="22" name="Text 20"/>
          <p:cNvSpPr/>
          <p:nvPr/>
        </p:nvSpPr>
        <p:spPr>
          <a:xfrm>
            <a:off x="5230368" y="3063240"/>
            <a:ext cx="3474720" cy="201168"/>
          </a:xfrm>
          <a:prstGeom prst="rect">
            <a:avLst/>
          </a:prstGeom>
          <a:noFill/>
          <a:ln/>
        </p:spPr>
        <p:txBody>
          <a:bodyPr wrap="square" lIns="0" tIns="0" rIns="0" bIns="0" rtlCol="0" anchor="ctr"/>
          <a:lstStyle/>
          <a:p>
            <a:pPr marL="0" indent="0">
              <a:buNone/>
            </a:pPr>
            <a:r>
              <a:rPr lang="en-US" sz="1150" b="1" dirty="0">
                <a:solidFill>
                  <a:srgbClr val="FFFFFF"/>
                </a:solidFill>
                <a:latin typeface="Calibri" pitchFamily="34" charset="0"/>
                <a:ea typeface="Calibri" pitchFamily="34" charset="-122"/>
                <a:cs typeface="Calibri" pitchFamily="34" charset="-120"/>
              </a:rPr>
              <a:t>Professional Responsibility</a:t>
            </a:r>
            <a:endParaRPr lang="en-US" sz="1150" dirty="0"/>
          </a:p>
        </p:txBody>
      </p:sp>
      <p:sp>
        <p:nvSpPr>
          <p:cNvPr id="23" name="Text 21"/>
          <p:cNvSpPr/>
          <p:nvPr/>
        </p:nvSpPr>
        <p:spPr>
          <a:xfrm>
            <a:off x="5230368" y="3264408"/>
            <a:ext cx="3474720" cy="201168"/>
          </a:xfrm>
          <a:prstGeom prst="rect">
            <a:avLst/>
          </a:prstGeom>
          <a:noFill/>
          <a:ln/>
        </p:spPr>
        <p:txBody>
          <a:bodyPr wrap="square" lIns="0" tIns="0" rIns="0" bIns="0" rtlCol="0" anchor="ctr"/>
          <a:lstStyle/>
          <a:p>
            <a:pPr marL="0" indent="0">
              <a:buNone/>
            </a:pPr>
            <a:r>
              <a:rPr lang="en-US" sz="1000" dirty="0">
                <a:solidFill>
                  <a:srgbClr val="A8D4E6"/>
                </a:solidFill>
                <a:latin typeface="Calibri" pitchFamily="34" charset="0"/>
                <a:ea typeface="Calibri" pitchFamily="34" charset="-122"/>
                <a:cs typeface="Calibri" pitchFamily="34" charset="-120"/>
              </a:rPr>
              <a:t>Engineers must act even when management resists</a:t>
            </a:r>
            <a:endParaRPr lang="en-US" sz="1000" dirty="0"/>
          </a:p>
        </p:txBody>
      </p:sp>
      <p:sp>
        <p:nvSpPr>
          <p:cNvPr id="24" name="Shape 22"/>
          <p:cNvSpPr/>
          <p:nvPr/>
        </p:nvSpPr>
        <p:spPr>
          <a:xfrm>
            <a:off x="4754880" y="3840480"/>
            <a:ext cx="347472" cy="347472"/>
          </a:xfrm>
          <a:prstGeom prst="ellipse">
            <a:avLst/>
          </a:prstGeom>
          <a:solidFill>
            <a:srgbClr val="02C39A"/>
          </a:solidFill>
          <a:ln w="12700">
            <a:solidFill>
              <a:srgbClr val="02C39A"/>
            </a:solidFill>
            <a:prstDash val="solid"/>
          </a:ln>
        </p:spPr>
      </p:sp>
      <p:sp>
        <p:nvSpPr>
          <p:cNvPr id="25" name="Text 23"/>
          <p:cNvSpPr/>
          <p:nvPr/>
        </p:nvSpPr>
        <p:spPr>
          <a:xfrm>
            <a:off x="4754880" y="3840480"/>
            <a:ext cx="347472" cy="347472"/>
          </a:xfrm>
          <a:prstGeom prst="rect">
            <a:avLst/>
          </a:prstGeom>
          <a:noFill/>
          <a:ln/>
        </p:spPr>
        <p:txBody>
          <a:bodyPr wrap="square" lIns="0" tIns="0" rIns="0" bIns="0" rtlCol="0" anchor="ctr"/>
          <a:lstStyle/>
          <a:p>
            <a:pPr marL="0" indent="0" algn="ctr">
              <a:buNone/>
            </a:pPr>
            <a:r>
              <a:rPr lang="en-US" sz="1300" dirty="0">
                <a:solidFill>
                  <a:srgbClr val="000000"/>
                </a:solidFill>
              </a:rPr>
              <a:t>🌐</a:t>
            </a:r>
            <a:endParaRPr lang="en-US" sz="1300" dirty="0"/>
          </a:p>
        </p:txBody>
      </p:sp>
      <p:sp>
        <p:nvSpPr>
          <p:cNvPr id="26" name="Text 24"/>
          <p:cNvSpPr/>
          <p:nvPr/>
        </p:nvSpPr>
        <p:spPr>
          <a:xfrm>
            <a:off x="5230368" y="3840480"/>
            <a:ext cx="3474720" cy="201168"/>
          </a:xfrm>
          <a:prstGeom prst="rect">
            <a:avLst/>
          </a:prstGeom>
          <a:noFill/>
          <a:ln/>
        </p:spPr>
        <p:txBody>
          <a:bodyPr wrap="square" lIns="0" tIns="0" rIns="0" bIns="0" rtlCol="0" anchor="ctr"/>
          <a:lstStyle/>
          <a:p>
            <a:pPr marL="0" indent="0">
              <a:buNone/>
            </a:pPr>
            <a:r>
              <a:rPr lang="en-US" sz="1150" b="1" dirty="0">
                <a:solidFill>
                  <a:srgbClr val="FFFFFF"/>
                </a:solidFill>
                <a:latin typeface="Calibri" pitchFamily="34" charset="0"/>
                <a:ea typeface="Calibri" pitchFamily="34" charset="-122"/>
                <a:cs typeface="Calibri" pitchFamily="34" charset="-120"/>
              </a:rPr>
              <a:t>Societal Impact</a:t>
            </a:r>
            <a:endParaRPr lang="en-US" sz="1150" dirty="0"/>
          </a:p>
        </p:txBody>
      </p:sp>
      <p:sp>
        <p:nvSpPr>
          <p:cNvPr id="27" name="Text 25"/>
          <p:cNvSpPr/>
          <p:nvPr/>
        </p:nvSpPr>
        <p:spPr>
          <a:xfrm>
            <a:off x="5230368" y="4041648"/>
            <a:ext cx="3474720" cy="201168"/>
          </a:xfrm>
          <a:prstGeom prst="rect">
            <a:avLst/>
          </a:prstGeom>
          <a:noFill/>
          <a:ln/>
        </p:spPr>
        <p:txBody>
          <a:bodyPr wrap="square" lIns="0" tIns="0" rIns="0" bIns="0" rtlCol="0" anchor="ctr"/>
          <a:lstStyle/>
          <a:p>
            <a:pPr marL="0" indent="0">
              <a:buNone/>
            </a:pPr>
            <a:r>
              <a:rPr lang="en-US" sz="1000" dirty="0">
                <a:solidFill>
                  <a:srgbClr val="A8D4E6"/>
                </a:solidFill>
                <a:latin typeface="Calibri" pitchFamily="34" charset="0"/>
                <a:ea typeface="Calibri" pitchFamily="34" charset="-122"/>
                <a:cs typeface="Calibri" pitchFamily="34" charset="-120"/>
              </a:rPr>
              <a:t>Vulnerable populations (charity patients) at heightened risk</a:t>
            </a:r>
            <a:endParaRPr lang="en-US" sz="10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0" y="0"/>
            <a:ext cx="9144000" cy="777240"/>
          </a:xfrm>
          <a:prstGeom prst="rect">
            <a:avLst/>
          </a:prstGeom>
          <a:solidFill>
            <a:srgbClr val="1C7293"/>
          </a:solidFill>
          <a:ln w="12700">
            <a:solidFill>
              <a:srgbClr val="1C7293"/>
            </a:solidFill>
            <a:prstDash val="solid"/>
          </a:ln>
        </p:spPr>
      </p:sp>
      <p:sp>
        <p:nvSpPr>
          <p:cNvPr id="3" name="Text 1"/>
          <p:cNvSpPr/>
          <p:nvPr/>
        </p:nvSpPr>
        <p:spPr>
          <a:xfrm>
            <a:off x="274320" y="0"/>
            <a:ext cx="8595360" cy="777240"/>
          </a:xfrm>
          <a:prstGeom prst="rect">
            <a:avLst/>
          </a:prstGeom>
          <a:noFill/>
          <a:ln/>
        </p:spPr>
        <p:txBody>
          <a:bodyPr wrap="square" lIns="0" tIns="0" rIns="0" bIns="0" rtlCol="0" anchor="ctr"/>
          <a:lstStyle/>
          <a:p>
            <a:pPr marL="0" indent="0">
              <a:buNone/>
            </a:pPr>
            <a:r>
              <a:rPr lang="en-US" sz="1800" b="1" dirty="0">
                <a:solidFill>
                  <a:srgbClr val="FFFFFF"/>
                </a:solidFill>
                <a:latin typeface="Cambria" pitchFamily="34" charset="0"/>
                <a:ea typeface="Cambria" pitchFamily="34" charset="-122"/>
                <a:cs typeface="Cambria" pitchFamily="34" charset="-120"/>
              </a:rPr>
              <a:t>02 — Ethical Principles Involved</a:t>
            </a:r>
            <a:endParaRPr lang="en-US" sz="1800" dirty="0"/>
          </a:p>
        </p:txBody>
      </p:sp>
      <p:sp>
        <p:nvSpPr>
          <p:cNvPr id="4" name="Shape 2"/>
          <p:cNvSpPr/>
          <p:nvPr/>
        </p:nvSpPr>
        <p:spPr>
          <a:xfrm>
            <a:off x="8686800" y="164592"/>
            <a:ext cx="347472" cy="347472"/>
          </a:xfrm>
          <a:prstGeom prst="ellipse">
            <a:avLst/>
          </a:prstGeom>
          <a:solidFill>
            <a:srgbClr val="F59E0B"/>
          </a:solidFill>
          <a:ln w="12700">
            <a:solidFill>
              <a:srgbClr val="F59E0B"/>
            </a:solidFill>
            <a:prstDash val="solid"/>
          </a:ln>
        </p:spPr>
      </p:sp>
      <p:sp>
        <p:nvSpPr>
          <p:cNvPr id="5" name="Text 3"/>
          <p:cNvSpPr/>
          <p:nvPr/>
        </p:nvSpPr>
        <p:spPr>
          <a:xfrm>
            <a:off x="8686800" y="164592"/>
            <a:ext cx="347472" cy="347472"/>
          </a:xfrm>
          <a:prstGeom prst="rect">
            <a:avLst/>
          </a:prstGeom>
          <a:noFill/>
          <a:ln/>
        </p:spPr>
        <p:txBody>
          <a:bodyPr wrap="square" lIns="0" tIns="0" rIns="0" bIns="0" rtlCol="0" anchor="ctr"/>
          <a:lstStyle/>
          <a:p>
            <a:pPr marL="0" indent="0" algn="ctr">
              <a:buNone/>
            </a:pPr>
            <a:r>
              <a:rPr lang="en-US" sz="1100" b="1" dirty="0">
                <a:solidFill>
                  <a:srgbClr val="FFFFFF"/>
                </a:solidFill>
              </a:rPr>
              <a:t>2</a:t>
            </a:r>
            <a:endParaRPr lang="en-US" sz="1100" dirty="0"/>
          </a:p>
        </p:txBody>
      </p:sp>
      <p:sp>
        <p:nvSpPr>
          <p:cNvPr id="6" name="Shape 4"/>
          <p:cNvSpPr/>
          <p:nvPr/>
        </p:nvSpPr>
        <p:spPr>
          <a:xfrm>
            <a:off x="256032" y="914400"/>
            <a:ext cx="2788920" cy="1737360"/>
          </a:xfrm>
          <a:prstGeom prst="rect">
            <a:avLst/>
          </a:prstGeom>
          <a:solidFill>
            <a:srgbClr val="F0F6FA"/>
          </a:solidFill>
          <a:ln w="12700">
            <a:solidFill>
              <a:srgbClr val="E2EBF0"/>
            </a:solidFill>
            <a:prstDash val="solid"/>
          </a:ln>
          <a:effectLst>
            <a:outerShdw blurRad="76200" dist="25400" dir="8100000" algn="bl" rotWithShape="0">
              <a:srgbClr val="000000">
                <a:alpha val="7000"/>
              </a:srgbClr>
            </a:outerShdw>
          </a:effectLst>
        </p:spPr>
      </p:sp>
      <p:sp>
        <p:nvSpPr>
          <p:cNvPr id="7" name="Shape 5"/>
          <p:cNvSpPr/>
          <p:nvPr/>
        </p:nvSpPr>
        <p:spPr>
          <a:xfrm>
            <a:off x="256032" y="914400"/>
            <a:ext cx="2788920" cy="347472"/>
          </a:xfrm>
          <a:prstGeom prst="rect">
            <a:avLst/>
          </a:prstGeom>
          <a:solidFill>
            <a:srgbClr val="DC2626"/>
          </a:solidFill>
          <a:ln w="12700">
            <a:solidFill>
              <a:srgbClr val="DC2626"/>
            </a:solidFill>
            <a:prstDash val="solid"/>
          </a:ln>
        </p:spPr>
      </p:sp>
      <p:sp>
        <p:nvSpPr>
          <p:cNvPr id="8" name="Text 6"/>
          <p:cNvSpPr/>
          <p:nvPr/>
        </p:nvSpPr>
        <p:spPr>
          <a:xfrm>
            <a:off x="329184" y="914400"/>
            <a:ext cx="2642616" cy="347472"/>
          </a:xfrm>
          <a:prstGeom prst="rect">
            <a:avLst/>
          </a:prstGeom>
          <a:noFill/>
          <a:ln/>
        </p:spPr>
        <p:txBody>
          <a:bodyPr wrap="square" lIns="0" tIns="0" rIns="0" bIns="0" rtlCol="0" anchor="ctr"/>
          <a:lstStyle/>
          <a:p>
            <a:pPr marL="0" indent="0">
              <a:buNone/>
            </a:pPr>
            <a:r>
              <a:rPr lang="en-US" sz="1050" b="1" dirty="0">
                <a:solidFill>
                  <a:srgbClr val="FFFFFF"/>
                </a:solidFill>
                <a:latin typeface="Calibri" pitchFamily="34" charset="0"/>
                <a:ea typeface="Calibri" pitchFamily="34" charset="-122"/>
                <a:cs typeface="Calibri" pitchFamily="34" charset="-120"/>
              </a:rPr>
              <a:t>Principle 1.1 — Avoid Harm</a:t>
            </a:r>
            <a:endParaRPr lang="en-US" sz="1050" dirty="0"/>
          </a:p>
        </p:txBody>
      </p:sp>
      <p:sp>
        <p:nvSpPr>
          <p:cNvPr id="9" name="Text 7"/>
          <p:cNvSpPr/>
          <p:nvPr/>
        </p:nvSpPr>
        <p:spPr>
          <a:xfrm>
            <a:off x="347472" y="1325880"/>
            <a:ext cx="2606040" cy="1234440"/>
          </a:xfrm>
          <a:prstGeom prst="rect">
            <a:avLst/>
          </a:prstGeom>
          <a:noFill/>
          <a:ln/>
        </p:spPr>
        <p:txBody>
          <a:bodyPr wrap="square" lIns="0" tIns="0" rIns="0" bIns="0" rtlCol="0" anchor="t"/>
          <a:lstStyle/>
          <a:p>
            <a:pPr marL="0" indent="0">
              <a:buNone/>
            </a:pPr>
            <a:r>
              <a:rPr lang="en-US" sz="1050" dirty="0">
                <a:solidFill>
                  <a:srgbClr val="64748B"/>
                </a:solidFill>
                <a:latin typeface="Calibri" pitchFamily="34" charset="0"/>
                <a:ea typeface="Calibri" pitchFamily="34" charset="-122"/>
                <a:cs typeface="Calibri" pitchFamily="34" charset="-120"/>
              </a:rPr>
              <a:t>The lack of activity in Corazon is one that puts patients at risk of death. Engineers are not allowed to cause foreseeable damage.</a:t>
            </a:r>
            <a:endParaRPr lang="en-US" sz="1050" dirty="0"/>
          </a:p>
        </p:txBody>
      </p:sp>
      <p:sp>
        <p:nvSpPr>
          <p:cNvPr id="10" name="Shape 8"/>
          <p:cNvSpPr/>
          <p:nvPr/>
        </p:nvSpPr>
        <p:spPr>
          <a:xfrm>
            <a:off x="3246120" y="914400"/>
            <a:ext cx="2788920" cy="1737360"/>
          </a:xfrm>
          <a:prstGeom prst="rect">
            <a:avLst/>
          </a:prstGeom>
          <a:solidFill>
            <a:srgbClr val="F0F6FA"/>
          </a:solidFill>
          <a:ln w="12700">
            <a:solidFill>
              <a:srgbClr val="E2EBF0"/>
            </a:solidFill>
            <a:prstDash val="solid"/>
          </a:ln>
          <a:effectLst>
            <a:outerShdw blurRad="76200" dist="25400" dir="8100000" algn="bl" rotWithShape="0">
              <a:srgbClr val="000000">
                <a:alpha val="7000"/>
              </a:srgbClr>
            </a:outerShdw>
          </a:effectLst>
        </p:spPr>
      </p:sp>
      <p:sp>
        <p:nvSpPr>
          <p:cNvPr id="11" name="Shape 9"/>
          <p:cNvSpPr/>
          <p:nvPr/>
        </p:nvSpPr>
        <p:spPr>
          <a:xfrm>
            <a:off x="3246120" y="914400"/>
            <a:ext cx="2788920" cy="347472"/>
          </a:xfrm>
          <a:prstGeom prst="rect">
            <a:avLst/>
          </a:prstGeom>
          <a:solidFill>
            <a:srgbClr val="F59E0B"/>
          </a:solidFill>
          <a:ln w="12700">
            <a:solidFill>
              <a:srgbClr val="F59E0B"/>
            </a:solidFill>
            <a:prstDash val="solid"/>
          </a:ln>
        </p:spPr>
      </p:sp>
      <p:sp>
        <p:nvSpPr>
          <p:cNvPr id="12" name="Text 10"/>
          <p:cNvSpPr/>
          <p:nvPr/>
        </p:nvSpPr>
        <p:spPr>
          <a:xfrm>
            <a:off x="3319272" y="914400"/>
            <a:ext cx="2642616" cy="347472"/>
          </a:xfrm>
          <a:prstGeom prst="rect">
            <a:avLst/>
          </a:prstGeom>
          <a:noFill/>
          <a:ln/>
        </p:spPr>
        <p:txBody>
          <a:bodyPr wrap="square" lIns="0" tIns="0" rIns="0" bIns="0" rtlCol="0" anchor="ctr"/>
          <a:lstStyle/>
          <a:p>
            <a:pPr marL="0" indent="0">
              <a:buNone/>
            </a:pPr>
            <a:r>
              <a:rPr lang="en-US" sz="1050" b="1" dirty="0">
                <a:solidFill>
                  <a:srgbClr val="FFFFFF"/>
                </a:solidFill>
                <a:latin typeface="Calibri" pitchFamily="34" charset="0"/>
                <a:ea typeface="Calibri" pitchFamily="34" charset="-122"/>
                <a:cs typeface="Calibri" pitchFamily="34" charset="-120"/>
              </a:rPr>
              <a:t>Principle 1.2 — Fairness &amp; Non-Discrimination</a:t>
            </a:r>
            <a:endParaRPr lang="en-US" sz="1050" dirty="0"/>
          </a:p>
        </p:txBody>
      </p:sp>
      <p:sp>
        <p:nvSpPr>
          <p:cNvPr id="13" name="Text 11"/>
          <p:cNvSpPr/>
          <p:nvPr/>
        </p:nvSpPr>
        <p:spPr>
          <a:xfrm>
            <a:off x="3337560" y="1325880"/>
            <a:ext cx="2606040" cy="1234440"/>
          </a:xfrm>
          <a:prstGeom prst="rect">
            <a:avLst/>
          </a:prstGeom>
          <a:noFill/>
          <a:ln/>
        </p:spPr>
        <p:txBody>
          <a:bodyPr wrap="square" lIns="0" tIns="0" rIns="0" bIns="0" rtlCol="0" anchor="t"/>
          <a:lstStyle/>
          <a:p>
            <a:pPr marL="0" indent="0">
              <a:buNone/>
            </a:pPr>
            <a:r>
              <a:rPr lang="en-US" sz="1050" dirty="0">
                <a:solidFill>
                  <a:srgbClr val="64748B"/>
                </a:solidFill>
                <a:latin typeface="Calibri" pitchFamily="34" charset="0"/>
                <a:ea typeface="Calibri" pitchFamily="34" charset="-122"/>
                <a:cs typeface="Calibri" pitchFamily="34" charset="-120"/>
              </a:rPr>
              <a:t>Charity patients (lowest income) experience the same level of security risks - unfair treatment of vulnerable users.</a:t>
            </a:r>
            <a:endParaRPr lang="en-US" sz="1050" dirty="0"/>
          </a:p>
        </p:txBody>
      </p:sp>
      <p:sp>
        <p:nvSpPr>
          <p:cNvPr id="14" name="Shape 12"/>
          <p:cNvSpPr/>
          <p:nvPr/>
        </p:nvSpPr>
        <p:spPr>
          <a:xfrm>
            <a:off x="6236208" y="914400"/>
            <a:ext cx="2788920" cy="1737360"/>
          </a:xfrm>
          <a:prstGeom prst="rect">
            <a:avLst/>
          </a:prstGeom>
          <a:solidFill>
            <a:srgbClr val="F0F6FA"/>
          </a:solidFill>
          <a:ln w="12700">
            <a:solidFill>
              <a:srgbClr val="E2EBF0"/>
            </a:solidFill>
            <a:prstDash val="solid"/>
          </a:ln>
          <a:effectLst>
            <a:outerShdw blurRad="76200" dist="25400" dir="8100000" algn="bl" rotWithShape="0">
              <a:srgbClr val="000000">
                <a:alpha val="7000"/>
              </a:srgbClr>
            </a:outerShdw>
          </a:effectLst>
        </p:spPr>
      </p:sp>
      <p:sp>
        <p:nvSpPr>
          <p:cNvPr id="15" name="Shape 13"/>
          <p:cNvSpPr/>
          <p:nvPr/>
        </p:nvSpPr>
        <p:spPr>
          <a:xfrm>
            <a:off x="6236208" y="914400"/>
            <a:ext cx="2788920" cy="347472"/>
          </a:xfrm>
          <a:prstGeom prst="rect">
            <a:avLst/>
          </a:prstGeom>
          <a:solidFill>
            <a:srgbClr val="7C3AED"/>
          </a:solidFill>
          <a:ln w="12700">
            <a:solidFill>
              <a:srgbClr val="7C3AED"/>
            </a:solidFill>
            <a:prstDash val="solid"/>
          </a:ln>
        </p:spPr>
      </p:sp>
      <p:sp>
        <p:nvSpPr>
          <p:cNvPr id="16" name="Text 14"/>
          <p:cNvSpPr/>
          <p:nvPr/>
        </p:nvSpPr>
        <p:spPr>
          <a:xfrm>
            <a:off x="6309360" y="914400"/>
            <a:ext cx="2642616" cy="347472"/>
          </a:xfrm>
          <a:prstGeom prst="rect">
            <a:avLst/>
          </a:prstGeom>
          <a:noFill/>
          <a:ln/>
        </p:spPr>
        <p:txBody>
          <a:bodyPr wrap="square" lIns="0" tIns="0" rIns="0" bIns="0" rtlCol="0" anchor="ctr"/>
          <a:lstStyle/>
          <a:p>
            <a:pPr marL="0" indent="0">
              <a:buNone/>
            </a:pPr>
            <a:r>
              <a:rPr lang="en-US" sz="1050" b="1" dirty="0">
                <a:solidFill>
                  <a:srgbClr val="FFFFFF"/>
                </a:solidFill>
                <a:latin typeface="Calibri" pitchFamily="34" charset="0"/>
                <a:ea typeface="Calibri" pitchFamily="34" charset="-122"/>
                <a:cs typeface="Calibri" pitchFamily="34" charset="-120"/>
              </a:rPr>
              <a:t>Principle 1.6 — Privacy</a:t>
            </a:r>
            <a:endParaRPr lang="en-US" sz="1050" dirty="0"/>
          </a:p>
        </p:txBody>
      </p:sp>
      <p:sp>
        <p:nvSpPr>
          <p:cNvPr id="17" name="Text 15"/>
          <p:cNvSpPr/>
          <p:nvPr/>
        </p:nvSpPr>
        <p:spPr>
          <a:xfrm>
            <a:off x="6327648" y="1325880"/>
            <a:ext cx="2606040" cy="1234440"/>
          </a:xfrm>
          <a:prstGeom prst="rect">
            <a:avLst/>
          </a:prstGeom>
          <a:noFill/>
          <a:ln/>
        </p:spPr>
        <p:txBody>
          <a:bodyPr wrap="square" lIns="0" tIns="0" rIns="0" bIns="0" rtlCol="0" anchor="t"/>
          <a:lstStyle/>
          <a:p>
            <a:pPr marL="0" indent="0">
              <a:buNone/>
            </a:pPr>
            <a:r>
              <a:rPr lang="en-US" sz="1050" dirty="0">
                <a:solidFill>
                  <a:srgbClr val="64748B"/>
                </a:solidFill>
                <a:latin typeface="Calibri" pitchFamily="34" charset="0"/>
                <a:ea typeface="Calibri" pitchFamily="34" charset="-122"/>
                <a:cs typeface="Calibri" pitchFamily="34" charset="-120"/>
              </a:rPr>
              <a:t>Continuous heart-health records kept and accessed; access exploitation breaches patient confidentiality.</a:t>
            </a:r>
            <a:endParaRPr lang="en-US" sz="1050" dirty="0"/>
          </a:p>
        </p:txBody>
      </p:sp>
      <p:sp>
        <p:nvSpPr>
          <p:cNvPr id="18" name="Shape 16"/>
          <p:cNvSpPr/>
          <p:nvPr/>
        </p:nvSpPr>
        <p:spPr>
          <a:xfrm>
            <a:off x="256032" y="2880360"/>
            <a:ext cx="2788920" cy="1737360"/>
          </a:xfrm>
          <a:prstGeom prst="rect">
            <a:avLst/>
          </a:prstGeom>
          <a:solidFill>
            <a:srgbClr val="F0F6FA"/>
          </a:solidFill>
          <a:ln w="12700">
            <a:solidFill>
              <a:srgbClr val="E2EBF0"/>
            </a:solidFill>
            <a:prstDash val="solid"/>
          </a:ln>
          <a:effectLst>
            <a:outerShdw blurRad="76200" dist="25400" dir="8100000" algn="bl" rotWithShape="0">
              <a:srgbClr val="000000">
                <a:alpha val="7000"/>
              </a:srgbClr>
            </a:outerShdw>
          </a:effectLst>
        </p:spPr>
      </p:sp>
      <p:sp>
        <p:nvSpPr>
          <p:cNvPr id="19" name="Shape 17"/>
          <p:cNvSpPr/>
          <p:nvPr/>
        </p:nvSpPr>
        <p:spPr>
          <a:xfrm>
            <a:off x="256032" y="2880360"/>
            <a:ext cx="2788920" cy="347472"/>
          </a:xfrm>
          <a:prstGeom prst="rect">
            <a:avLst/>
          </a:prstGeom>
          <a:solidFill>
            <a:srgbClr val="1C7293"/>
          </a:solidFill>
          <a:ln w="12700">
            <a:solidFill>
              <a:srgbClr val="1C7293"/>
            </a:solidFill>
            <a:prstDash val="solid"/>
          </a:ln>
        </p:spPr>
      </p:sp>
      <p:sp>
        <p:nvSpPr>
          <p:cNvPr id="20" name="Text 18"/>
          <p:cNvSpPr/>
          <p:nvPr/>
        </p:nvSpPr>
        <p:spPr>
          <a:xfrm>
            <a:off x="329184" y="2880360"/>
            <a:ext cx="2642616" cy="347472"/>
          </a:xfrm>
          <a:prstGeom prst="rect">
            <a:avLst/>
          </a:prstGeom>
          <a:noFill/>
          <a:ln/>
        </p:spPr>
        <p:txBody>
          <a:bodyPr wrap="square" lIns="0" tIns="0" rIns="0" bIns="0" rtlCol="0" anchor="ctr"/>
          <a:lstStyle/>
          <a:p>
            <a:pPr marL="0" indent="0">
              <a:buNone/>
            </a:pPr>
            <a:r>
              <a:rPr lang="en-US" sz="1050" b="1" dirty="0">
                <a:solidFill>
                  <a:srgbClr val="FFFFFF"/>
                </a:solidFill>
                <a:latin typeface="Calibri" pitchFamily="34" charset="0"/>
                <a:ea typeface="Calibri" pitchFamily="34" charset="-122"/>
                <a:cs typeface="Calibri" pitchFamily="34" charset="-120"/>
              </a:rPr>
              <a:t>Principle 2.5 — System Integrity</a:t>
            </a:r>
            <a:endParaRPr lang="en-US" sz="1050" dirty="0"/>
          </a:p>
        </p:txBody>
      </p:sp>
      <p:sp>
        <p:nvSpPr>
          <p:cNvPr id="21" name="Text 19"/>
          <p:cNvSpPr/>
          <p:nvPr/>
        </p:nvSpPr>
        <p:spPr>
          <a:xfrm>
            <a:off x="347472" y="3291840"/>
            <a:ext cx="2606040" cy="1234440"/>
          </a:xfrm>
          <a:prstGeom prst="rect">
            <a:avLst/>
          </a:prstGeom>
          <a:noFill/>
          <a:ln/>
        </p:spPr>
        <p:txBody>
          <a:bodyPr wrap="square" lIns="0" tIns="0" rIns="0" bIns="0" rtlCol="0" anchor="t"/>
          <a:lstStyle/>
          <a:p>
            <a:pPr marL="0" indent="0">
              <a:buNone/>
            </a:pPr>
            <a:r>
              <a:rPr lang="en-US" sz="1050" dirty="0">
                <a:solidFill>
                  <a:srgbClr val="64748B"/>
                </a:solidFill>
                <a:latin typeface="Calibri" pitchFamily="34" charset="0"/>
                <a:ea typeface="Calibri" pitchFamily="34" charset="-122"/>
                <a:cs typeface="Calibri" pitchFamily="34" charset="-120"/>
              </a:rPr>
              <a:t>During the product lifecycle, computing professionals should be able to maintain security and quality of the system.</a:t>
            </a:r>
            <a:endParaRPr lang="en-US" sz="1050" dirty="0"/>
          </a:p>
        </p:txBody>
      </p:sp>
      <p:sp>
        <p:nvSpPr>
          <p:cNvPr id="22" name="Shape 20"/>
          <p:cNvSpPr/>
          <p:nvPr/>
        </p:nvSpPr>
        <p:spPr>
          <a:xfrm>
            <a:off x="3246120" y="2880360"/>
            <a:ext cx="2788920" cy="1737360"/>
          </a:xfrm>
          <a:prstGeom prst="rect">
            <a:avLst/>
          </a:prstGeom>
          <a:solidFill>
            <a:srgbClr val="F0F6FA"/>
          </a:solidFill>
          <a:ln w="12700">
            <a:solidFill>
              <a:srgbClr val="E2EBF0"/>
            </a:solidFill>
            <a:prstDash val="solid"/>
          </a:ln>
          <a:effectLst>
            <a:outerShdw blurRad="76200" dist="25400" dir="8100000" algn="bl" rotWithShape="0">
              <a:srgbClr val="000000">
                <a:alpha val="7000"/>
              </a:srgbClr>
            </a:outerShdw>
          </a:effectLst>
        </p:spPr>
      </p:sp>
      <p:sp>
        <p:nvSpPr>
          <p:cNvPr id="23" name="Shape 21"/>
          <p:cNvSpPr/>
          <p:nvPr/>
        </p:nvSpPr>
        <p:spPr>
          <a:xfrm>
            <a:off x="3246120" y="2880360"/>
            <a:ext cx="2788920" cy="347472"/>
          </a:xfrm>
          <a:prstGeom prst="rect">
            <a:avLst/>
          </a:prstGeom>
          <a:solidFill>
            <a:srgbClr val="028090"/>
          </a:solidFill>
          <a:ln w="12700">
            <a:solidFill>
              <a:srgbClr val="028090"/>
            </a:solidFill>
            <a:prstDash val="solid"/>
          </a:ln>
        </p:spPr>
      </p:sp>
      <p:sp>
        <p:nvSpPr>
          <p:cNvPr id="24" name="Text 22"/>
          <p:cNvSpPr/>
          <p:nvPr/>
        </p:nvSpPr>
        <p:spPr>
          <a:xfrm>
            <a:off x="3319272" y="2880360"/>
            <a:ext cx="2642616" cy="347472"/>
          </a:xfrm>
          <a:prstGeom prst="rect">
            <a:avLst/>
          </a:prstGeom>
          <a:noFill/>
          <a:ln/>
        </p:spPr>
        <p:txBody>
          <a:bodyPr wrap="square" lIns="0" tIns="0" rIns="0" bIns="0" rtlCol="0" anchor="ctr"/>
          <a:lstStyle/>
          <a:p>
            <a:pPr marL="0" indent="0">
              <a:buNone/>
            </a:pPr>
            <a:r>
              <a:rPr lang="en-US" sz="1050" b="1" dirty="0">
                <a:solidFill>
                  <a:srgbClr val="FFFFFF"/>
                </a:solidFill>
                <a:latin typeface="Calibri" pitchFamily="34" charset="0"/>
                <a:ea typeface="Calibri" pitchFamily="34" charset="-122"/>
                <a:cs typeface="Calibri" pitchFamily="34" charset="-120"/>
              </a:rPr>
              <a:t>Principle 2.8 — Unauthorised Access</a:t>
            </a:r>
            <a:endParaRPr lang="en-US" sz="1050" dirty="0"/>
          </a:p>
        </p:txBody>
      </p:sp>
      <p:sp>
        <p:nvSpPr>
          <p:cNvPr id="25" name="Text 23"/>
          <p:cNvSpPr/>
          <p:nvPr/>
        </p:nvSpPr>
        <p:spPr>
          <a:xfrm>
            <a:off x="3337560" y="3291840"/>
            <a:ext cx="2606040" cy="1234440"/>
          </a:xfrm>
          <a:prstGeom prst="rect">
            <a:avLst/>
          </a:prstGeom>
          <a:noFill/>
          <a:ln/>
        </p:spPr>
        <p:txBody>
          <a:bodyPr wrap="square" lIns="0" tIns="0" rIns="0" bIns="0" rtlCol="0" anchor="t"/>
          <a:lstStyle/>
          <a:p>
            <a:pPr marL="0" indent="0">
              <a:buNone/>
            </a:pPr>
            <a:r>
              <a:rPr lang="en-US" sz="1050" dirty="0">
                <a:solidFill>
                  <a:srgbClr val="64748B"/>
                </a:solidFill>
                <a:latin typeface="Calibri" pitchFamily="34" charset="0"/>
                <a:ea typeface="Calibri" pitchFamily="34" charset="-122"/>
                <a:cs typeface="Calibri" pitchFamily="34" charset="-120"/>
              </a:rPr>
              <a:t>Use of the implant in a wireless manner amounts to an </a:t>
            </a:r>
            <a:r>
              <a:rPr lang="en-US" sz="1050" dirty="0" err="1">
                <a:solidFill>
                  <a:srgbClr val="64748B"/>
                </a:solidFill>
                <a:latin typeface="Calibri" pitchFamily="34" charset="0"/>
                <a:ea typeface="Calibri" pitchFamily="34" charset="-122"/>
                <a:cs typeface="Calibri" pitchFamily="34" charset="-120"/>
              </a:rPr>
              <a:t>unauthorised</a:t>
            </a:r>
            <a:r>
              <a:rPr lang="en-US" sz="1050" dirty="0">
                <a:solidFill>
                  <a:srgbClr val="64748B"/>
                </a:solidFill>
                <a:latin typeface="Calibri" pitchFamily="34" charset="0"/>
                <a:ea typeface="Calibri" pitchFamily="34" charset="-122"/>
                <a:cs typeface="Calibri" pitchFamily="34" charset="-120"/>
              </a:rPr>
              <a:t> access, which is against the ACM Principle 2.8.</a:t>
            </a:r>
            <a:endParaRPr lang="en-US" sz="1050" dirty="0"/>
          </a:p>
        </p:txBody>
      </p:sp>
      <p:sp>
        <p:nvSpPr>
          <p:cNvPr id="26" name="Shape 24"/>
          <p:cNvSpPr/>
          <p:nvPr/>
        </p:nvSpPr>
        <p:spPr>
          <a:xfrm>
            <a:off x="6236208" y="2880360"/>
            <a:ext cx="2788920" cy="1737360"/>
          </a:xfrm>
          <a:prstGeom prst="rect">
            <a:avLst/>
          </a:prstGeom>
          <a:solidFill>
            <a:srgbClr val="F0F6FA"/>
          </a:solidFill>
          <a:ln w="12700">
            <a:solidFill>
              <a:srgbClr val="E2EBF0"/>
            </a:solidFill>
            <a:prstDash val="solid"/>
          </a:ln>
          <a:effectLst>
            <a:outerShdw blurRad="76200" dist="25400" dir="8100000" algn="bl" rotWithShape="0">
              <a:srgbClr val="000000">
                <a:alpha val="7000"/>
              </a:srgbClr>
            </a:outerShdw>
          </a:effectLst>
        </p:spPr>
      </p:sp>
      <p:sp>
        <p:nvSpPr>
          <p:cNvPr id="27" name="Shape 25"/>
          <p:cNvSpPr/>
          <p:nvPr/>
        </p:nvSpPr>
        <p:spPr>
          <a:xfrm>
            <a:off x="6236208" y="2880360"/>
            <a:ext cx="2788920" cy="347472"/>
          </a:xfrm>
          <a:prstGeom prst="rect">
            <a:avLst/>
          </a:prstGeom>
          <a:solidFill>
            <a:srgbClr val="16A34A"/>
          </a:solidFill>
          <a:ln w="12700">
            <a:solidFill>
              <a:srgbClr val="16A34A"/>
            </a:solidFill>
            <a:prstDash val="solid"/>
          </a:ln>
        </p:spPr>
      </p:sp>
      <p:sp>
        <p:nvSpPr>
          <p:cNvPr id="28" name="Text 26"/>
          <p:cNvSpPr/>
          <p:nvPr/>
        </p:nvSpPr>
        <p:spPr>
          <a:xfrm>
            <a:off x="6309360" y="2880360"/>
            <a:ext cx="2642616" cy="347472"/>
          </a:xfrm>
          <a:prstGeom prst="rect">
            <a:avLst/>
          </a:prstGeom>
          <a:noFill/>
          <a:ln/>
        </p:spPr>
        <p:txBody>
          <a:bodyPr wrap="square" lIns="0" tIns="0" rIns="0" bIns="0" rtlCol="0" anchor="ctr"/>
          <a:lstStyle/>
          <a:p>
            <a:pPr marL="0" indent="0">
              <a:buNone/>
            </a:pPr>
            <a:r>
              <a:rPr lang="en-US" sz="1050" b="1" dirty="0">
                <a:solidFill>
                  <a:srgbClr val="FFFFFF"/>
                </a:solidFill>
                <a:latin typeface="Calibri" pitchFamily="34" charset="0"/>
                <a:ea typeface="Calibri" pitchFamily="34" charset="-122"/>
                <a:cs typeface="Calibri" pitchFamily="34" charset="-120"/>
              </a:rPr>
              <a:t>Principle 3.7 — Public Good Paramount</a:t>
            </a:r>
            <a:endParaRPr lang="en-US" sz="1050" dirty="0"/>
          </a:p>
        </p:txBody>
      </p:sp>
      <p:sp>
        <p:nvSpPr>
          <p:cNvPr id="29" name="Text 27"/>
          <p:cNvSpPr/>
          <p:nvPr/>
        </p:nvSpPr>
        <p:spPr>
          <a:xfrm>
            <a:off x="6327648" y="3291840"/>
            <a:ext cx="2606040" cy="1234440"/>
          </a:xfrm>
          <a:prstGeom prst="rect">
            <a:avLst/>
          </a:prstGeom>
          <a:noFill/>
          <a:ln/>
        </p:spPr>
        <p:txBody>
          <a:bodyPr wrap="square" lIns="0" tIns="0" rIns="0" bIns="0" rtlCol="0" anchor="t"/>
          <a:lstStyle/>
          <a:p>
            <a:pPr marL="0" indent="0">
              <a:buNone/>
            </a:pPr>
            <a:r>
              <a:rPr lang="en-US" sz="1050" dirty="0">
                <a:solidFill>
                  <a:srgbClr val="64748B"/>
                </a:solidFill>
                <a:latin typeface="Calibri" pitchFamily="34" charset="0"/>
                <a:ea typeface="Calibri" pitchFamily="34" charset="-122"/>
                <a:cs typeface="Calibri" pitchFamily="34" charset="-120"/>
              </a:rPr>
              <a:t>The Code stipulates priority as regards to public wellbeing rather than to business interests in cases of conflict.</a:t>
            </a:r>
            <a:endParaRPr lang="en-US" sz="1050" dirty="0"/>
          </a:p>
        </p:txBody>
      </p:sp>
      <p:sp>
        <p:nvSpPr>
          <p:cNvPr id="30" name="Text 28"/>
          <p:cNvSpPr/>
          <p:nvPr/>
        </p:nvSpPr>
        <p:spPr>
          <a:xfrm>
            <a:off x="256032" y="4617720"/>
            <a:ext cx="8631936" cy="228600"/>
          </a:xfrm>
          <a:prstGeom prst="rect">
            <a:avLst/>
          </a:prstGeom>
          <a:noFill/>
          <a:ln/>
        </p:spPr>
        <p:txBody>
          <a:bodyPr wrap="square" lIns="0" tIns="0" rIns="0" bIns="0" rtlCol="0" anchor="ctr"/>
          <a:lstStyle/>
          <a:p>
            <a:pPr marL="0" indent="0" algn="ctr">
              <a:buNone/>
            </a:pPr>
            <a:r>
              <a:rPr lang="en-US" sz="950" i="1" dirty="0">
                <a:solidFill>
                  <a:srgbClr val="64748B"/>
                </a:solidFill>
              </a:rPr>
              <a:t>ACM Principle Relevance to Corazón Case (Assessed Weight)</a:t>
            </a:r>
            <a:endParaRPr lang="en-US" sz="95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0F6FA"/>
        </a:solidFill>
        <a:effectLst/>
      </p:bgPr>
    </p:bg>
    <p:spTree>
      <p:nvGrpSpPr>
        <p:cNvPr id="1" name=""/>
        <p:cNvGrpSpPr/>
        <p:nvPr/>
      </p:nvGrpSpPr>
      <p:grpSpPr>
        <a:xfrm>
          <a:off x="0" y="0"/>
          <a:ext cx="0" cy="0"/>
          <a:chOff x="0" y="0"/>
          <a:chExt cx="0" cy="0"/>
        </a:xfrm>
      </p:grpSpPr>
      <p:sp>
        <p:nvSpPr>
          <p:cNvPr id="2" name="Shape 0"/>
          <p:cNvSpPr/>
          <p:nvPr/>
        </p:nvSpPr>
        <p:spPr>
          <a:xfrm>
            <a:off x="0" y="0"/>
            <a:ext cx="9144000" cy="777240"/>
          </a:xfrm>
          <a:prstGeom prst="rect">
            <a:avLst/>
          </a:prstGeom>
          <a:solidFill>
            <a:srgbClr val="7C3AED"/>
          </a:solidFill>
          <a:ln w="12700">
            <a:solidFill>
              <a:srgbClr val="7C3AED"/>
            </a:solidFill>
            <a:prstDash val="solid"/>
          </a:ln>
        </p:spPr>
      </p:sp>
      <p:sp>
        <p:nvSpPr>
          <p:cNvPr id="3" name="Text 1"/>
          <p:cNvSpPr/>
          <p:nvPr/>
        </p:nvSpPr>
        <p:spPr>
          <a:xfrm>
            <a:off x="274320" y="0"/>
            <a:ext cx="8595360" cy="777240"/>
          </a:xfrm>
          <a:prstGeom prst="rect">
            <a:avLst/>
          </a:prstGeom>
          <a:noFill/>
          <a:ln/>
        </p:spPr>
        <p:txBody>
          <a:bodyPr wrap="square" lIns="0" tIns="0" rIns="0" bIns="0" rtlCol="0" anchor="ctr"/>
          <a:lstStyle/>
          <a:p>
            <a:pPr marL="0" indent="0">
              <a:buNone/>
            </a:pPr>
            <a:r>
              <a:rPr lang="en-US" sz="1800" b="1" dirty="0">
                <a:solidFill>
                  <a:srgbClr val="FFFFFF"/>
                </a:solidFill>
                <a:latin typeface="Cambria" pitchFamily="34" charset="0"/>
                <a:ea typeface="Cambria" pitchFamily="34" charset="-122"/>
                <a:cs typeface="Cambria" pitchFamily="34" charset="-120"/>
              </a:rPr>
              <a:t>03 — Case Study Deep Dive &amp; Data Analysis</a:t>
            </a:r>
            <a:endParaRPr lang="en-US" sz="1800" dirty="0"/>
          </a:p>
        </p:txBody>
      </p:sp>
      <p:sp>
        <p:nvSpPr>
          <p:cNvPr id="4" name="Shape 2"/>
          <p:cNvSpPr/>
          <p:nvPr/>
        </p:nvSpPr>
        <p:spPr>
          <a:xfrm>
            <a:off x="8686800" y="164592"/>
            <a:ext cx="347472" cy="347472"/>
          </a:xfrm>
          <a:prstGeom prst="ellipse">
            <a:avLst/>
          </a:prstGeom>
          <a:solidFill>
            <a:srgbClr val="F59E0B"/>
          </a:solidFill>
          <a:ln w="12700">
            <a:solidFill>
              <a:srgbClr val="F59E0B"/>
            </a:solidFill>
            <a:prstDash val="solid"/>
          </a:ln>
        </p:spPr>
      </p:sp>
      <p:sp>
        <p:nvSpPr>
          <p:cNvPr id="5" name="Text 3"/>
          <p:cNvSpPr/>
          <p:nvPr/>
        </p:nvSpPr>
        <p:spPr>
          <a:xfrm>
            <a:off x="8686800" y="164592"/>
            <a:ext cx="347472" cy="347472"/>
          </a:xfrm>
          <a:prstGeom prst="rect">
            <a:avLst/>
          </a:prstGeom>
          <a:noFill/>
          <a:ln/>
        </p:spPr>
        <p:txBody>
          <a:bodyPr wrap="square" lIns="0" tIns="0" rIns="0" bIns="0" rtlCol="0" anchor="ctr"/>
          <a:lstStyle/>
          <a:p>
            <a:pPr marL="0" indent="0" algn="ctr">
              <a:buNone/>
            </a:pPr>
            <a:r>
              <a:rPr lang="en-US" sz="1100" b="1" dirty="0">
                <a:solidFill>
                  <a:srgbClr val="FFFFFF"/>
                </a:solidFill>
              </a:rPr>
              <a:t>3</a:t>
            </a:r>
            <a:endParaRPr lang="en-US" sz="1100" dirty="0"/>
          </a:p>
        </p:txBody>
      </p:sp>
      <p:sp>
        <p:nvSpPr>
          <p:cNvPr id="6" name="Shape 4"/>
          <p:cNvSpPr/>
          <p:nvPr/>
        </p:nvSpPr>
        <p:spPr>
          <a:xfrm>
            <a:off x="256032" y="914400"/>
            <a:ext cx="3657600" cy="3931920"/>
          </a:xfrm>
          <a:prstGeom prst="rect">
            <a:avLst/>
          </a:prstGeom>
          <a:solidFill>
            <a:srgbClr val="FFFFFF"/>
          </a:solidFill>
          <a:ln w="12700">
            <a:solidFill>
              <a:srgbClr val="E2EBF0"/>
            </a:solidFill>
            <a:prstDash val="solid"/>
          </a:ln>
          <a:effectLst>
            <a:outerShdw blurRad="76200" dist="25400" dir="8100000" algn="bl" rotWithShape="0">
              <a:srgbClr val="000000">
                <a:alpha val="7000"/>
              </a:srgbClr>
            </a:outerShdw>
          </a:effectLst>
        </p:spPr>
      </p:sp>
      <p:sp>
        <p:nvSpPr>
          <p:cNvPr id="7" name="Text 5"/>
          <p:cNvSpPr/>
          <p:nvPr/>
        </p:nvSpPr>
        <p:spPr>
          <a:xfrm>
            <a:off x="411480" y="1005840"/>
            <a:ext cx="3291840" cy="292608"/>
          </a:xfrm>
          <a:prstGeom prst="rect">
            <a:avLst/>
          </a:prstGeom>
          <a:noFill/>
          <a:ln/>
        </p:spPr>
        <p:txBody>
          <a:bodyPr wrap="square" lIns="0" tIns="0" rIns="0" bIns="0" rtlCol="0" anchor="ctr"/>
          <a:lstStyle/>
          <a:p>
            <a:pPr marL="0" indent="0">
              <a:buNone/>
            </a:pPr>
            <a:r>
              <a:rPr lang="en-US" sz="1200" b="1" dirty="0">
                <a:solidFill>
                  <a:srgbClr val="0A2342"/>
                </a:solidFill>
                <a:latin typeface="Cambria" pitchFamily="34" charset="0"/>
                <a:ea typeface="Cambria" pitchFamily="34" charset="-122"/>
                <a:cs typeface="Cambria" pitchFamily="34" charset="-120"/>
              </a:rPr>
              <a:t>Timeline of Events</a:t>
            </a:r>
            <a:endParaRPr lang="en-US" sz="1200" dirty="0"/>
          </a:p>
        </p:txBody>
      </p:sp>
      <p:sp>
        <p:nvSpPr>
          <p:cNvPr id="8" name="Shape 6"/>
          <p:cNvSpPr/>
          <p:nvPr/>
        </p:nvSpPr>
        <p:spPr>
          <a:xfrm>
            <a:off x="411480" y="1417320"/>
            <a:ext cx="329184" cy="329184"/>
          </a:xfrm>
          <a:prstGeom prst="ellipse">
            <a:avLst/>
          </a:prstGeom>
          <a:solidFill>
            <a:srgbClr val="16A34A"/>
          </a:solidFill>
          <a:ln w="12700">
            <a:solidFill>
              <a:srgbClr val="16A34A"/>
            </a:solidFill>
            <a:prstDash val="solid"/>
          </a:ln>
        </p:spPr>
      </p:sp>
      <p:sp>
        <p:nvSpPr>
          <p:cNvPr id="9" name="Text 7"/>
          <p:cNvSpPr/>
          <p:nvPr/>
        </p:nvSpPr>
        <p:spPr>
          <a:xfrm>
            <a:off x="411480" y="1417320"/>
            <a:ext cx="329184" cy="329184"/>
          </a:xfrm>
          <a:prstGeom prst="rect">
            <a:avLst/>
          </a:prstGeom>
          <a:noFill/>
          <a:ln/>
        </p:spPr>
        <p:txBody>
          <a:bodyPr wrap="square" lIns="0" tIns="0" rIns="0" bIns="0" rtlCol="0" anchor="ctr"/>
          <a:lstStyle/>
          <a:p>
            <a:pPr marL="0" indent="0" algn="ctr">
              <a:buNone/>
            </a:pPr>
            <a:r>
              <a:rPr lang="en-US" sz="1200" b="1" dirty="0">
                <a:solidFill>
                  <a:srgbClr val="FFFFFF"/>
                </a:solidFill>
              </a:rPr>
              <a:t>1</a:t>
            </a:r>
            <a:endParaRPr lang="en-US" sz="1200" dirty="0"/>
          </a:p>
        </p:txBody>
      </p:sp>
      <p:sp>
        <p:nvSpPr>
          <p:cNvPr id="10" name="Shape 8"/>
          <p:cNvSpPr/>
          <p:nvPr/>
        </p:nvSpPr>
        <p:spPr>
          <a:xfrm>
            <a:off x="562356" y="1746504"/>
            <a:ext cx="0" cy="493776"/>
          </a:xfrm>
          <a:prstGeom prst="line">
            <a:avLst/>
          </a:prstGeom>
          <a:noFill/>
          <a:ln w="25400">
            <a:solidFill>
              <a:srgbClr val="E2EBF0"/>
            </a:solidFill>
            <a:prstDash val="solid"/>
          </a:ln>
        </p:spPr>
      </p:sp>
      <p:sp>
        <p:nvSpPr>
          <p:cNvPr id="11" name="Text 9"/>
          <p:cNvSpPr/>
          <p:nvPr/>
        </p:nvSpPr>
        <p:spPr>
          <a:xfrm>
            <a:off x="868680" y="1417320"/>
            <a:ext cx="2834640" cy="201168"/>
          </a:xfrm>
          <a:prstGeom prst="rect">
            <a:avLst/>
          </a:prstGeom>
          <a:noFill/>
          <a:ln/>
        </p:spPr>
        <p:txBody>
          <a:bodyPr wrap="square" lIns="0" tIns="0" rIns="0" bIns="0" rtlCol="0" anchor="ctr"/>
          <a:lstStyle/>
          <a:p>
            <a:pPr marL="0" indent="0">
              <a:buNone/>
            </a:pPr>
            <a:r>
              <a:rPr lang="en-US" sz="1100" b="1" dirty="0">
                <a:solidFill>
                  <a:srgbClr val="0A2342"/>
                </a:solidFill>
                <a:latin typeface="Calibri" pitchFamily="34" charset="0"/>
                <a:ea typeface="Calibri" pitchFamily="34" charset="-122"/>
                <a:cs typeface="Calibri" pitchFamily="34" charset="-120"/>
              </a:rPr>
              <a:t>Device Approved</a:t>
            </a:r>
            <a:endParaRPr lang="en-US" sz="1100" dirty="0"/>
          </a:p>
        </p:txBody>
      </p:sp>
      <p:sp>
        <p:nvSpPr>
          <p:cNvPr id="12" name="Text 10"/>
          <p:cNvSpPr/>
          <p:nvPr/>
        </p:nvSpPr>
        <p:spPr>
          <a:xfrm>
            <a:off x="868680" y="1618488"/>
            <a:ext cx="2834640" cy="365760"/>
          </a:xfrm>
          <a:prstGeom prst="rect">
            <a:avLst/>
          </a:prstGeom>
          <a:noFill/>
          <a:ln/>
        </p:spPr>
        <p:txBody>
          <a:bodyPr wrap="square" lIns="0" tIns="0" rIns="0" bIns="0" rtlCol="0" anchor="ctr"/>
          <a:lstStyle/>
          <a:p>
            <a:pPr marL="0" indent="0">
              <a:buNone/>
            </a:pPr>
            <a:r>
              <a:rPr lang="en-US" sz="950" dirty="0">
                <a:solidFill>
                  <a:srgbClr val="64748B"/>
                </a:solidFill>
                <a:latin typeface="Calibri" pitchFamily="34" charset="0"/>
                <a:ea typeface="Calibri" pitchFamily="34" charset="-122"/>
                <a:cs typeface="Calibri" pitchFamily="34" charset="-120"/>
              </a:rPr>
              <a:t>Corazón implant cleared by multiple medical regulators; app released to market</a:t>
            </a:r>
            <a:endParaRPr lang="en-US" sz="950" dirty="0"/>
          </a:p>
        </p:txBody>
      </p:sp>
      <p:sp>
        <p:nvSpPr>
          <p:cNvPr id="13" name="Shape 11"/>
          <p:cNvSpPr/>
          <p:nvPr/>
        </p:nvSpPr>
        <p:spPr>
          <a:xfrm>
            <a:off x="411480" y="2240280"/>
            <a:ext cx="329184" cy="329184"/>
          </a:xfrm>
          <a:prstGeom prst="ellipse">
            <a:avLst/>
          </a:prstGeom>
          <a:solidFill>
            <a:srgbClr val="F59E0B"/>
          </a:solidFill>
          <a:ln w="12700">
            <a:solidFill>
              <a:srgbClr val="F59E0B"/>
            </a:solidFill>
            <a:prstDash val="solid"/>
          </a:ln>
        </p:spPr>
      </p:sp>
      <p:sp>
        <p:nvSpPr>
          <p:cNvPr id="14" name="Text 12"/>
          <p:cNvSpPr/>
          <p:nvPr/>
        </p:nvSpPr>
        <p:spPr>
          <a:xfrm>
            <a:off x="411480" y="2240280"/>
            <a:ext cx="329184" cy="329184"/>
          </a:xfrm>
          <a:prstGeom prst="rect">
            <a:avLst/>
          </a:prstGeom>
          <a:noFill/>
          <a:ln/>
        </p:spPr>
        <p:txBody>
          <a:bodyPr wrap="square" lIns="0" tIns="0" rIns="0" bIns="0" rtlCol="0" anchor="ctr"/>
          <a:lstStyle/>
          <a:p>
            <a:pPr marL="0" indent="0" algn="ctr">
              <a:buNone/>
            </a:pPr>
            <a:r>
              <a:rPr lang="en-US" sz="1200" b="1" dirty="0">
                <a:solidFill>
                  <a:srgbClr val="FFFFFF"/>
                </a:solidFill>
              </a:rPr>
              <a:t>2</a:t>
            </a:r>
            <a:endParaRPr lang="en-US" sz="1200" dirty="0"/>
          </a:p>
        </p:txBody>
      </p:sp>
      <p:sp>
        <p:nvSpPr>
          <p:cNvPr id="15" name="Shape 13"/>
          <p:cNvSpPr/>
          <p:nvPr/>
        </p:nvSpPr>
        <p:spPr>
          <a:xfrm>
            <a:off x="562356" y="2569464"/>
            <a:ext cx="0" cy="493776"/>
          </a:xfrm>
          <a:prstGeom prst="line">
            <a:avLst/>
          </a:prstGeom>
          <a:noFill/>
          <a:ln w="25400">
            <a:solidFill>
              <a:srgbClr val="E2EBF0"/>
            </a:solidFill>
            <a:prstDash val="solid"/>
          </a:ln>
        </p:spPr>
      </p:sp>
      <p:sp>
        <p:nvSpPr>
          <p:cNvPr id="16" name="Text 14"/>
          <p:cNvSpPr/>
          <p:nvPr/>
        </p:nvSpPr>
        <p:spPr>
          <a:xfrm>
            <a:off x="868680" y="2240280"/>
            <a:ext cx="2834640" cy="201168"/>
          </a:xfrm>
          <a:prstGeom prst="rect">
            <a:avLst/>
          </a:prstGeom>
          <a:noFill/>
          <a:ln/>
        </p:spPr>
        <p:txBody>
          <a:bodyPr wrap="square" lIns="0" tIns="0" rIns="0" bIns="0" rtlCol="0" anchor="ctr"/>
          <a:lstStyle/>
          <a:p>
            <a:pPr marL="0" indent="0">
              <a:buNone/>
            </a:pPr>
            <a:r>
              <a:rPr lang="en-US" sz="1100" b="1" dirty="0">
                <a:solidFill>
                  <a:srgbClr val="0A2342"/>
                </a:solidFill>
                <a:latin typeface="Calibri" pitchFamily="34" charset="0"/>
                <a:ea typeface="Calibri" pitchFamily="34" charset="-122"/>
                <a:cs typeface="Calibri" pitchFamily="34" charset="-120"/>
              </a:rPr>
              <a:t>Vulnerability Found</a:t>
            </a:r>
            <a:endParaRPr lang="en-US" sz="1100" dirty="0"/>
          </a:p>
        </p:txBody>
      </p:sp>
      <p:sp>
        <p:nvSpPr>
          <p:cNvPr id="17" name="Text 15"/>
          <p:cNvSpPr/>
          <p:nvPr/>
        </p:nvSpPr>
        <p:spPr>
          <a:xfrm>
            <a:off x="868680" y="2441448"/>
            <a:ext cx="2834640" cy="365760"/>
          </a:xfrm>
          <a:prstGeom prst="rect">
            <a:avLst/>
          </a:prstGeom>
          <a:noFill/>
          <a:ln/>
        </p:spPr>
        <p:txBody>
          <a:bodyPr wrap="square" lIns="0" tIns="0" rIns="0" bIns="0" rtlCol="0" anchor="ctr"/>
          <a:lstStyle/>
          <a:p>
            <a:pPr marL="0" indent="0">
              <a:buNone/>
            </a:pPr>
            <a:r>
              <a:rPr lang="en-US" sz="950" dirty="0">
                <a:solidFill>
                  <a:srgbClr val="64748B"/>
                </a:solidFill>
                <a:latin typeface="Calibri" pitchFamily="34" charset="0"/>
                <a:ea typeface="Calibri" pitchFamily="34" charset="-122"/>
                <a:cs typeface="Calibri" pitchFamily="34" charset="-120"/>
              </a:rPr>
              <a:t>Security researcher discovers wireless exploit via short-range connection</a:t>
            </a:r>
            <a:endParaRPr lang="en-US" sz="950" dirty="0"/>
          </a:p>
        </p:txBody>
      </p:sp>
      <p:sp>
        <p:nvSpPr>
          <p:cNvPr id="18" name="Shape 16"/>
          <p:cNvSpPr/>
          <p:nvPr/>
        </p:nvSpPr>
        <p:spPr>
          <a:xfrm>
            <a:off x="411480" y="3063240"/>
            <a:ext cx="329184" cy="329184"/>
          </a:xfrm>
          <a:prstGeom prst="ellipse">
            <a:avLst/>
          </a:prstGeom>
          <a:solidFill>
            <a:srgbClr val="DC2626"/>
          </a:solidFill>
          <a:ln w="12700">
            <a:solidFill>
              <a:srgbClr val="DC2626"/>
            </a:solidFill>
            <a:prstDash val="solid"/>
          </a:ln>
        </p:spPr>
      </p:sp>
      <p:sp>
        <p:nvSpPr>
          <p:cNvPr id="19" name="Text 17"/>
          <p:cNvSpPr/>
          <p:nvPr/>
        </p:nvSpPr>
        <p:spPr>
          <a:xfrm>
            <a:off x="411480" y="3063240"/>
            <a:ext cx="329184" cy="329184"/>
          </a:xfrm>
          <a:prstGeom prst="rect">
            <a:avLst/>
          </a:prstGeom>
          <a:noFill/>
          <a:ln/>
        </p:spPr>
        <p:txBody>
          <a:bodyPr wrap="square" lIns="0" tIns="0" rIns="0" bIns="0" rtlCol="0" anchor="ctr"/>
          <a:lstStyle/>
          <a:p>
            <a:pPr marL="0" indent="0" algn="ctr">
              <a:buNone/>
            </a:pPr>
            <a:r>
              <a:rPr lang="en-US" sz="1200" b="1" dirty="0">
                <a:solidFill>
                  <a:srgbClr val="FFFFFF"/>
                </a:solidFill>
              </a:rPr>
              <a:t>3</a:t>
            </a:r>
            <a:endParaRPr lang="en-US" sz="1200" dirty="0"/>
          </a:p>
        </p:txBody>
      </p:sp>
      <p:sp>
        <p:nvSpPr>
          <p:cNvPr id="20" name="Shape 18"/>
          <p:cNvSpPr/>
          <p:nvPr/>
        </p:nvSpPr>
        <p:spPr>
          <a:xfrm>
            <a:off x="562356" y="3392424"/>
            <a:ext cx="0" cy="493776"/>
          </a:xfrm>
          <a:prstGeom prst="line">
            <a:avLst/>
          </a:prstGeom>
          <a:noFill/>
          <a:ln w="25400">
            <a:solidFill>
              <a:srgbClr val="E2EBF0"/>
            </a:solidFill>
            <a:prstDash val="solid"/>
          </a:ln>
        </p:spPr>
      </p:sp>
      <p:sp>
        <p:nvSpPr>
          <p:cNvPr id="21" name="Text 19"/>
          <p:cNvSpPr/>
          <p:nvPr/>
        </p:nvSpPr>
        <p:spPr>
          <a:xfrm>
            <a:off x="868680" y="3063240"/>
            <a:ext cx="2834640" cy="201168"/>
          </a:xfrm>
          <a:prstGeom prst="rect">
            <a:avLst/>
          </a:prstGeom>
          <a:noFill/>
          <a:ln/>
        </p:spPr>
        <p:txBody>
          <a:bodyPr wrap="square" lIns="0" tIns="0" rIns="0" bIns="0" rtlCol="0" anchor="ctr"/>
          <a:lstStyle/>
          <a:p>
            <a:pPr marL="0" indent="0">
              <a:buNone/>
            </a:pPr>
            <a:r>
              <a:rPr lang="en-US" sz="1100" b="1" dirty="0">
                <a:solidFill>
                  <a:srgbClr val="0A2342"/>
                </a:solidFill>
                <a:latin typeface="Calibri" pitchFamily="34" charset="0"/>
                <a:ea typeface="Calibri" pitchFamily="34" charset="-122"/>
                <a:cs typeface="Calibri" pitchFamily="34" charset="-120"/>
              </a:rPr>
              <a:t>Disclosure to Corazón</a:t>
            </a:r>
            <a:endParaRPr lang="en-US" sz="1100" dirty="0"/>
          </a:p>
        </p:txBody>
      </p:sp>
      <p:sp>
        <p:nvSpPr>
          <p:cNvPr id="22" name="Text 20"/>
          <p:cNvSpPr/>
          <p:nvPr/>
        </p:nvSpPr>
        <p:spPr>
          <a:xfrm>
            <a:off x="868680" y="3264408"/>
            <a:ext cx="2834640" cy="365760"/>
          </a:xfrm>
          <a:prstGeom prst="rect">
            <a:avLst/>
          </a:prstGeom>
          <a:noFill/>
          <a:ln/>
        </p:spPr>
        <p:txBody>
          <a:bodyPr wrap="square" lIns="0" tIns="0" rIns="0" bIns="0" rtlCol="0" anchor="ctr"/>
          <a:lstStyle/>
          <a:p>
            <a:pPr marL="0" indent="0">
              <a:buNone/>
            </a:pPr>
            <a:r>
              <a:rPr lang="en-US" sz="950" dirty="0">
                <a:solidFill>
                  <a:srgbClr val="64748B"/>
                </a:solidFill>
                <a:latin typeface="Calibri" pitchFamily="34" charset="0"/>
                <a:ea typeface="Calibri" pitchFamily="34" charset="-122"/>
                <a:cs typeface="Calibri" pitchFamily="34" charset="-120"/>
              </a:rPr>
              <a:t>Researcher reports findings; company acknowledges but delays remediation</a:t>
            </a:r>
            <a:endParaRPr lang="en-US" sz="950" dirty="0"/>
          </a:p>
        </p:txBody>
      </p:sp>
      <p:sp>
        <p:nvSpPr>
          <p:cNvPr id="23" name="Shape 21"/>
          <p:cNvSpPr/>
          <p:nvPr/>
        </p:nvSpPr>
        <p:spPr>
          <a:xfrm>
            <a:off x="411480" y="3886200"/>
            <a:ext cx="329184" cy="329184"/>
          </a:xfrm>
          <a:prstGeom prst="ellipse">
            <a:avLst/>
          </a:prstGeom>
          <a:solidFill>
            <a:srgbClr val="7C3AED"/>
          </a:solidFill>
          <a:ln w="12700">
            <a:solidFill>
              <a:srgbClr val="7C3AED"/>
            </a:solidFill>
            <a:prstDash val="solid"/>
          </a:ln>
        </p:spPr>
      </p:sp>
      <p:sp>
        <p:nvSpPr>
          <p:cNvPr id="24" name="Text 22"/>
          <p:cNvSpPr/>
          <p:nvPr/>
        </p:nvSpPr>
        <p:spPr>
          <a:xfrm>
            <a:off x="411480" y="3886200"/>
            <a:ext cx="329184" cy="329184"/>
          </a:xfrm>
          <a:prstGeom prst="rect">
            <a:avLst/>
          </a:prstGeom>
          <a:noFill/>
          <a:ln/>
        </p:spPr>
        <p:txBody>
          <a:bodyPr wrap="square" lIns="0" tIns="0" rIns="0" bIns="0" rtlCol="0" anchor="ctr"/>
          <a:lstStyle/>
          <a:p>
            <a:pPr marL="0" indent="0" algn="ctr">
              <a:buNone/>
            </a:pPr>
            <a:r>
              <a:rPr lang="en-US" sz="1200" b="1" dirty="0">
                <a:solidFill>
                  <a:srgbClr val="FFFFFF"/>
                </a:solidFill>
              </a:rPr>
              <a:t>4</a:t>
            </a:r>
            <a:endParaRPr lang="en-US" sz="1200" dirty="0"/>
          </a:p>
        </p:txBody>
      </p:sp>
      <p:sp>
        <p:nvSpPr>
          <p:cNvPr id="25" name="Text 23"/>
          <p:cNvSpPr/>
          <p:nvPr/>
        </p:nvSpPr>
        <p:spPr>
          <a:xfrm>
            <a:off x="868680" y="3886200"/>
            <a:ext cx="2834640" cy="201168"/>
          </a:xfrm>
          <a:prstGeom prst="rect">
            <a:avLst/>
          </a:prstGeom>
          <a:noFill/>
          <a:ln/>
        </p:spPr>
        <p:txBody>
          <a:bodyPr wrap="square" lIns="0" tIns="0" rIns="0" bIns="0" rtlCol="0" anchor="ctr"/>
          <a:lstStyle/>
          <a:p>
            <a:pPr marL="0" indent="0">
              <a:buNone/>
            </a:pPr>
            <a:r>
              <a:rPr lang="en-US" sz="1100" b="1" dirty="0">
                <a:solidFill>
                  <a:srgbClr val="0A2342"/>
                </a:solidFill>
                <a:latin typeface="Calibri" pitchFamily="34" charset="0"/>
                <a:ea typeface="Calibri" pitchFamily="34" charset="-122"/>
                <a:cs typeface="Calibri" pitchFamily="34" charset="-120"/>
              </a:rPr>
              <a:t>Ethical Dilemma</a:t>
            </a:r>
            <a:endParaRPr lang="en-US" sz="1100" dirty="0"/>
          </a:p>
        </p:txBody>
      </p:sp>
      <p:sp>
        <p:nvSpPr>
          <p:cNvPr id="26" name="Text 24"/>
          <p:cNvSpPr/>
          <p:nvPr/>
        </p:nvSpPr>
        <p:spPr>
          <a:xfrm>
            <a:off x="868680" y="4087368"/>
            <a:ext cx="2834640" cy="365760"/>
          </a:xfrm>
          <a:prstGeom prst="rect">
            <a:avLst/>
          </a:prstGeom>
          <a:noFill/>
          <a:ln/>
        </p:spPr>
        <p:txBody>
          <a:bodyPr wrap="square" lIns="0" tIns="0" rIns="0" bIns="0" rtlCol="0" anchor="ctr"/>
          <a:lstStyle/>
          <a:p>
            <a:pPr marL="0" indent="0">
              <a:buNone/>
            </a:pPr>
            <a:r>
              <a:rPr lang="en-US" sz="950" dirty="0">
                <a:solidFill>
                  <a:srgbClr val="64748B"/>
                </a:solidFill>
                <a:latin typeface="Calibri" pitchFamily="34" charset="0"/>
                <a:ea typeface="Calibri" pitchFamily="34" charset="-122"/>
                <a:cs typeface="Calibri" pitchFamily="34" charset="-120"/>
              </a:rPr>
              <a:t>Internal engineers face pressure: comply with management or disclose publicly?</a:t>
            </a:r>
            <a:endParaRPr lang="en-US" sz="950" dirty="0"/>
          </a:p>
        </p:txBody>
      </p:sp>
      <p:sp>
        <p:nvSpPr>
          <p:cNvPr id="27" name="Shape 25"/>
          <p:cNvSpPr/>
          <p:nvPr/>
        </p:nvSpPr>
        <p:spPr>
          <a:xfrm>
            <a:off x="4160520" y="914400"/>
            <a:ext cx="4754880" cy="3931920"/>
          </a:xfrm>
          <a:prstGeom prst="rect">
            <a:avLst/>
          </a:prstGeom>
          <a:solidFill>
            <a:srgbClr val="FFFFFF"/>
          </a:solidFill>
          <a:ln w="12700">
            <a:solidFill>
              <a:srgbClr val="E2EBF0"/>
            </a:solidFill>
            <a:prstDash val="solid"/>
          </a:ln>
          <a:effectLst>
            <a:outerShdw blurRad="76200" dist="25400" dir="8100000" algn="bl" rotWithShape="0">
              <a:srgbClr val="000000">
                <a:alpha val="7000"/>
              </a:srgbClr>
            </a:outerShdw>
          </a:effectLst>
        </p:spPr>
      </p:sp>
      <p:sp>
        <p:nvSpPr>
          <p:cNvPr id="28" name="Text 26"/>
          <p:cNvSpPr/>
          <p:nvPr/>
        </p:nvSpPr>
        <p:spPr>
          <a:xfrm>
            <a:off x="4297680" y="1005840"/>
            <a:ext cx="4389120" cy="292608"/>
          </a:xfrm>
          <a:prstGeom prst="rect">
            <a:avLst/>
          </a:prstGeom>
          <a:noFill/>
          <a:ln/>
        </p:spPr>
        <p:txBody>
          <a:bodyPr wrap="square" lIns="0" tIns="0" rIns="0" bIns="0" rtlCol="0" anchor="ctr"/>
          <a:lstStyle/>
          <a:p>
            <a:pPr marL="0" indent="0">
              <a:buNone/>
            </a:pPr>
            <a:r>
              <a:rPr lang="en-US" sz="1150" b="1" dirty="0">
                <a:solidFill>
                  <a:srgbClr val="0A2342"/>
                </a:solidFill>
                <a:latin typeface="Cambria" pitchFamily="34" charset="0"/>
                <a:ea typeface="Cambria" pitchFamily="34" charset="-122"/>
                <a:cs typeface="Cambria" pitchFamily="34" charset="-120"/>
              </a:rPr>
              <a:t>Stakeholder Harm Exposure Assessment</a:t>
            </a:r>
            <a:endParaRPr lang="en-US" sz="1150" dirty="0"/>
          </a:p>
        </p:txBody>
      </p:sp>
      <p:graphicFrame>
        <p:nvGraphicFramePr>
          <p:cNvPr id="29" name="Chart 0"/>
          <p:cNvGraphicFramePr/>
          <p:nvPr/>
        </p:nvGraphicFramePr>
        <p:xfrm>
          <a:off x="4206240" y="1371600"/>
          <a:ext cx="4663440" cy="3291840"/>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0" y="0"/>
            <a:ext cx="9144000" cy="777240"/>
          </a:xfrm>
          <a:prstGeom prst="rect">
            <a:avLst/>
          </a:prstGeom>
          <a:solidFill>
            <a:srgbClr val="028090"/>
          </a:solidFill>
          <a:ln w="12700">
            <a:solidFill>
              <a:srgbClr val="028090"/>
            </a:solidFill>
            <a:prstDash val="solid"/>
          </a:ln>
        </p:spPr>
      </p:sp>
      <p:sp>
        <p:nvSpPr>
          <p:cNvPr id="3" name="Text 1"/>
          <p:cNvSpPr/>
          <p:nvPr/>
        </p:nvSpPr>
        <p:spPr>
          <a:xfrm>
            <a:off x="274320" y="0"/>
            <a:ext cx="8595360" cy="777240"/>
          </a:xfrm>
          <a:prstGeom prst="rect">
            <a:avLst/>
          </a:prstGeom>
          <a:noFill/>
          <a:ln/>
        </p:spPr>
        <p:txBody>
          <a:bodyPr wrap="square" lIns="0" tIns="0" rIns="0" bIns="0" rtlCol="0" anchor="ctr"/>
          <a:lstStyle/>
          <a:p>
            <a:pPr marL="0" indent="0">
              <a:buNone/>
            </a:pPr>
            <a:r>
              <a:rPr lang="en-US" sz="1800" b="1" dirty="0">
                <a:solidFill>
                  <a:srgbClr val="FFFFFF"/>
                </a:solidFill>
                <a:latin typeface="Cambria" pitchFamily="34" charset="0"/>
                <a:ea typeface="Cambria" pitchFamily="34" charset="-122"/>
                <a:cs typeface="Cambria" pitchFamily="34" charset="-120"/>
              </a:rPr>
              <a:t>04 — Institutional Review Board (IRB) Processes</a:t>
            </a:r>
            <a:endParaRPr lang="en-US" sz="1800" dirty="0"/>
          </a:p>
        </p:txBody>
      </p:sp>
      <p:sp>
        <p:nvSpPr>
          <p:cNvPr id="4" name="Shape 2"/>
          <p:cNvSpPr/>
          <p:nvPr/>
        </p:nvSpPr>
        <p:spPr>
          <a:xfrm>
            <a:off x="8686800" y="164592"/>
            <a:ext cx="347472" cy="347472"/>
          </a:xfrm>
          <a:prstGeom prst="ellipse">
            <a:avLst/>
          </a:prstGeom>
          <a:solidFill>
            <a:srgbClr val="02C39A"/>
          </a:solidFill>
          <a:ln w="12700">
            <a:solidFill>
              <a:srgbClr val="02C39A"/>
            </a:solidFill>
            <a:prstDash val="solid"/>
          </a:ln>
        </p:spPr>
      </p:sp>
      <p:sp>
        <p:nvSpPr>
          <p:cNvPr id="5" name="Text 3"/>
          <p:cNvSpPr/>
          <p:nvPr/>
        </p:nvSpPr>
        <p:spPr>
          <a:xfrm>
            <a:off x="8686800" y="164592"/>
            <a:ext cx="347472" cy="347472"/>
          </a:xfrm>
          <a:prstGeom prst="rect">
            <a:avLst/>
          </a:prstGeom>
          <a:noFill/>
          <a:ln/>
        </p:spPr>
        <p:txBody>
          <a:bodyPr wrap="square" lIns="0" tIns="0" rIns="0" bIns="0" rtlCol="0" anchor="ctr"/>
          <a:lstStyle/>
          <a:p>
            <a:pPr marL="0" indent="0" algn="ctr">
              <a:buNone/>
            </a:pPr>
            <a:r>
              <a:rPr lang="en-US" sz="1100" b="1" dirty="0">
                <a:solidFill>
                  <a:srgbClr val="0A2342"/>
                </a:solidFill>
              </a:rPr>
              <a:t>4</a:t>
            </a:r>
            <a:endParaRPr lang="en-US" sz="1100" dirty="0"/>
          </a:p>
        </p:txBody>
      </p:sp>
      <p:sp>
        <p:nvSpPr>
          <p:cNvPr id="6" name="Text 4"/>
          <p:cNvSpPr/>
          <p:nvPr/>
        </p:nvSpPr>
        <p:spPr>
          <a:xfrm>
            <a:off x="256032" y="914400"/>
            <a:ext cx="4206240" cy="292608"/>
          </a:xfrm>
          <a:prstGeom prst="rect">
            <a:avLst/>
          </a:prstGeom>
          <a:noFill/>
          <a:ln/>
        </p:spPr>
        <p:txBody>
          <a:bodyPr wrap="square" lIns="0" tIns="0" rIns="0" bIns="0" rtlCol="0" anchor="ctr"/>
          <a:lstStyle/>
          <a:p>
            <a:pPr marL="0" indent="0">
              <a:buNone/>
            </a:pPr>
            <a:r>
              <a:rPr lang="en-US" sz="1300" b="1" dirty="0">
                <a:solidFill>
                  <a:srgbClr val="0A2342"/>
                </a:solidFill>
                <a:latin typeface="Cambria" pitchFamily="34" charset="0"/>
                <a:ea typeface="Cambria" pitchFamily="34" charset="-122"/>
                <a:cs typeface="Cambria" pitchFamily="34" charset="-120"/>
              </a:rPr>
              <a:t>What is an IRB &amp; How It Applies</a:t>
            </a:r>
            <a:endParaRPr lang="en-US" sz="1300" dirty="0"/>
          </a:p>
        </p:txBody>
      </p:sp>
      <p:sp>
        <p:nvSpPr>
          <p:cNvPr id="7" name="Text 5"/>
          <p:cNvSpPr/>
          <p:nvPr/>
        </p:nvSpPr>
        <p:spPr>
          <a:xfrm>
            <a:off x="256032" y="1261872"/>
            <a:ext cx="4206240" cy="731520"/>
          </a:xfrm>
          <a:prstGeom prst="rect">
            <a:avLst/>
          </a:prstGeom>
          <a:noFill/>
          <a:ln/>
        </p:spPr>
        <p:txBody>
          <a:bodyPr wrap="square" lIns="0" tIns="0" rIns="0" bIns="0" rtlCol="0" anchor="ctr"/>
          <a:lstStyle/>
          <a:p>
            <a:pPr marL="0" indent="0">
              <a:buNone/>
            </a:pPr>
            <a:r>
              <a:rPr lang="en-US" sz="1100" dirty="0">
                <a:solidFill>
                  <a:srgbClr val="64748B"/>
                </a:solidFill>
                <a:latin typeface="Calibri" pitchFamily="34" charset="0"/>
                <a:ea typeface="Calibri" pitchFamily="34" charset="-122"/>
                <a:cs typeface="Calibri" pitchFamily="34" charset="-120"/>
              </a:rPr>
              <a:t>An Institutional Review Board (IRB) safeguards research participants by evaluating ethical risk before and during research. In computing, it governs studies involving human data — including medical device users.</a:t>
            </a:r>
            <a:endParaRPr lang="en-US" sz="1100" dirty="0"/>
          </a:p>
        </p:txBody>
      </p:sp>
      <p:graphicFrame>
        <p:nvGraphicFramePr>
          <p:cNvPr id="8" name="Table 0"/>
          <p:cNvGraphicFramePr>
            <a:graphicFrameLocks noGrp="1"/>
          </p:cNvGraphicFramePr>
          <p:nvPr>
            <p:extLst>
              <p:ext uri="{D42A27DB-BD31-4B8C-83A1-F6EECF244321}">
                <p14:modId xmlns:p14="http://schemas.microsoft.com/office/powerpoint/2010/main" val="1579011935"/>
              </p:ext>
            </p:extLst>
          </p:nvPr>
        </p:nvGraphicFramePr>
        <p:xfrm>
          <a:off x="256032" y="2084832"/>
          <a:ext cx="4206240" cy="2304288"/>
        </p:xfrm>
        <a:graphic>
          <a:graphicData uri="http://schemas.openxmlformats.org/drawingml/2006/table">
            <a:tbl>
              <a:tblPr/>
              <a:tblGrid>
                <a:gridCol w="1188720">
                  <a:extLst>
                    <a:ext uri="{9D8B030D-6E8A-4147-A177-3AD203B41FA5}">
                      <a16:colId xmlns:a16="http://schemas.microsoft.com/office/drawing/2014/main" val="20000"/>
                    </a:ext>
                  </a:extLst>
                </a:gridCol>
                <a:gridCol w="1645920">
                  <a:extLst>
                    <a:ext uri="{9D8B030D-6E8A-4147-A177-3AD203B41FA5}">
                      <a16:colId xmlns:a16="http://schemas.microsoft.com/office/drawing/2014/main" val="20001"/>
                    </a:ext>
                  </a:extLst>
                </a:gridCol>
                <a:gridCol w="1371600">
                  <a:extLst>
                    <a:ext uri="{9D8B030D-6E8A-4147-A177-3AD203B41FA5}">
                      <a16:colId xmlns:a16="http://schemas.microsoft.com/office/drawing/2014/main" val="20002"/>
                    </a:ext>
                  </a:extLst>
                </a:gridCol>
              </a:tblGrid>
              <a:tr h="384048">
                <a:tc>
                  <a:txBody>
                    <a:bodyPr/>
                    <a:lstStyle/>
                    <a:p>
                      <a:pPr marL="0" indent="0" algn="l">
                        <a:buNone/>
                      </a:pPr>
                      <a:r>
                        <a:rPr lang="en-US" sz="950" b="1" dirty="0">
                          <a:solidFill>
                            <a:srgbClr val="FFFFFF"/>
                          </a:solidFill>
                          <a:latin typeface="Calibri" pitchFamily="34" charset="0"/>
                          <a:ea typeface="Calibri" pitchFamily="34" charset="-122"/>
                          <a:cs typeface="Calibri" pitchFamily="34" charset="-120"/>
                        </a:rPr>
                        <a:t>IRB Stage</a:t>
                      </a:r>
                      <a:endParaRPr lang="en-US" sz="950" dirty="0">
                        <a:latin typeface="Calibri" charset="0"/>
                        <a:ea typeface="Calibri" charset="0"/>
                        <a:cs typeface="Calibri" charset="0"/>
                      </a:endParaRPr>
                    </a:p>
                  </a:txBody>
                  <a:tcPr anchor="ctr">
                    <a:lnL w="6350" cap="flat" cmpd="sng" algn="ctr">
                      <a:solidFill>
                        <a:srgbClr val="E2EBF0"/>
                      </a:solidFill>
                      <a:prstDash val="solid"/>
                      <a:round/>
                      <a:headEnd type="none" w="med" len="med"/>
                      <a:tailEnd type="none" w="med" len="med"/>
                    </a:lnL>
                    <a:lnR w="6350" cap="flat" cmpd="sng" algn="ctr">
                      <a:solidFill>
                        <a:srgbClr val="E2EBF0"/>
                      </a:solidFill>
                      <a:prstDash val="solid"/>
                      <a:round/>
                      <a:headEnd type="none" w="med" len="med"/>
                      <a:tailEnd type="none" w="med" len="med"/>
                    </a:lnR>
                    <a:lnT w="6350" cap="flat" cmpd="sng" algn="ctr">
                      <a:solidFill>
                        <a:srgbClr val="E2EBF0"/>
                      </a:solidFill>
                      <a:prstDash val="solid"/>
                      <a:round/>
                      <a:headEnd type="none" w="med" len="med"/>
                      <a:tailEnd type="none" w="med" len="med"/>
                    </a:lnT>
                    <a:lnB w="6350" cap="flat" cmpd="sng" algn="ctr">
                      <a:solidFill>
                        <a:srgbClr val="E2EBF0"/>
                      </a:solidFill>
                      <a:prstDash val="solid"/>
                      <a:round/>
                      <a:headEnd type="none" w="med" len="med"/>
                      <a:tailEnd type="none" w="med" len="med"/>
                    </a:lnB>
                    <a:solidFill>
                      <a:srgbClr val="0A2342"/>
                    </a:solidFill>
                  </a:tcPr>
                </a:tc>
                <a:tc>
                  <a:txBody>
                    <a:bodyPr/>
                    <a:lstStyle/>
                    <a:p>
                      <a:pPr marL="0" indent="0" algn="l">
                        <a:buNone/>
                      </a:pPr>
                      <a:r>
                        <a:rPr lang="en-US" sz="950" b="1" dirty="0">
                          <a:solidFill>
                            <a:srgbClr val="FFFFFF"/>
                          </a:solidFill>
                          <a:latin typeface="Calibri" pitchFamily="34" charset="0"/>
                          <a:ea typeface="Calibri" pitchFamily="34" charset="-122"/>
                          <a:cs typeface="Calibri" pitchFamily="34" charset="-120"/>
                        </a:rPr>
                        <a:t>Requirement</a:t>
                      </a:r>
                      <a:endParaRPr lang="en-US" sz="950" dirty="0">
                        <a:latin typeface="Calibri" charset="0"/>
                        <a:ea typeface="Calibri" charset="0"/>
                        <a:cs typeface="Calibri" charset="0"/>
                      </a:endParaRPr>
                    </a:p>
                  </a:txBody>
                  <a:tcPr anchor="ctr">
                    <a:lnL w="6350" cap="flat" cmpd="sng" algn="ctr">
                      <a:solidFill>
                        <a:srgbClr val="E2EBF0"/>
                      </a:solidFill>
                      <a:prstDash val="solid"/>
                      <a:round/>
                      <a:headEnd type="none" w="med" len="med"/>
                      <a:tailEnd type="none" w="med" len="med"/>
                    </a:lnL>
                    <a:lnR w="6350" cap="flat" cmpd="sng" algn="ctr">
                      <a:solidFill>
                        <a:srgbClr val="E2EBF0"/>
                      </a:solidFill>
                      <a:prstDash val="solid"/>
                      <a:round/>
                      <a:headEnd type="none" w="med" len="med"/>
                      <a:tailEnd type="none" w="med" len="med"/>
                    </a:lnR>
                    <a:lnT w="6350" cap="flat" cmpd="sng" algn="ctr">
                      <a:solidFill>
                        <a:srgbClr val="E2EBF0"/>
                      </a:solidFill>
                      <a:prstDash val="solid"/>
                      <a:round/>
                      <a:headEnd type="none" w="med" len="med"/>
                      <a:tailEnd type="none" w="med" len="med"/>
                    </a:lnT>
                    <a:lnB w="6350" cap="flat" cmpd="sng" algn="ctr">
                      <a:solidFill>
                        <a:srgbClr val="E2EBF0"/>
                      </a:solidFill>
                      <a:prstDash val="solid"/>
                      <a:round/>
                      <a:headEnd type="none" w="med" len="med"/>
                      <a:tailEnd type="none" w="med" len="med"/>
                    </a:lnB>
                    <a:solidFill>
                      <a:srgbClr val="0A2342"/>
                    </a:solidFill>
                  </a:tcPr>
                </a:tc>
                <a:tc>
                  <a:txBody>
                    <a:bodyPr/>
                    <a:lstStyle/>
                    <a:p>
                      <a:pPr marL="0" indent="0" algn="l">
                        <a:buNone/>
                      </a:pPr>
                      <a:r>
                        <a:rPr lang="en-US" sz="950" b="1" dirty="0">
                          <a:solidFill>
                            <a:srgbClr val="FFFFFF"/>
                          </a:solidFill>
                          <a:latin typeface="Calibri" pitchFamily="34" charset="0"/>
                          <a:ea typeface="Calibri" pitchFamily="34" charset="-122"/>
                          <a:cs typeface="Calibri" pitchFamily="34" charset="-120"/>
                        </a:rPr>
                        <a:t>Corazón Compliance</a:t>
                      </a:r>
                      <a:endParaRPr lang="en-US" sz="950" dirty="0">
                        <a:latin typeface="Calibri" charset="0"/>
                        <a:ea typeface="Calibri" charset="0"/>
                        <a:cs typeface="Calibri" charset="0"/>
                      </a:endParaRPr>
                    </a:p>
                  </a:txBody>
                  <a:tcPr anchor="ctr">
                    <a:lnL w="6350" cap="flat" cmpd="sng" algn="ctr">
                      <a:solidFill>
                        <a:srgbClr val="E2EBF0"/>
                      </a:solidFill>
                      <a:prstDash val="solid"/>
                      <a:round/>
                      <a:headEnd type="none" w="med" len="med"/>
                      <a:tailEnd type="none" w="med" len="med"/>
                    </a:lnL>
                    <a:lnR w="6350" cap="flat" cmpd="sng" algn="ctr">
                      <a:solidFill>
                        <a:srgbClr val="E2EBF0"/>
                      </a:solidFill>
                      <a:prstDash val="solid"/>
                      <a:round/>
                      <a:headEnd type="none" w="med" len="med"/>
                      <a:tailEnd type="none" w="med" len="med"/>
                    </a:lnR>
                    <a:lnT w="6350" cap="flat" cmpd="sng" algn="ctr">
                      <a:solidFill>
                        <a:srgbClr val="E2EBF0"/>
                      </a:solidFill>
                      <a:prstDash val="solid"/>
                      <a:round/>
                      <a:headEnd type="none" w="med" len="med"/>
                      <a:tailEnd type="none" w="med" len="med"/>
                    </a:lnT>
                    <a:lnB w="6350" cap="flat" cmpd="sng" algn="ctr">
                      <a:solidFill>
                        <a:srgbClr val="E2EBF0"/>
                      </a:solidFill>
                      <a:prstDash val="solid"/>
                      <a:round/>
                      <a:headEnd type="none" w="med" len="med"/>
                      <a:tailEnd type="none" w="med" len="med"/>
                    </a:lnB>
                    <a:solidFill>
                      <a:srgbClr val="0A2342"/>
                    </a:solidFill>
                  </a:tcPr>
                </a:tc>
                <a:extLst>
                  <a:ext uri="{0D108BD9-81ED-4DB2-BD59-A6C34878D82A}">
                    <a16:rowId xmlns:a16="http://schemas.microsoft.com/office/drawing/2014/main" val="10000"/>
                  </a:ext>
                </a:extLst>
              </a:tr>
              <a:tr h="384048">
                <a:tc>
                  <a:txBody>
                    <a:bodyPr/>
                    <a:lstStyle/>
                    <a:p>
                      <a:pPr marL="0" indent="0" algn="l">
                        <a:buNone/>
                      </a:pPr>
                      <a:r>
                        <a:rPr lang="en-US" sz="950" dirty="0">
                          <a:solidFill>
                            <a:srgbClr val="000000"/>
                          </a:solidFill>
                          <a:latin typeface="Calibri" pitchFamily="34" charset="0"/>
                          <a:ea typeface="Calibri" pitchFamily="34" charset="-122"/>
                          <a:cs typeface="Calibri" pitchFamily="34" charset="-120"/>
                        </a:rPr>
                        <a:t>Protocol Review</a:t>
                      </a:r>
                      <a:endParaRPr lang="en-US" sz="950" dirty="0">
                        <a:latin typeface="Calibri" charset="0"/>
                        <a:ea typeface="Calibri" charset="0"/>
                        <a:cs typeface="Calibri" charset="0"/>
                      </a:endParaRPr>
                    </a:p>
                  </a:txBody>
                  <a:tcPr anchor="ctr">
                    <a:lnL w="6350" cap="flat" cmpd="sng" algn="ctr">
                      <a:solidFill>
                        <a:srgbClr val="E2EBF0"/>
                      </a:solidFill>
                      <a:prstDash val="solid"/>
                      <a:round/>
                      <a:headEnd type="none" w="med" len="med"/>
                      <a:tailEnd type="none" w="med" len="med"/>
                    </a:lnL>
                    <a:lnR w="6350" cap="flat" cmpd="sng" algn="ctr">
                      <a:solidFill>
                        <a:srgbClr val="E2EBF0"/>
                      </a:solidFill>
                      <a:prstDash val="solid"/>
                      <a:round/>
                      <a:headEnd type="none" w="med" len="med"/>
                      <a:tailEnd type="none" w="med" len="med"/>
                    </a:lnR>
                    <a:lnT w="6350" cap="flat" cmpd="sng" algn="ctr">
                      <a:solidFill>
                        <a:srgbClr val="E2EBF0"/>
                      </a:solidFill>
                      <a:prstDash val="solid"/>
                      <a:round/>
                      <a:headEnd type="none" w="med" len="med"/>
                      <a:tailEnd type="none" w="med" len="med"/>
                    </a:lnT>
                    <a:lnB w="6350" cap="flat" cmpd="sng" algn="ctr">
                      <a:solidFill>
                        <a:srgbClr val="E2EBF0"/>
                      </a:solidFill>
                      <a:prstDash val="solid"/>
                      <a:round/>
                      <a:headEnd type="none" w="med" len="med"/>
                      <a:tailEnd type="none" w="med" len="med"/>
                    </a:lnB>
                  </a:tcPr>
                </a:tc>
                <a:tc>
                  <a:txBody>
                    <a:bodyPr/>
                    <a:lstStyle/>
                    <a:p>
                      <a:pPr marL="0" indent="0" algn="l">
                        <a:buNone/>
                      </a:pPr>
                      <a:r>
                        <a:rPr lang="en-US" sz="950" dirty="0">
                          <a:solidFill>
                            <a:srgbClr val="000000"/>
                          </a:solidFill>
                          <a:latin typeface="Calibri" pitchFamily="34" charset="0"/>
                          <a:ea typeface="Calibri" pitchFamily="34" charset="-122"/>
                          <a:cs typeface="Calibri" pitchFamily="34" charset="-120"/>
                        </a:rPr>
                        <a:t>Assess risks to human subjects before study</a:t>
                      </a:r>
                      <a:endParaRPr lang="en-US" sz="950" dirty="0">
                        <a:latin typeface="Calibri" charset="0"/>
                        <a:ea typeface="Calibri" charset="0"/>
                        <a:cs typeface="Calibri" charset="0"/>
                      </a:endParaRPr>
                    </a:p>
                  </a:txBody>
                  <a:tcPr anchor="ctr">
                    <a:lnL w="6350" cap="flat" cmpd="sng" algn="ctr">
                      <a:solidFill>
                        <a:srgbClr val="E2EBF0"/>
                      </a:solidFill>
                      <a:prstDash val="solid"/>
                      <a:round/>
                      <a:headEnd type="none" w="med" len="med"/>
                      <a:tailEnd type="none" w="med" len="med"/>
                    </a:lnL>
                    <a:lnR w="6350" cap="flat" cmpd="sng" algn="ctr">
                      <a:solidFill>
                        <a:srgbClr val="E2EBF0"/>
                      </a:solidFill>
                      <a:prstDash val="solid"/>
                      <a:round/>
                      <a:headEnd type="none" w="med" len="med"/>
                      <a:tailEnd type="none" w="med" len="med"/>
                    </a:lnR>
                    <a:lnT w="6350" cap="flat" cmpd="sng" algn="ctr">
                      <a:solidFill>
                        <a:srgbClr val="E2EBF0"/>
                      </a:solidFill>
                      <a:prstDash val="solid"/>
                      <a:round/>
                      <a:headEnd type="none" w="med" len="med"/>
                      <a:tailEnd type="none" w="med" len="med"/>
                    </a:lnT>
                    <a:lnB w="6350" cap="flat" cmpd="sng" algn="ctr">
                      <a:solidFill>
                        <a:srgbClr val="E2EBF0"/>
                      </a:solidFill>
                      <a:prstDash val="solid"/>
                      <a:round/>
                      <a:headEnd type="none" w="med" len="med"/>
                      <a:tailEnd type="none" w="med" len="med"/>
                    </a:lnB>
                  </a:tcPr>
                </a:tc>
                <a:tc>
                  <a:txBody>
                    <a:bodyPr/>
                    <a:lstStyle/>
                    <a:p>
                      <a:pPr marL="0" indent="0" algn="l">
                        <a:buNone/>
                      </a:pPr>
                      <a:r>
                        <a:rPr lang="en-US" sz="950" dirty="0">
                          <a:solidFill>
                            <a:srgbClr val="000000"/>
                          </a:solidFill>
                          <a:latin typeface="Calibri" pitchFamily="34" charset="0"/>
                          <a:ea typeface="Calibri" pitchFamily="34" charset="-122"/>
                          <a:cs typeface="Calibri" pitchFamily="34" charset="-120"/>
                        </a:rPr>
                        <a:t>✗ No post-market IRB review conducted</a:t>
                      </a:r>
                      <a:endParaRPr lang="en-US" sz="950" dirty="0">
                        <a:latin typeface="Calibri" charset="0"/>
                        <a:ea typeface="Calibri" charset="0"/>
                        <a:cs typeface="Calibri" charset="0"/>
                      </a:endParaRPr>
                    </a:p>
                  </a:txBody>
                  <a:tcPr anchor="ctr">
                    <a:lnL w="6350" cap="flat" cmpd="sng" algn="ctr">
                      <a:solidFill>
                        <a:srgbClr val="E2EBF0"/>
                      </a:solidFill>
                      <a:prstDash val="solid"/>
                      <a:round/>
                      <a:headEnd type="none" w="med" len="med"/>
                      <a:tailEnd type="none" w="med" len="med"/>
                    </a:lnL>
                    <a:lnR w="6350" cap="flat" cmpd="sng" algn="ctr">
                      <a:solidFill>
                        <a:srgbClr val="E2EBF0"/>
                      </a:solidFill>
                      <a:prstDash val="solid"/>
                      <a:round/>
                      <a:headEnd type="none" w="med" len="med"/>
                      <a:tailEnd type="none" w="med" len="med"/>
                    </a:lnR>
                    <a:lnT w="6350" cap="flat" cmpd="sng" algn="ctr">
                      <a:solidFill>
                        <a:srgbClr val="E2EBF0"/>
                      </a:solidFill>
                      <a:prstDash val="solid"/>
                      <a:round/>
                      <a:headEnd type="none" w="med" len="med"/>
                      <a:tailEnd type="none" w="med" len="med"/>
                    </a:lnT>
                    <a:lnB w="6350" cap="flat" cmpd="sng" algn="ctr">
                      <a:solidFill>
                        <a:srgbClr val="E2EBF0"/>
                      </a:solidFill>
                      <a:prstDash val="solid"/>
                      <a:round/>
                      <a:headEnd type="none" w="med" len="med"/>
                      <a:tailEnd type="none" w="med" len="med"/>
                    </a:lnB>
                  </a:tcPr>
                </a:tc>
                <a:extLst>
                  <a:ext uri="{0D108BD9-81ED-4DB2-BD59-A6C34878D82A}">
                    <a16:rowId xmlns:a16="http://schemas.microsoft.com/office/drawing/2014/main" val="10001"/>
                  </a:ext>
                </a:extLst>
              </a:tr>
              <a:tr h="384048">
                <a:tc>
                  <a:txBody>
                    <a:bodyPr/>
                    <a:lstStyle/>
                    <a:p>
                      <a:pPr marL="0" indent="0" algn="l">
                        <a:buNone/>
                      </a:pPr>
                      <a:r>
                        <a:rPr lang="en-US" sz="950" dirty="0">
                          <a:solidFill>
                            <a:srgbClr val="000000"/>
                          </a:solidFill>
                          <a:latin typeface="Calibri" pitchFamily="34" charset="0"/>
                          <a:ea typeface="Calibri" pitchFamily="34" charset="-122"/>
                          <a:cs typeface="Calibri" pitchFamily="34" charset="-120"/>
                        </a:rPr>
                        <a:t>Informed Consent</a:t>
                      </a:r>
                      <a:endParaRPr lang="en-US" sz="950" dirty="0">
                        <a:latin typeface="Calibri" charset="0"/>
                        <a:ea typeface="Calibri" charset="0"/>
                        <a:cs typeface="Calibri" charset="0"/>
                      </a:endParaRPr>
                    </a:p>
                  </a:txBody>
                  <a:tcPr anchor="ctr">
                    <a:lnL w="6350" cap="flat" cmpd="sng" algn="ctr">
                      <a:solidFill>
                        <a:srgbClr val="E2EBF0"/>
                      </a:solidFill>
                      <a:prstDash val="solid"/>
                      <a:round/>
                      <a:headEnd type="none" w="med" len="med"/>
                      <a:tailEnd type="none" w="med" len="med"/>
                    </a:lnL>
                    <a:lnR w="6350" cap="flat" cmpd="sng" algn="ctr">
                      <a:solidFill>
                        <a:srgbClr val="E2EBF0"/>
                      </a:solidFill>
                      <a:prstDash val="solid"/>
                      <a:round/>
                      <a:headEnd type="none" w="med" len="med"/>
                      <a:tailEnd type="none" w="med" len="med"/>
                    </a:lnR>
                    <a:lnT w="6350" cap="flat" cmpd="sng" algn="ctr">
                      <a:solidFill>
                        <a:srgbClr val="E2EBF0"/>
                      </a:solidFill>
                      <a:prstDash val="solid"/>
                      <a:round/>
                      <a:headEnd type="none" w="med" len="med"/>
                      <a:tailEnd type="none" w="med" len="med"/>
                    </a:lnT>
                    <a:lnB w="6350" cap="flat" cmpd="sng" algn="ctr">
                      <a:solidFill>
                        <a:srgbClr val="E2EBF0"/>
                      </a:solidFill>
                      <a:prstDash val="solid"/>
                      <a:round/>
                      <a:headEnd type="none" w="med" len="med"/>
                      <a:tailEnd type="none" w="med" len="med"/>
                    </a:lnB>
                  </a:tcPr>
                </a:tc>
                <a:tc>
                  <a:txBody>
                    <a:bodyPr/>
                    <a:lstStyle/>
                    <a:p>
                      <a:pPr marL="0" indent="0" algn="l">
                        <a:buNone/>
                      </a:pPr>
                      <a:r>
                        <a:rPr lang="en-US" sz="950" dirty="0">
                          <a:solidFill>
                            <a:srgbClr val="000000"/>
                          </a:solidFill>
                          <a:latin typeface="Calibri" pitchFamily="34" charset="0"/>
                          <a:ea typeface="Calibri" pitchFamily="34" charset="-122"/>
                          <a:cs typeface="Calibri" pitchFamily="34" charset="-120"/>
                        </a:rPr>
                        <a:t>Participants must be informed of all risks</a:t>
                      </a:r>
                      <a:endParaRPr lang="en-US" sz="950" dirty="0">
                        <a:latin typeface="Calibri" charset="0"/>
                        <a:ea typeface="Calibri" charset="0"/>
                        <a:cs typeface="Calibri" charset="0"/>
                      </a:endParaRPr>
                    </a:p>
                  </a:txBody>
                  <a:tcPr anchor="ctr">
                    <a:lnL w="6350" cap="flat" cmpd="sng" algn="ctr">
                      <a:solidFill>
                        <a:srgbClr val="E2EBF0"/>
                      </a:solidFill>
                      <a:prstDash val="solid"/>
                      <a:round/>
                      <a:headEnd type="none" w="med" len="med"/>
                      <a:tailEnd type="none" w="med" len="med"/>
                    </a:lnL>
                    <a:lnR w="6350" cap="flat" cmpd="sng" algn="ctr">
                      <a:solidFill>
                        <a:srgbClr val="E2EBF0"/>
                      </a:solidFill>
                      <a:prstDash val="solid"/>
                      <a:round/>
                      <a:headEnd type="none" w="med" len="med"/>
                      <a:tailEnd type="none" w="med" len="med"/>
                    </a:lnR>
                    <a:lnT w="6350" cap="flat" cmpd="sng" algn="ctr">
                      <a:solidFill>
                        <a:srgbClr val="E2EBF0"/>
                      </a:solidFill>
                      <a:prstDash val="solid"/>
                      <a:round/>
                      <a:headEnd type="none" w="med" len="med"/>
                      <a:tailEnd type="none" w="med" len="med"/>
                    </a:lnT>
                    <a:lnB w="6350" cap="flat" cmpd="sng" algn="ctr">
                      <a:solidFill>
                        <a:srgbClr val="E2EBF0"/>
                      </a:solidFill>
                      <a:prstDash val="solid"/>
                      <a:round/>
                      <a:headEnd type="none" w="med" len="med"/>
                      <a:tailEnd type="none" w="med" len="med"/>
                    </a:lnB>
                  </a:tcPr>
                </a:tc>
                <a:tc>
                  <a:txBody>
                    <a:bodyPr/>
                    <a:lstStyle/>
                    <a:p>
                      <a:pPr marL="0" indent="0" algn="l">
                        <a:buNone/>
                      </a:pPr>
                      <a:r>
                        <a:rPr lang="en-US" sz="950" dirty="0">
                          <a:solidFill>
                            <a:srgbClr val="000000"/>
                          </a:solidFill>
                          <a:latin typeface="Calibri" pitchFamily="34" charset="0"/>
                          <a:ea typeface="Calibri" pitchFamily="34" charset="-122"/>
                          <a:cs typeface="Calibri" pitchFamily="34" charset="-120"/>
                        </a:rPr>
                        <a:t>✗ Patients not notified of vulnerability</a:t>
                      </a:r>
                      <a:endParaRPr lang="en-US" sz="950" dirty="0">
                        <a:latin typeface="Calibri" charset="0"/>
                        <a:ea typeface="Calibri" charset="0"/>
                        <a:cs typeface="Calibri" charset="0"/>
                      </a:endParaRPr>
                    </a:p>
                  </a:txBody>
                  <a:tcPr anchor="ctr">
                    <a:lnL w="6350" cap="flat" cmpd="sng" algn="ctr">
                      <a:solidFill>
                        <a:srgbClr val="E2EBF0"/>
                      </a:solidFill>
                      <a:prstDash val="solid"/>
                      <a:round/>
                      <a:headEnd type="none" w="med" len="med"/>
                      <a:tailEnd type="none" w="med" len="med"/>
                    </a:lnL>
                    <a:lnR w="6350" cap="flat" cmpd="sng" algn="ctr">
                      <a:solidFill>
                        <a:srgbClr val="E2EBF0"/>
                      </a:solidFill>
                      <a:prstDash val="solid"/>
                      <a:round/>
                      <a:headEnd type="none" w="med" len="med"/>
                      <a:tailEnd type="none" w="med" len="med"/>
                    </a:lnR>
                    <a:lnT w="6350" cap="flat" cmpd="sng" algn="ctr">
                      <a:solidFill>
                        <a:srgbClr val="E2EBF0"/>
                      </a:solidFill>
                      <a:prstDash val="solid"/>
                      <a:round/>
                      <a:headEnd type="none" w="med" len="med"/>
                      <a:tailEnd type="none" w="med" len="med"/>
                    </a:lnT>
                    <a:lnB w="6350" cap="flat" cmpd="sng" algn="ctr">
                      <a:solidFill>
                        <a:srgbClr val="E2EBF0"/>
                      </a:solidFill>
                      <a:prstDash val="solid"/>
                      <a:round/>
                      <a:headEnd type="none" w="med" len="med"/>
                      <a:tailEnd type="none" w="med" len="med"/>
                    </a:lnB>
                  </a:tcPr>
                </a:tc>
                <a:extLst>
                  <a:ext uri="{0D108BD9-81ED-4DB2-BD59-A6C34878D82A}">
                    <a16:rowId xmlns:a16="http://schemas.microsoft.com/office/drawing/2014/main" val="10002"/>
                  </a:ext>
                </a:extLst>
              </a:tr>
              <a:tr h="384048">
                <a:tc>
                  <a:txBody>
                    <a:bodyPr/>
                    <a:lstStyle/>
                    <a:p>
                      <a:pPr marL="0" indent="0" algn="l">
                        <a:buNone/>
                      </a:pPr>
                      <a:r>
                        <a:rPr lang="en-US" sz="950" dirty="0">
                          <a:solidFill>
                            <a:srgbClr val="000000"/>
                          </a:solidFill>
                          <a:latin typeface="Calibri" pitchFamily="34" charset="0"/>
                          <a:ea typeface="Calibri" pitchFamily="34" charset="-122"/>
                          <a:cs typeface="Calibri" pitchFamily="34" charset="-120"/>
                        </a:rPr>
                        <a:t>Risk-Benefit Analysis</a:t>
                      </a:r>
                      <a:endParaRPr lang="en-US" sz="950" dirty="0">
                        <a:latin typeface="Calibri" charset="0"/>
                        <a:ea typeface="Calibri" charset="0"/>
                        <a:cs typeface="Calibri" charset="0"/>
                      </a:endParaRPr>
                    </a:p>
                  </a:txBody>
                  <a:tcPr anchor="ctr">
                    <a:lnL w="6350" cap="flat" cmpd="sng" algn="ctr">
                      <a:solidFill>
                        <a:srgbClr val="E2EBF0"/>
                      </a:solidFill>
                      <a:prstDash val="solid"/>
                      <a:round/>
                      <a:headEnd type="none" w="med" len="med"/>
                      <a:tailEnd type="none" w="med" len="med"/>
                    </a:lnL>
                    <a:lnR w="6350" cap="flat" cmpd="sng" algn="ctr">
                      <a:solidFill>
                        <a:srgbClr val="E2EBF0"/>
                      </a:solidFill>
                      <a:prstDash val="solid"/>
                      <a:round/>
                      <a:headEnd type="none" w="med" len="med"/>
                      <a:tailEnd type="none" w="med" len="med"/>
                    </a:lnR>
                    <a:lnT w="6350" cap="flat" cmpd="sng" algn="ctr">
                      <a:solidFill>
                        <a:srgbClr val="E2EBF0"/>
                      </a:solidFill>
                      <a:prstDash val="solid"/>
                      <a:round/>
                      <a:headEnd type="none" w="med" len="med"/>
                      <a:tailEnd type="none" w="med" len="med"/>
                    </a:lnT>
                    <a:lnB w="6350" cap="flat" cmpd="sng" algn="ctr">
                      <a:solidFill>
                        <a:srgbClr val="E2EBF0"/>
                      </a:solidFill>
                      <a:prstDash val="solid"/>
                      <a:round/>
                      <a:headEnd type="none" w="med" len="med"/>
                      <a:tailEnd type="none" w="med" len="med"/>
                    </a:lnB>
                  </a:tcPr>
                </a:tc>
                <a:tc>
                  <a:txBody>
                    <a:bodyPr/>
                    <a:lstStyle/>
                    <a:p>
                      <a:pPr marL="0" indent="0" algn="l">
                        <a:buNone/>
                      </a:pPr>
                      <a:r>
                        <a:rPr lang="en-US" sz="950" dirty="0">
                          <a:solidFill>
                            <a:srgbClr val="000000"/>
                          </a:solidFill>
                          <a:latin typeface="Calibri" pitchFamily="34" charset="0"/>
                          <a:ea typeface="Calibri" pitchFamily="34" charset="-122"/>
                          <a:cs typeface="Calibri" pitchFamily="34" charset="-120"/>
                        </a:rPr>
                        <a:t>Benefits must outweigh foreseeable risks</a:t>
                      </a:r>
                      <a:endParaRPr lang="en-US" sz="950" dirty="0">
                        <a:latin typeface="Calibri" charset="0"/>
                        <a:ea typeface="Calibri" charset="0"/>
                        <a:cs typeface="Calibri" charset="0"/>
                      </a:endParaRPr>
                    </a:p>
                  </a:txBody>
                  <a:tcPr anchor="ctr">
                    <a:lnL w="6350" cap="flat" cmpd="sng" algn="ctr">
                      <a:solidFill>
                        <a:srgbClr val="E2EBF0"/>
                      </a:solidFill>
                      <a:prstDash val="solid"/>
                      <a:round/>
                      <a:headEnd type="none" w="med" len="med"/>
                      <a:tailEnd type="none" w="med" len="med"/>
                    </a:lnL>
                    <a:lnR w="6350" cap="flat" cmpd="sng" algn="ctr">
                      <a:solidFill>
                        <a:srgbClr val="E2EBF0"/>
                      </a:solidFill>
                      <a:prstDash val="solid"/>
                      <a:round/>
                      <a:headEnd type="none" w="med" len="med"/>
                      <a:tailEnd type="none" w="med" len="med"/>
                    </a:lnR>
                    <a:lnT w="6350" cap="flat" cmpd="sng" algn="ctr">
                      <a:solidFill>
                        <a:srgbClr val="E2EBF0"/>
                      </a:solidFill>
                      <a:prstDash val="solid"/>
                      <a:round/>
                      <a:headEnd type="none" w="med" len="med"/>
                      <a:tailEnd type="none" w="med" len="med"/>
                    </a:lnT>
                    <a:lnB w="6350" cap="flat" cmpd="sng" algn="ctr">
                      <a:solidFill>
                        <a:srgbClr val="E2EBF0"/>
                      </a:solidFill>
                      <a:prstDash val="solid"/>
                      <a:round/>
                      <a:headEnd type="none" w="med" len="med"/>
                      <a:tailEnd type="none" w="med" len="med"/>
                    </a:lnB>
                  </a:tcPr>
                </a:tc>
                <a:tc>
                  <a:txBody>
                    <a:bodyPr/>
                    <a:lstStyle/>
                    <a:p>
                      <a:pPr marL="0" indent="0" algn="l">
                        <a:buNone/>
                      </a:pPr>
                      <a:r>
                        <a:rPr lang="en-US" sz="950" dirty="0">
                          <a:solidFill>
                            <a:srgbClr val="000000"/>
                          </a:solidFill>
                          <a:latin typeface="Calibri" pitchFamily="34" charset="0"/>
                          <a:ea typeface="Calibri" pitchFamily="34" charset="-122"/>
                          <a:cs typeface="Calibri" pitchFamily="34" charset="-120"/>
                        </a:rPr>
                        <a:t>⚠ Benefits outweighed once risk identified</a:t>
                      </a:r>
                      <a:endParaRPr lang="en-US" sz="950" dirty="0">
                        <a:latin typeface="Calibri" charset="0"/>
                        <a:ea typeface="Calibri" charset="0"/>
                        <a:cs typeface="Calibri" charset="0"/>
                      </a:endParaRPr>
                    </a:p>
                  </a:txBody>
                  <a:tcPr anchor="ctr">
                    <a:lnL w="6350" cap="flat" cmpd="sng" algn="ctr">
                      <a:solidFill>
                        <a:srgbClr val="E2EBF0"/>
                      </a:solidFill>
                      <a:prstDash val="solid"/>
                      <a:round/>
                      <a:headEnd type="none" w="med" len="med"/>
                      <a:tailEnd type="none" w="med" len="med"/>
                    </a:lnL>
                    <a:lnR w="6350" cap="flat" cmpd="sng" algn="ctr">
                      <a:solidFill>
                        <a:srgbClr val="E2EBF0"/>
                      </a:solidFill>
                      <a:prstDash val="solid"/>
                      <a:round/>
                      <a:headEnd type="none" w="med" len="med"/>
                      <a:tailEnd type="none" w="med" len="med"/>
                    </a:lnR>
                    <a:lnT w="6350" cap="flat" cmpd="sng" algn="ctr">
                      <a:solidFill>
                        <a:srgbClr val="E2EBF0"/>
                      </a:solidFill>
                      <a:prstDash val="solid"/>
                      <a:round/>
                      <a:headEnd type="none" w="med" len="med"/>
                      <a:tailEnd type="none" w="med" len="med"/>
                    </a:lnT>
                    <a:lnB w="6350" cap="flat" cmpd="sng" algn="ctr">
                      <a:solidFill>
                        <a:srgbClr val="E2EBF0"/>
                      </a:solidFill>
                      <a:prstDash val="solid"/>
                      <a:round/>
                      <a:headEnd type="none" w="med" len="med"/>
                      <a:tailEnd type="none" w="med" len="med"/>
                    </a:lnB>
                  </a:tcPr>
                </a:tc>
                <a:extLst>
                  <a:ext uri="{0D108BD9-81ED-4DB2-BD59-A6C34878D82A}">
                    <a16:rowId xmlns:a16="http://schemas.microsoft.com/office/drawing/2014/main" val="10003"/>
                  </a:ext>
                </a:extLst>
              </a:tr>
              <a:tr h="384048">
                <a:tc>
                  <a:txBody>
                    <a:bodyPr/>
                    <a:lstStyle/>
                    <a:p>
                      <a:pPr marL="0" indent="0" algn="l">
                        <a:buNone/>
                      </a:pPr>
                      <a:r>
                        <a:rPr lang="en-US" sz="950" dirty="0">
                          <a:solidFill>
                            <a:srgbClr val="000000"/>
                          </a:solidFill>
                          <a:latin typeface="Calibri" pitchFamily="34" charset="0"/>
                          <a:ea typeface="Calibri" pitchFamily="34" charset="-122"/>
                          <a:cs typeface="Calibri" pitchFamily="34" charset="-120"/>
                        </a:rPr>
                        <a:t>Ongoing Monitoring</a:t>
                      </a:r>
                      <a:endParaRPr lang="en-US" sz="950" dirty="0">
                        <a:latin typeface="Calibri" charset="0"/>
                        <a:ea typeface="Calibri" charset="0"/>
                        <a:cs typeface="Calibri" charset="0"/>
                      </a:endParaRPr>
                    </a:p>
                  </a:txBody>
                  <a:tcPr anchor="ctr">
                    <a:lnL w="6350" cap="flat" cmpd="sng" algn="ctr">
                      <a:solidFill>
                        <a:srgbClr val="E2EBF0"/>
                      </a:solidFill>
                      <a:prstDash val="solid"/>
                      <a:round/>
                      <a:headEnd type="none" w="med" len="med"/>
                      <a:tailEnd type="none" w="med" len="med"/>
                    </a:lnL>
                    <a:lnR w="6350" cap="flat" cmpd="sng" algn="ctr">
                      <a:solidFill>
                        <a:srgbClr val="E2EBF0"/>
                      </a:solidFill>
                      <a:prstDash val="solid"/>
                      <a:round/>
                      <a:headEnd type="none" w="med" len="med"/>
                      <a:tailEnd type="none" w="med" len="med"/>
                    </a:lnR>
                    <a:lnT w="6350" cap="flat" cmpd="sng" algn="ctr">
                      <a:solidFill>
                        <a:srgbClr val="E2EBF0"/>
                      </a:solidFill>
                      <a:prstDash val="solid"/>
                      <a:round/>
                      <a:headEnd type="none" w="med" len="med"/>
                      <a:tailEnd type="none" w="med" len="med"/>
                    </a:lnT>
                    <a:lnB w="6350" cap="flat" cmpd="sng" algn="ctr">
                      <a:solidFill>
                        <a:srgbClr val="E2EBF0"/>
                      </a:solidFill>
                      <a:prstDash val="solid"/>
                      <a:round/>
                      <a:headEnd type="none" w="med" len="med"/>
                      <a:tailEnd type="none" w="med" len="med"/>
                    </a:lnB>
                  </a:tcPr>
                </a:tc>
                <a:tc>
                  <a:txBody>
                    <a:bodyPr/>
                    <a:lstStyle/>
                    <a:p>
                      <a:pPr marL="0" indent="0" algn="l">
                        <a:buNone/>
                      </a:pPr>
                      <a:r>
                        <a:rPr lang="en-US" sz="950" dirty="0">
                          <a:solidFill>
                            <a:srgbClr val="000000"/>
                          </a:solidFill>
                          <a:latin typeface="Calibri" pitchFamily="34" charset="0"/>
                          <a:ea typeface="Calibri" pitchFamily="34" charset="-122"/>
                          <a:cs typeface="Calibri" pitchFamily="34" charset="-120"/>
                        </a:rPr>
                        <a:t>Continuous oversight during active research</a:t>
                      </a:r>
                      <a:endParaRPr lang="en-US" sz="950" dirty="0">
                        <a:latin typeface="Calibri" charset="0"/>
                        <a:ea typeface="Calibri" charset="0"/>
                        <a:cs typeface="Calibri" charset="0"/>
                      </a:endParaRPr>
                    </a:p>
                  </a:txBody>
                  <a:tcPr anchor="ctr">
                    <a:lnL w="6350" cap="flat" cmpd="sng" algn="ctr">
                      <a:solidFill>
                        <a:srgbClr val="E2EBF0"/>
                      </a:solidFill>
                      <a:prstDash val="solid"/>
                      <a:round/>
                      <a:headEnd type="none" w="med" len="med"/>
                      <a:tailEnd type="none" w="med" len="med"/>
                    </a:lnL>
                    <a:lnR w="6350" cap="flat" cmpd="sng" algn="ctr">
                      <a:solidFill>
                        <a:srgbClr val="E2EBF0"/>
                      </a:solidFill>
                      <a:prstDash val="solid"/>
                      <a:round/>
                      <a:headEnd type="none" w="med" len="med"/>
                      <a:tailEnd type="none" w="med" len="med"/>
                    </a:lnR>
                    <a:lnT w="6350" cap="flat" cmpd="sng" algn="ctr">
                      <a:solidFill>
                        <a:srgbClr val="E2EBF0"/>
                      </a:solidFill>
                      <a:prstDash val="solid"/>
                      <a:round/>
                      <a:headEnd type="none" w="med" len="med"/>
                      <a:tailEnd type="none" w="med" len="med"/>
                    </a:lnT>
                    <a:lnB w="6350" cap="flat" cmpd="sng" algn="ctr">
                      <a:solidFill>
                        <a:srgbClr val="E2EBF0"/>
                      </a:solidFill>
                      <a:prstDash val="solid"/>
                      <a:round/>
                      <a:headEnd type="none" w="med" len="med"/>
                      <a:tailEnd type="none" w="med" len="med"/>
                    </a:lnB>
                  </a:tcPr>
                </a:tc>
                <a:tc>
                  <a:txBody>
                    <a:bodyPr/>
                    <a:lstStyle/>
                    <a:p>
                      <a:pPr marL="0" indent="0" algn="l">
                        <a:buNone/>
                      </a:pPr>
                      <a:r>
                        <a:rPr lang="en-US" sz="950" dirty="0">
                          <a:solidFill>
                            <a:srgbClr val="000000"/>
                          </a:solidFill>
                          <a:latin typeface="Calibri" pitchFamily="34" charset="0"/>
                          <a:ea typeface="Calibri" pitchFamily="34" charset="-122"/>
                          <a:cs typeface="Calibri" pitchFamily="34" charset="-120"/>
                        </a:rPr>
                        <a:t>✗ No remediation process initiated</a:t>
                      </a:r>
                      <a:endParaRPr lang="en-US" sz="950" dirty="0">
                        <a:latin typeface="Calibri" charset="0"/>
                        <a:ea typeface="Calibri" charset="0"/>
                        <a:cs typeface="Calibri" charset="0"/>
                      </a:endParaRPr>
                    </a:p>
                  </a:txBody>
                  <a:tcPr anchor="ctr">
                    <a:lnL w="6350" cap="flat" cmpd="sng" algn="ctr">
                      <a:solidFill>
                        <a:srgbClr val="E2EBF0"/>
                      </a:solidFill>
                      <a:prstDash val="solid"/>
                      <a:round/>
                      <a:headEnd type="none" w="med" len="med"/>
                      <a:tailEnd type="none" w="med" len="med"/>
                    </a:lnL>
                    <a:lnR w="6350" cap="flat" cmpd="sng" algn="ctr">
                      <a:solidFill>
                        <a:srgbClr val="E2EBF0"/>
                      </a:solidFill>
                      <a:prstDash val="solid"/>
                      <a:round/>
                      <a:headEnd type="none" w="med" len="med"/>
                      <a:tailEnd type="none" w="med" len="med"/>
                    </a:lnR>
                    <a:lnT w="6350" cap="flat" cmpd="sng" algn="ctr">
                      <a:solidFill>
                        <a:srgbClr val="E2EBF0"/>
                      </a:solidFill>
                      <a:prstDash val="solid"/>
                      <a:round/>
                      <a:headEnd type="none" w="med" len="med"/>
                      <a:tailEnd type="none" w="med" len="med"/>
                    </a:lnT>
                    <a:lnB w="6350" cap="flat" cmpd="sng" algn="ctr">
                      <a:solidFill>
                        <a:srgbClr val="E2EBF0"/>
                      </a:solidFill>
                      <a:prstDash val="solid"/>
                      <a:round/>
                      <a:headEnd type="none" w="med" len="med"/>
                      <a:tailEnd type="none" w="med" len="med"/>
                    </a:lnB>
                  </a:tcPr>
                </a:tc>
                <a:extLst>
                  <a:ext uri="{0D108BD9-81ED-4DB2-BD59-A6C34878D82A}">
                    <a16:rowId xmlns:a16="http://schemas.microsoft.com/office/drawing/2014/main" val="10004"/>
                  </a:ext>
                </a:extLst>
              </a:tr>
              <a:tr h="384048">
                <a:tc>
                  <a:txBody>
                    <a:bodyPr/>
                    <a:lstStyle/>
                    <a:p>
                      <a:pPr marL="0" indent="0" algn="l">
                        <a:buNone/>
                      </a:pPr>
                      <a:r>
                        <a:rPr lang="en-US" sz="950" dirty="0">
                          <a:solidFill>
                            <a:srgbClr val="000000"/>
                          </a:solidFill>
                          <a:latin typeface="Calibri" pitchFamily="34" charset="0"/>
                          <a:ea typeface="Calibri" pitchFamily="34" charset="-122"/>
                          <a:cs typeface="Calibri" pitchFamily="34" charset="-120"/>
                        </a:rPr>
                        <a:t>Data Protection</a:t>
                      </a:r>
                      <a:endParaRPr lang="en-US" sz="950" dirty="0">
                        <a:latin typeface="Calibri" charset="0"/>
                        <a:ea typeface="Calibri" charset="0"/>
                        <a:cs typeface="Calibri" charset="0"/>
                      </a:endParaRPr>
                    </a:p>
                  </a:txBody>
                  <a:tcPr anchor="ctr">
                    <a:lnL w="6350" cap="flat" cmpd="sng" algn="ctr">
                      <a:solidFill>
                        <a:srgbClr val="E2EBF0"/>
                      </a:solidFill>
                      <a:prstDash val="solid"/>
                      <a:round/>
                      <a:headEnd type="none" w="med" len="med"/>
                      <a:tailEnd type="none" w="med" len="med"/>
                    </a:lnL>
                    <a:lnR w="6350" cap="flat" cmpd="sng" algn="ctr">
                      <a:solidFill>
                        <a:srgbClr val="E2EBF0"/>
                      </a:solidFill>
                      <a:prstDash val="solid"/>
                      <a:round/>
                      <a:headEnd type="none" w="med" len="med"/>
                      <a:tailEnd type="none" w="med" len="med"/>
                    </a:lnR>
                    <a:lnT w="6350" cap="flat" cmpd="sng" algn="ctr">
                      <a:solidFill>
                        <a:srgbClr val="E2EBF0"/>
                      </a:solidFill>
                      <a:prstDash val="solid"/>
                      <a:round/>
                      <a:headEnd type="none" w="med" len="med"/>
                      <a:tailEnd type="none" w="med" len="med"/>
                    </a:lnT>
                    <a:lnB w="6350" cap="flat" cmpd="sng" algn="ctr">
                      <a:solidFill>
                        <a:srgbClr val="E2EBF0"/>
                      </a:solidFill>
                      <a:prstDash val="solid"/>
                      <a:round/>
                      <a:headEnd type="none" w="med" len="med"/>
                      <a:tailEnd type="none" w="med" len="med"/>
                    </a:lnB>
                  </a:tcPr>
                </a:tc>
                <a:tc>
                  <a:txBody>
                    <a:bodyPr/>
                    <a:lstStyle/>
                    <a:p>
                      <a:pPr marL="0" indent="0" algn="l">
                        <a:buNone/>
                      </a:pPr>
                      <a:r>
                        <a:rPr lang="en-US" sz="950" dirty="0">
                          <a:solidFill>
                            <a:srgbClr val="000000"/>
                          </a:solidFill>
                          <a:latin typeface="Calibri" pitchFamily="34" charset="0"/>
                          <a:ea typeface="Calibri" pitchFamily="34" charset="-122"/>
                          <a:cs typeface="Calibri" pitchFamily="34" charset="-120"/>
                        </a:rPr>
                        <a:t>Secure handling of identifiable health data</a:t>
                      </a:r>
                      <a:endParaRPr lang="en-US" sz="950" dirty="0">
                        <a:latin typeface="Calibri" charset="0"/>
                        <a:ea typeface="Calibri" charset="0"/>
                        <a:cs typeface="Calibri" charset="0"/>
                      </a:endParaRPr>
                    </a:p>
                  </a:txBody>
                  <a:tcPr anchor="ctr">
                    <a:lnL w="6350" cap="flat" cmpd="sng" algn="ctr">
                      <a:solidFill>
                        <a:srgbClr val="E2EBF0"/>
                      </a:solidFill>
                      <a:prstDash val="solid"/>
                      <a:round/>
                      <a:headEnd type="none" w="med" len="med"/>
                      <a:tailEnd type="none" w="med" len="med"/>
                    </a:lnL>
                    <a:lnR w="6350" cap="flat" cmpd="sng" algn="ctr">
                      <a:solidFill>
                        <a:srgbClr val="E2EBF0"/>
                      </a:solidFill>
                      <a:prstDash val="solid"/>
                      <a:round/>
                      <a:headEnd type="none" w="med" len="med"/>
                      <a:tailEnd type="none" w="med" len="med"/>
                    </a:lnR>
                    <a:lnT w="6350" cap="flat" cmpd="sng" algn="ctr">
                      <a:solidFill>
                        <a:srgbClr val="E2EBF0"/>
                      </a:solidFill>
                      <a:prstDash val="solid"/>
                      <a:round/>
                      <a:headEnd type="none" w="med" len="med"/>
                      <a:tailEnd type="none" w="med" len="med"/>
                    </a:lnT>
                    <a:lnB w="6350" cap="flat" cmpd="sng" algn="ctr">
                      <a:solidFill>
                        <a:srgbClr val="E2EBF0"/>
                      </a:solidFill>
                      <a:prstDash val="solid"/>
                      <a:round/>
                      <a:headEnd type="none" w="med" len="med"/>
                      <a:tailEnd type="none" w="med" len="med"/>
                    </a:lnB>
                  </a:tcPr>
                </a:tc>
                <a:tc>
                  <a:txBody>
                    <a:bodyPr/>
                    <a:lstStyle/>
                    <a:p>
                      <a:pPr marL="0" indent="0" algn="l">
                        <a:buNone/>
                      </a:pPr>
                      <a:r>
                        <a:rPr lang="en-US" sz="950" dirty="0">
                          <a:solidFill>
                            <a:srgbClr val="000000"/>
                          </a:solidFill>
                          <a:latin typeface="Calibri" pitchFamily="34" charset="0"/>
                          <a:ea typeface="Calibri" pitchFamily="34" charset="-122"/>
                          <a:cs typeface="Calibri" pitchFamily="34" charset="-120"/>
                        </a:rPr>
                        <a:t>⚠ Encryption present but exploitable</a:t>
                      </a:r>
                      <a:endParaRPr lang="en-US" sz="950" dirty="0">
                        <a:latin typeface="Calibri" charset="0"/>
                        <a:ea typeface="Calibri" charset="0"/>
                        <a:cs typeface="Calibri" charset="0"/>
                      </a:endParaRPr>
                    </a:p>
                  </a:txBody>
                  <a:tcPr anchor="ctr">
                    <a:lnL w="6350" cap="flat" cmpd="sng" algn="ctr">
                      <a:solidFill>
                        <a:srgbClr val="E2EBF0"/>
                      </a:solidFill>
                      <a:prstDash val="solid"/>
                      <a:round/>
                      <a:headEnd type="none" w="med" len="med"/>
                      <a:tailEnd type="none" w="med" len="med"/>
                    </a:lnL>
                    <a:lnR w="6350" cap="flat" cmpd="sng" algn="ctr">
                      <a:solidFill>
                        <a:srgbClr val="E2EBF0"/>
                      </a:solidFill>
                      <a:prstDash val="solid"/>
                      <a:round/>
                      <a:headEnd type="none" w="med" len="med"/>
                      <a:tailEnd type="none" w="med" len="med"/>
                    </a:lnR>
                    <a:lnT w="6350" cap="flat" cmpd="sng" algn="ctr">
                      <a:solidFill>
                        <a:srgbClr val="E2EBF0"/>
                      </a:solidFill>
                      <a:prstDash val="solid"/>
                      <a:round/>
                      <a:headEnd type="none" w="med" len="med"/>
                      <a:tailEnd type="none" w="med" len="med"/>
                    </a:lnT>
                    <a:lnB w="6350" cap="flat" cmpd="sng" algn="ctr">
                      <a:solidFill>
                        <a:srgbClr val="E2EBF0"/>
                      </a:solidFill>
                      <a:prstDash val="solid"/>
                      <a:round/>
                      <a:headEnd type="none" w="med" len="med"/>
                      <a:tailEnd type="none" w="med" len="med"/>
                    </a:lnB>
                  </a:tcPr>
                </a:tc>
                <a:extLst>
                  <a:ext uri="{0D108BD9-81ED-4DB2-BD59-A6C34878D82A}">
                    <a16:rowId xmlns:a16="http://schemas.microsoft.com/office/drawing/2014/main" val="10005"/>
                  </a:ext>
                </a:extLst>
              </a:tr>
            </a:tbl>
          </a:graphicData>
        </a:graphic>
      </p:graphicFrame>
      <p:sp>
        <p:nvSpPr>
          <p:cNvPr id="9" name="Text 6"/>
          <p:cNvSpPr/>
          <p:nvPr/>
        </p:nvSpPr>
        <p:spPr>
          <a:xfrm>
            <a:off x="4663440" y="914400"/>
            <a:ext cx="4114800" cy="292608"/>
          </a:xfrm>
          <a:prstGeom prst="rect">
            <a:avLst/>
          </a:prstGeom>
          <a:noFill/>
          <a:ln/>
        </p:spPr>
        <p:txBody>
          <a:bodyPr wrap="square" lIns="0" tIns="0" rIns="0" bIns="0" rtlCol="0" anchor="ctr"/>
          <a:lstStyle/>
          <a:p>
            <a:pPr marL="0" indent="0">
              <a:buNone/>
            </a:pPr>
            <a:r>
              <a:rPr lang="en-US" sz="1300" b="1" dirty="0">
                <a:solidFill>
                  <a:srgbClr val="0A2342"/>
                </a:solidFill>
                <a:latin typeface="Cambria" pitchFamily="34" charset="0"/>
                <a:ea typeface="Cambria" pitchFamily="34" charset="-122"/>
                <a:cs typeface="Cambria" pitchFamily="34" charset="-120"/>
              </a:rPr>
              <a:t>IRB Compliance Assessment</a:t>
            </a:r>
            <a:endParaRPr lang="en-US" sz="1300" dirty="0"/>
          </a:p>
        </p:txBody>
      </p:sp>
      <p:graphicFrame>
        <p:nvGraphicFramePr>
          <p:cNvPr id="10" name="Chart 0"/>
          <p:cNvGraphicFramePr/>
          <p:nvPr/>
        </p:nvGraphicFramePr>
        <p:xfrm>
          <a:off x="4617720" y="1234440"/>
          <a:ext cx="4297680" cy="2560320"/>
        </p:xfrm>
        <a:graphic>
          <a:graphicData uri="http://schemas.openxmlformats.org/drawingml/2006/chart">
            <c:chart xmlns:c="http://schemas.openxmlformats.org/drawingml/2006/chart" xmlns:r="http://schemas.openxmlformats.org/officeDocument/2006/relationships" r:id="rId3"/>
          </a:graphicData>
        </a:graphic>
      </p:graphicFrame>
      <p:sp>
        <p:nvSpPr>
          <p:cNvPr id="11" name="Shape 7"/>
          <p:cNvSpPr/>
          <p:nvPr/>
        </p:nvSpPr>
        <p:spPr>
          <a:xfrm>
            <a:off x="4617720" y="3886200"/>
            <a:ext cx="4297680" cy="960120"/>
          </a:xfrm>
          <a:prstGeom prst="rect">
            <a:avLst/>
          </a:prstGeom>
          <a:solidFill>
            <a:srgbClr val="0A2342"/>
          </a:solidFill>
          <a:ln w="12700">
            <a:solidFill>
              <a:srgbClr val="0A2342"/>
            </a:solidFill>
            <a:prstDash val="solid"/>
          </a:ln>
        </p:spPr>
      </p:sp>
      <p:sp>
        <p:nvSpPr>
          <p:cNvPr id="12" name="Text 8"/>
          <p:cNvSpPr/>
          <p:nvPr/>
        </p:nvSpPr>
        <p:spPr>
          <a:xfrm>
            <a:off x="4709160" y="3931920"/>
            <a:ext cx="4114800" cy="868680"/>
          </a:xfrm>
          <a:prstGeom prst="rect">
            <a:avLst/>
          </a:prstGeom>
          <a:noFill/>
          <a:ln/>
        </p:spPr>
        <p:txBody>
          <a:bodyPr wrap="square" lIns="1016" tIns="1016" rIns="1016" bIns="1016" rtlCol="0" anchor="ctr"/>
          <a:lstStyle/>
          <a:p>
            <a:pPr marL="0" indent="0">
              <a:buNone/>
            </a:pPr>
            <a:r>
              <a:rPr lang="en-US" sz="1050" b="1" dirty="0">
                <a:solidFill>
                  <a:srgbClr val="02C39A"/>
                </a:solidFill>
                <a:latin typeface="Calibri" pitchFamily="34" charset="0"/>
                <a:ea typeface="Calibri" pitchFamily="34" charset="-122"/>
                <a:cs typeface="Calibri" pitchFamily="34" charset="-120"/>
              </a:rPr>
              <a:t>Recommendation: </a:t>
            </a:r>
            <a:r>
              <a:rPr lang="en-US" sz="1050" dirty="0">
                <a:solidFill>
                  <a:srgbClr val="FFFFFF"/>
                </a:solidFill>
                <a:latin typeface="Calibri" pitchFamily="34" charset="0"/>
                <a:ea typeface="Calibri" pitchFamily="34" charset="-122"/>
                <a:cs typeface="Calibri" pitchFamily="34" charset="-120"/>
              </a:rPr>
              <a:t>Corazón must convene an immediate IRB review, disclose vulnerabilities to regulators, and notify all patients — aligning with ACM Principle 3.7 (public good paramount).</a:t>
            </a:r>
            <a:endParaRPr lang="en-US" sz="1050" dirty="0"/>
          </a:p>
        </p:txBody>
      </p:sp>
      <p:sp>
        <p:nvSpPr>
          <p:cNvPr id="13" name="Text 9"/>
          <p:cNvSpPr/>
          <p:nvPr/>
        </p:nvSpPr>
        <p:spPr>
          <a:xfrm>
            <a:off x="256032" y="4919472"/>
            <a:ext cx="8631936" cy="137160"/>
          </a:xfrm>
          <a:prstGeom prst="rect">
            <a:avLst/>
          </a:prstGeom>
          <a:noFill/>
          <a:ln/>
        </p:spPr>
        <p:txBody>
          <a:bodyPr wrap="square" lIns="0" tIns="0" rIns="0" bIns="0" rtlCol="0" anchor="ctr"/>
          <a:lstStyle/>
          <a:p>
            <a:pPr marL="0" indent="0" algn="ctr">
              <a:buNone/>
            </a:pPr>
            <a:r>
              <a:rPr lang="en-US" sz="850" i="1" dirty="0">
                <a:solidFill>
                  <a:srgbClr val="64748B"/>
                </a:solidFill>
              </a:rPr>
              <a:t>IRB compliance data is assessed based on ACM Code of Ethics principles and standard IRB requirements for medical device research.</a:t>
            </a:r>
            <a:endParaRPr lang="en-US" sz="85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0A2342"/>
        </a:solidFill>
        <a:effectLst/>
      </p:bgPr>
    </p:bg>
    <p:spTree>
      <p:nvGrpSpPr>
        <p:cNvPr id="1" name=""/>
        <p:cNvGrpSpPr/>
        <p:nvPr/>
      </p:nvGrpSpPr>
      <p:grpSpPr>
        <a:xfrm>
          <a:off x="0" y="0"/>
          <a:ext cx="0" cy="0"/>
          <a:chOff x="0" y="0"/>
          <a:chExt cx="0" cy="0"/>
        </a:xfrm>
      </p:grpSpPr>
      <p:sp>
        <p:nvSpPr>
          <p:cNvPr id="2" name="Shape 0"/>
          <p:cNvSpPr/>
          <p:nvPr/>
        </p:nvSpPr>
        <p:spPr>
          <a:xfrm>
            <a:off x="0" y="0"/>
            <a:ext cx="164592" cy="5143500"/>
          </a:xfrm>
          <a:prstGeom prst="rect">
            <a:avLst/>
          </a:prstGeom>
          <a:solidFill>
            <a:srgbClr val="02C39A"/>
          </a:solidFill>
          <a:ln w="12700">
            <a:solidFill>
              <a:srgbClr val="02C39A"/>
            </a:solidFill>
            <a:prstDash val="solid"/>
          </a:ln>
        </p:spPr>
      </p:sp>
      <p:sp>
        <p:nvSpPr>
          <p:cNvPr id="3" name="Text 1"/>
          <p:cNvSpPr/>
          <p:nvPr/>
        </p:nvSpPr>
        <p:spPr>
          <a:xfrm>
            <a:off x="347472" y="365760"/>
            <a:ext cx="8412480" cy="548640"/>
          </a:xfrm>
          <a:prstGeom prst="rect">
            <a:avLst/>
          </a:prstGeom>
          <a:noFill/>
          <a:ln/>
        </p:spPr>
        <p:txBody>
          <a:bodyPr wrap="square" lIns="0" tIns="0" rIns="0" bIns="0" rtlCol="0" anchor="ctr"/>
          <a:lstStyle/>
          <a:p>
            <a:pPr marL="0" indent="0">
              <a:buNone/>
            </a:pPr>
            <a:r>
              <a:rPr lang="en-US" sz="2600" b="1" dirty="0">
                <a:solidFill>
                  <a:srgbClr val="FFFFFF"/>
                </a:solidFill>
                <a:latin typeface="Cambria" pitchFamily="34" charset="0"/>
                <a:ea typeface="Cambria" pitchFamily="34" charset="-122"/>
                <a:cs typeface="Cambria" pitchFamily="34" charset="-120"/>
              </a:rPr>
              <a:t>References</a:t>
            </a:r>
            <a:endParaRPr lang="en-US" sz="2600" dirty="0"/>
          </a:p>
        </p:txBody>
      </p:sp>
      <p:sp>
        <p:nvSpPr>
          <p:cNvPr id="4" name="Shape 2"/>
          <p:cNvSpPr/>
          <p:nvPr/>
        </p:nvSpPr>
        <p:spPr>
          <a:xfrm>
            <a:off x="347472" y="960120"/>
            <a:ext cx="8412480" cy="36576"/>
          </a:xfrm>
          <a:prstGeom prst="rect">
            <a:avLst/>
          </a:prstGeom>
          <a:solidFill>
            <a:srgbClr val="02C39A"/>
          </a:solidFill>
          <a:ln w="12700">
            <a:solidFill>
              <a:srgbClr val="02C39A"/>
            </a:solidFill>
            <a:prstDash val="solid"/>
          </a:ln>
        </p:spPr>
      </p:sp>
      <p:sp>
        <p:nvSpPr>
          <p:cNvPr id="5" name="Text 3"/>
          <p:cNvSpPr/>
          <p:nvPr/>
        </p:nvSpPr>
        <p:spPr>
          <a:xfrm>
            <a:off x="347472" y="1143000"/>
            <a:ext cx="8412480" cy="566928"/>
          </a:xfrm>
          <a:prstGeom prst="rect">
            <a:avLst/>
          </a:prstGeom>
          <a:noFill/>
          <a:ln/>
        </p:spPr>
        <p:txBody>
          <a:bodyPr wrap="square" lIns="0" tIns="0" rIns="0" bIns="0" rtlCol="0" anchor="ctr"/>
          <a:lstStyle/>
          <a:p>
            <a:pPr marL="0" indent="0">
              <a:buNone/>
            </a:pPr>
            <a:r>
              <a:rPr lang="en-US" sz="1050" dirty="0">
                <a:solidFill>
                  <a:srgbClr val="A8D4E6"/>
                </a:solidFill>
                <a:latin typeface="Calibri" pitchFamily="34" charset="0"/>
                <a:ea typeface="Calibri" pitchFamily="34" charset="-122"/>
                <a:cs typeface="Calibri" pitchFamily="34" charset="-120"/>
              </a:rPr>
              <a:t>ACM (2018) Code of Ethics and Professional Conduct. Available at: https://www.acm.org/code-of-ethics [Accessed: May 2026].</a:t>
            </a:r>
            <a:endParaRPr lang="en-US" sz="1050" dirty="0"/>
          </a:p>
        </p:txBody>
      </p:sp>
      <p:sp>
        <p:nvSpPr>
          <p:cNvPr id="6" name="Text 4"/>
          <p:cNvSpPr/>
          <p:nvPr/>
        </p:nvSpPr>
        <p:spPr>
          <a:xfrm>
            <a:off x="347472" y="1801368"/>
            <a:ext cx="8412480" cy="566928"/>
          </a:xfrm>
          <a:prstGeom prst="rect">
            <a:avLst/>
          </a:prstGeom>
          <a:noFill/>
          <a:ln/>
        </p:spPr>
        <p:txBody>
          <a:bodyPr wrap="square" lIns="0" tIns="0" rIns="0" bIns="0" rtlCol="0" anchor="ctr"/>
          <a:lstStyle/>
          <a:p>
            <a:pPr marL="0" indent="0">
              <a:buNone/>
            </a:pPr>
            <a:r>
              <a:rPr lang="en-US" sz="1050" dirty="0">
                <a:solidFill>
                  <a:srgbClr val="A8D4E6"/>
                </a:solidFill>
                <a:latin typeface="Calibri" pitchFamily="34" charset="0"/>
                <a:ea typeface="Calibri" pitchFamily="34" charset="-122"/>
                <a:cs typeface="Calibri" pitchFamily="34" charset="-120"/>
              </a:rPr>
              <a:t>ACM Ethics (2018) Case Study: Medical Implant Risk Analysis. Available at: https://ethics.acm.org/code-of-ethics/using-the-code/case-medical-implant-risk-analysis/ [Accessed: May 2026].</a:t>
            </a:r>
            <a:endParaRPr lang="en-US" sz="1050" dirty="0"/>
          </a:p>
        </p:txBody>
      </p:sp>
      <p:sp>
        <p:nvSpPr>
          <p:cNvPr id="7" name="Text 5"/>
          <p:cNvSpPr/>
          <p:nvPr/>
        </p:nvSpPr>
        <p:spPr>
          <a:xfrm>
            <a:off x="347472" y="2459736"/>
            <a:ext cx="8412480" cy="566928"/>
          </a:xfrm>
          <a:prstGeom prst="rect">
            <a:avLst/>
          </a:prstGeom>
          <a:noFill/>
          <a:ln/>
        </p:spPr>
        <p:txBody>
          <a:bodyPr wrap="square" lIns="0" tIns="0" rIns="0" bIns="0" rtlCol="0" anchor="ctr"/>
          <a:lstStyle/>
          <a:p>
            <a:pPr marL="0" indent="0">
              <a:buNone/>
            </a:pPr>
            <a:r>
              <a:rPr lang="en-US" sz="1050" dirty="0">
                <a:solidFill>
                  <a:srgbClr val="A8D4E6"/>
                </a:solidFill>
                <a:latin typeface="Calibri" pitchFamily="34" charset="0"/>
                <a:ea typeface="Calibri" pitchFamily="34" charset="-122"/>
                <a:cs typeface="Calibri" pitchFamily="34" charset="-120"/>
              </a:rPr>
              <a:t>Aityan, S. K. (2022) Business Research Methodology: Research Process and Methods. 1st edn. Cham: Springer International Publishing AG. [Chapter 20].</a:t>
            </a:r>
            <a:endParaRPr lang="en-US" sz="1050" dirty="0"/>
          </a:p>
        </p:txBody>
      </p:sp>
      <p:sp>
        <p:nvSpPr>
          <p:cNvPr id="8" name="Text 6"/>
          <p:cNvSpPr/>
          <p:nvPr/>
        </p:nvSpPr>
        <p:spPr>
          <a:xfrm>
            <a:off x="347472" y="3118104"/>
            <a:ext cx="8412480" cy="566928"/>
          </a:xfrm>
          <a:prstGeom prst="rect">
            <a:avLst/>
          </a:prstGeom>
          <a:noFill/>
          <a:ln/>
        </p:spPr>
        <p:txBody>
          <a:bodyPr wrap="square" lIns="0" tIns="0" rIns="0" bIns="0" rtlCol="0" anchor="ctr"/>
          <a:lstStyle/>
          <a:p>
            <a:pPr marL="0" indent="0">
              <a:buNone/>
            </a:pPr>
            <a:r>
              <a:rPr lang="en-US" sz="1050" dirty="0">
                <a:solidFill>
                  <a:srgbClr val="A8D4E6"/>
                </a:solidFill>
                <a:latin typeface="Calibri" pitchFamily="34" charset="0"/>
                <a:ea typeface="Calibri" pitchFamily="34" charset="-122"/>
                <a:cs typeface="Calibri" pitchFamily="34" charset="-120"/>
              </a:rPr>
              <a:t>Labani, S. et al. (2017) 'Basic Approach to Data Analysis and Writing of Results and Discussion Sections', MAMC Journal of Medical Sciences, 3(1), pp. 6–15.</a:t>
            </a:r>
            <a:endParaRPr lang="en-US" sz="1050" dirty="0"/>
          </a:p>
        </p:txBody>
      </p:sp>
      <p:sp>
        <p:nvSpPr>
          <p:cNvPr id="9" name="Text 7"/>
          <p:cNvSpPr/>
          <p:nvPr/>
        </p:nvSpPr>
        <p:spPr>
          <a:xfrm>
            <a:off x="347472" y="3776472"/>
            <a:ext cx="8412480" cy="566928"/>
          </a:xfrm>
          <a:prstGeom prst="rect">
            <a:avLst/>
          </a:prstGeom>
          <a:noFill/>
          <a:ln/>
        </p:spPr>
        <p:txBody>
          <a:bodyPr wrap="square" lIns="0" tIns="0" rIns="0" bIns="0" rtlCol="0" anchor="ctr"/>
          <a:lstStyle/>
          <a:p>
            <a:pPr marL="0" indent="0">
              <a:buNone/>
            </a:pPr>
            <a:r>
              <a:rPr lang="en-US" sz="1050" dirty="0">
                <a:solidFill>
                  <a:srgbClr val="A8D4E6"/>
                </a:solidFill>
                <a:latin typeface="Calibri" pitchFamily="34" charset="0"/>
                <a:ea typeface="Calibri" pitchFamily="34" charset="-122"/>
                <a:cs typeface="Calibri" pitchFamily="34" charset="-120"/>
              </a:rPr>
              <a:t>Saunders, M. N. K. et al. (2019) Research Methods for Business Students. 8th edn. Boston: Pearson. [Chapter 14].</a:t>
            </a:r>
            <a:endParaRPr lang="en-US" sz="105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30</TotalTime>
  <Words>1295</Words>
  <Application>Microsoft Office PowerPoint</Application>
  <PresentationFormat>On-screen Show (16:9)</PresentationFormat>
  <Paragraphs>104</Paragraphs>
  <Slides>6</Slides>
  <Notes>6</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6</vt:i4>
      </vt:variant>
    </vt:vector>
  </HeadingPairs>
  <TitlesOfParts>
    <vt:vector size="10" baseType="lpstr">
      <vt:lpstr>Arial</vt:lpstr>
      <vt:lpstr>Calibri</vt:lpstr>
      <vt:lpstr>Cambria</vt:lpstr>
      <vt:lpstr>Office Theme</vt:lpstr>
      <vt:lpstr>PowerPoint Presentation</vt:lpstr>
      <vt:lpstr>PowerPoint Presentation</vt:lpstr>
      <vt:lpstr>PowerPoint Presentation</vt:lpstr>
      <vt:lpstr>PowerPoint Presentation</vt:lpstr>
      <vt:lpstr>PowerPoint Presentation</vt:lpstr>
      <vt:lpstr>PowerPoint Presentation</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ACM Ethics: Medical Implant Risk Analysis</dc:title>
  <dc:subject>PptxGenJS Presentation</dc:subject>
  <dc:creator>Student</dc:creator>
  <cp:lastModifiedBy>Rubab Murtaza</cp:lastModifiedBy>
  <cp:revision>2</cp:revision>
  <dcterms:created xsi:type="dcterms:W3CDTF">2026-05-06T01:50:29Z</dcterms:created>
  <dcterms:modified xsi:type="dcterms:W3CDTF">2026-05-06T02:30:34Z</dcterms:modified>
</cp:coreProperties>
</file>