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comments/comment2.xml" ContentType="application/vnd.openxmlformats-officedocument.presentationml.comments+xml"/>
  <Override PartName="/ppt/notesSlides/notesSlide2.xml" ContentType="application/vnd.openxmlformats-officedocument.presentationml.notesSlide+xml"/>
  <Override PartName="/ppt/comments/comment3.xml" ContentType="application/vnd.openxmlformats-officedocument.presentationml.comments+xml"/>
  <Override PartName="/ppt/notesSlides/notesSlide3.xml" ContentType="application/vnd.openxmlformats-officedocument.presentationml.notesSlide+xml"/>
  <Override PartName="/ppt/comments/comment4.xml" ContentType="application/vnd.openxmlformats-officedocument.presentationml.comments+xml"/>
  <Override PartName="/ppt/notesSlides/notesSlide4.xml" ContentType="application/vnd.openxmlformats-officedocument.presentationml.notesSlide+xml"/>
  <Override PartName="/ppt/comments/comment5.xml" ContentType="application/vnd.openxmlformats-officedocument.presentationml.comment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bc" initials="UB" lastIdx="13" clrIdx="0">
    <p:extLst>
      <p:ext uri="{19B8F6BF-5375-455C-9EA6-DF929625EA0E}">
        <p15:presenceInfo xmlns:p15="http://schemas.microsoft.com/office/powerpoint/2012/main" userId="abc"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0534" autoAdjust="0"/>
  </p:normalViewPr>
  <p:slideViewPr>
    <p:cSldViewPr snapToGrid="0">
      <p:cViewPr varScale="1">
        <p:scale>
          <a:sx n="51" d="100"/>
          <a:sy n="51" d="100"/>
        </p:scale>
        <p:origin x="7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5-03T14:32:28.296" idx="1">
    <p:pos x="10" y="10"/>
    <p:text>the font size should be visible 
PC20</p:text>
    <p:extLst>
      <p:ext uri="{C676402C-5697-4E1C-873F-D02D1690AC5C}">
        <p15:threadingInfo xmlns:p15="http://schemas.microsoft.com/office/powerpoint/2012/main" timeZoneBias="-300"/>
      </p:ext>
    </p:extLst>
  </p:cm>
  <p:cm authorId="1" dt="2026-05-03T14:33:42.074" idx="2">
    <p:pos x="106" y="106"/>
    <p:text>PC21</p:text>
    <p:extLst>
      <p:ext uri="{C676402C-5697-4E1C-873F-D02D1690AC5C}">
        <p15:threadingInfo xmlns:p15="http://schemas.microsoft.com/office/powerpoint/2012/main" timeZoneBias="-300"/>
      </p:ext>
    </p:extLst>
  </p:cm>
  <p:cm authorId="1" dt="2026-05-03T14:33:47.863" idx="3">
    <p:pos x="202" y="202"/>
    <p:text>pc24</p:text>
    <p:extLst>
      <p:ext uri="{C676402C-5697-4E1C-873F-D02D1690AC5C}">
        <p15:threadingInfo xmlns:p15="http://schemas.microsoft.com/office/powerpoint/2012/main" timeZoneBias="-30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6-05-03T14:33:56.585" idx="4">
    <p:pos x="969" y="3089"/>
    <p:text>PC13</p:text>
    <p:extLst>
      <p:ext uri="{C676402C-5697-4E1C-873F-D02D1690AC5C}">
        <p15:threadingInfo xmlns:p15="http://schemas.microsoft.com/office/powerpoint/2012/main" timeZoneBias="-300"/>
      </p:ext>
    </p:extLst>
  </p:cm>
  <p:cm authorId="1" dt="2026-05-03T14:34:54.624" idx="9">
    <p:pos x="10" y="10"/>
    <p:text>pc28 
INTRODUCTION slide missing</p:text>
    <p:extLst>
      <p:ext uri="{C676402C-5697-4E1C-873F-D02D1690AC5C}">
        <p15:threadingInfo xmlns:p15="http://schemas.microsoft.com/office/powerpoint/2012/main" timeZoneBias="-300"/>
      </p:ext>
    </p:extLst>
  </p:cm>
  <p:cm authorId="1" dt="2026-05-03T14:35:11.233" idx="10">
    <p:pos x="106" y="106"/>
    <p:text>PC31
PC32
PC33
The speaker notes are repetitive of the slide content, no additional information is shared</p:text>
    <p:extLst>
      <p:ext uri="{C676402C-5697-4E1C-873F-D02D1690AC5C}">
        <p15:threadingInfo xmlns:p15="http://schemas.microsoft.com/office/powerpoint/2012/main" timeZoneBias="-30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6-05-03T14:34:05.538" idx="5">
    <p:pos x="10" y="10"/>
    <p:text>PC13</p:text>
    <p:extLst>
      <p:ext uri="{C676402C-5697-4E1C-873F-D02D1690AC5C}">
        <p15:threadingInfo xmlns:p15="http://schemas.microsoft.com/office/powerpoint/2012/main" timeZoneBias="-300"/>
      </p:ext>
    </p:extLst>
  </p:cm>
  <p:cm authorId="1" dt="2026-05-03T14:36:07.146" idx="11">
    <p:pos x="106" y="106"/>
    <p:text>PC31
PC32
PC33
The speaker notes are repetitive of the slide content, no additional information is shared</p:text>
    <p:extLst>
      <p:ext uri="{C676402C-5697-4E1C-873F-D02D1690AC5C}">
        <p15:threadingInfo xmlns:p15="http://schemas.microsoft.com/office/powerpoint/2012/main" timeZoneBias="-30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6-05-03T14:34:09.386" idx="6">
    <p:pos x="10" y="10"/>
    <p:text>PC13</p:text>
    <p:extLst>
      <p:ext uri="{C676402C-5697-4E1C-873F-D02D1690AC5C}">
        <p15:threadingInfo xmlns:p15="http://schemas.microsoft.com/office/powerpoint/2012/main" timeZoneBias="-300"/>
      </p:ext>
    </p:extLst>
  </p:cm>
  <p:cm authorId="1" dt="2026-05-03T14:36:11.587" idx="12">
    <p:pos x="106" y="106"/>
    <p:text>PC31
PC32
PC33
The speaker notes are repetitive of the slide content, no additional information is shared</p:text>
    <p:extLst>
      <p:ext uri="{C676402C-5697-4E1C-873F-D02D1690AC5C}">
        <p15:threadingInfo xmlns:p15="http://schemas.microsoft.com/office/powerpoint/2012/main" timeZoneBias="-30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6-05-03T14:34:13.349" idx="7">
    <p:pos x="10" y="10"/>
    <p:text>PC13</p:text>
    <p:extLst>
      <p:ext uri="{C676402C-5697-4E1C-873F-D02D1690AC5C}">
        <p15:threadingInfo xmlns:p15="http://schemas.microsoft.com/office/powerpoint/2012/main" timeZoneBias="-300"/>
      </p:ext>
    </p:extLst>
  </p:cm>
  <p:cm authorId="1" dt="2026-05-03T14:36:15.295" idx="13">
    <p:pos x="202" y="202"/>
    <p:text>PC31
PC32
PC33
The speaker notes are repetitive of the slide content, no additional information is shared</p:text>
    <p:extLst>
      <p:ext uri="{C676402C-5697-4E1C-873F-D02D1690AC5C}">
        <p15:threadingInfo xmlns:p15="http://schemas.microsoft.com/office/powerpoint/2012/main" timeZoneBias="-30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49897D-7E7E-4CD2-B746-F933AB62FF06}" type="datetimeFigureOut">
              <a:rPr lang="en-US" smtClean="0"/>
              <a:t>5/3/2026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BC08F-5ABA-4D13-B437-B2FD5A234126}" type="slidenum">
              <a:rPr lang="en-US" smtClean="0"/>
              <a:t>‹#›</a:t>
            </a:fld>
            <a:endParaRPr lang="en-US"/>
          </a:p>
        </p:txBody>
      </p:sp>
    </p:spTree>
    <p:extLst>
      <p:ext uri="{BB962C8B-B14F-4D97-AF65-F5344CB8AC3E}">
        <p14:creationId xmlns:p14="http://schemas.microsoft.com/office/powerpoint/2010/main" val="332855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Good morning, Board Members. Thanks for discussing my findings on the effectiveness of our marketing department. Being a leading defense contractor, our sales numbers have to be completely different than that of regular retail. There are many stronger indicators of success than digital impressions or fast consumer conversions. The key method of effectiveness measurement, in its turn, should be based on Account-Based Marketing (ABM) metrics. Since the federal government is the main client, the company has to gauge the success of the marketing team on penetrating particular and vastly complex customer accounts such as the DoD (Merritt Group, 2023). This company must also consider pipeline velocity, or more precisely, the speed at which marketing collateral can affect the transition of military stakeholders between their initial understanding of capabilities to professional awarding of a formal Request for Proposal (RFP). Finally, quantitative performance is determined by the RFP win-loss ratio and Return on Marketing Investment (long cycles). The marketing role is not optimized when strategic narratives turn out not to translate directly to awarding multi-year contracts.</a:t>
            </a:r>
          </a:p>
          <a:p>
            <a:endParaRPr lang="en-US" dirty="0"/>
          </a:p>
        </p:txBody>
      </p:sp>
      <p:sp>
        <p:nvSpPr>
          <p:cNvPr id="4" name="Slide Number Placeholder 3"/>
          <p:cNvSpPr>
            <a:spLocks noGrp="1"/>
          </p:cNvSpPr>
          <p:nvPr>
            <p:ph type="sldNum" sz="quarter" idx="5"/>
          </p:nvPr>
        </p:nvSpPr>
        <p:spPr/>
        <p:txBody>
          <a:bodyPr/>
          <a:lstStyle/>
          <a:p>
            <a:fld id="{187BC08F-5ABA-4D13-B437-B2FD5A234126}" type="slidenum">
              <a:rPr lang="en-US" smtClean="0"/>
              <a:t>2</a:t>
            </a:fld>
            <a:endParaRPr lang="en-US"/>
          </a:p>
        </p:txBody>
      </p:sp>
    </p:spTree>
    <p:extLst>
      <p:ext uri="{BB962C8B-B14F-4D97-AF65-F5344CB8AC3E}">
        <p14:creationId xmlns:p14="http://schemas.microsoft.com/office/powerpoint/2010/main" val="330082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Moving forward, the company has to gauge qualitative, strategic impact as well. Nowadays, in the extremely scrutinized defense industry, technological prowess is not enough to conjure federal dollars. Effectiveness can be gauged by the ability of the marketing department to communicate corporate compliance well. To illustrate that, as an example, the presenter asks whether the company is effectively introducing the Environmental, Social, and Governance (ESG) successes as a part of its core brand support. ESG considerations and compliance with international obligations have become central to government purchasers and compliance with a wide range of international sanctions, which imply that marketing effectiveness is directly related to reporting this compliance (A&amp;O Shearman, 2026). Additionally, the presenter defines the necessity of measuring the internal risk alignment. A very robust defense marketing should be strictly synchronized with risk management boards so that a company does not promise more than it is capable of supporting at this time due to a lack of funding in its R&amp;D budgets (Protiviti, 2025). Lastly, agile geopolitics should be quantified, namely the speed with which marketing communications are adaptable to counter-intuitive global risks that change demand on defense markets instantaneously (Adnan, Mahmud, and Al Mamun, 2026).</a:t>
            </a:r>
          </a:p>
        </p:txBody>
      </p:sp>
      <p:sp>
        <p:nvSpPr>
          <p:cNvPr id="4" name="Slide Number Placeholder 3"/>
          <p:cNvSpPr>
            <a:spLocks noGrp="1"/>
          </p:cNvSpPr>
          <p:nvPr>
            <p:ph type="sldNum" sz="quarter" idx="5"/>
          </p:nvPr>
        </p:nvSpPr>
        <p:spPr/>
        <p:txBody>
          <a:bodyPr/>
          <a:lstStyle/>
          <a:p>
            <a:fld id="{187BC08F-5ABA-4D13-B437-B2FD5A234126}" type="slidenum">
              <a:rPr lang="en-US" smtClean="0"/>
              <a:t>3</a:t>
            </a:fld>
            <a:endParaRPr lang="en-US"/>
          </a:p>
        </p:txBody>
      </p:sp>
    </p:spTree>
    <p:extLst>
      <p:ext uri="{BB962C8B-B14F-4D97-AF65-F5344CB8AC3E}">
        <p14:creationId xmlns:p14="http://schemas.microsoft.com/office/powerpoint/2010/main" val="3831542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Switching to the betterment suggestions, would recommend technological integration as the initial essential area. In order to foster the effectiveness of marketing, it should be modernized in terms of execution. Although defense trade shows continue to play a vital role, the presenter states that a bigger section of the budget should be allocated to an advanced, digital ABM platform, which will be able to deliver highly-classified, targeted thought leadership material to the procurement decision makers. Secondly, barriers between the manufacturing floors and marketing departments should be eliminated. By using Industry 4.0 data, including higher-level process integration and quality control indicators, the company will be able to develop highly persuasive, data-driven marketing resources that can prove mathematically to the taxpayer operational efficiency and sustainability (Pop, Titu, and Pop, 2023). Moreover, given the recent macroeconomic tensions, the presenter recommends that marketing should drive to the fore with communications about supply chain robustness, demonstrating to the DoD that the corporation has the capacity to provide critical systems to </a:t>
            </a:r>
            <a:r>
              <a:rPr lang="en-US" dirty="0" err="1">
                <a:effectLst/>
              </a:rPr>
              <a:t>defence</a:t>
            </a:r>
            <a:r>
              <a:rPr lang="en-US" dirty="0">
                <a:effectLst/>
              </a:rPr>
              <a:t> amid global economic bottlenecks (PwC, 2025; KPMG, 2025).</a:t>
            </a:r>
          </a:p>
          <a:p>
            <a:br>
              <a:rPr lang="en-US" dirty="0">
                <a:effectLst/>
              </a:rPr>
            </a:br>
            <a:endParaRPr lang="en-US" dirty="0">
              <a:effectLst/>
            </a:endParaRPr>
          </a:p>
          <a:p>
            <a:endParaRPr lang="en-US" dirty="0"/>
          </a:p>
        </p:txBody>
      </p:sp>
      <p:sp>
        <p:nvSpPr>
          <p:cNvPr id="4" name="Slide Number Placeholder 3"/>
          <p:cNvSpPr>
            <a:spLocks noGrp="1"/>
          </p:cNvSpPr>
          <p:nvPr>
            <p:ph type="sldNum" sz="quarter" idx="5"/>
          </p:nvPr>
        </p:nvSpPr>
        <p:spPr/>
        <p:txBody>
          <a:bodyPr/>
          <a:lstStyle/>
          <a:p>
            <a:fld id="{187BC08F-5ABA-4D13-B437-B2FD5A234126}" type="slidenum">
              <a:rPr lang="en-US" smtClean="0"/>
              <a:t>4</a:t>
            </a:fld>
            <a:endParaRPr lang="en-US"/>
          </a:p>
        </p:txBody>
      </p:sp>
    </p:spTree>
    <p:extLst>
      <p:ext uri="{BB962C8B-B14F-4D97-AF65-F5344CB8AC3E}">
        <p14:creationId xmlns:p14="http://schemas.microsoft.com/office/powerpoint/2010/main" val="26471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The last suggestion to enhance marketing effectiveness looks internally. The presenter reminds that the most successful aerospace businesses never allows its marketing departments to work in a vacuum. The disconnect between the Research and Development teams and the strategic marketers needs to be vigorously addressed. It requires marketing to be undertaken much earlier on in the iteration of innovation to get the cutting-edge systems engineers are developing to be in line with the predicted, long-term acquisition records of the military (</a:t>
            </a:r>
            <a:r>
              <a:rPr lang="en-US" dirty="0" err="1">
                <a:effectLst/>
              </a:rPr>
              <a:t>Gélain</a:t>
            </a:r>
            <a:r>
              <a:rPr lang="en-US" dirty="0">
                <a:effectLst/>
              </a:rPr>
              <a:t>, 2021). Lastly, the presenter recommends growing the marketing department mandate to have strong employer branding. The lack of highly specialized engineering talent with the skills to be granted top-secret federal clearances is one of the biggest threats to this industry today (Protiviti, 2025). By focusing its marketing talents inward to develop a strong employer brand, it will not only win huge defense contracts but will also get the top talent to deliver on those contracts.</a:t>
            </a:r>
          </a:p>
          <a:p>
            <a:br>
              <a:rPr lang="en-US" dirty="0">
                <a:effectLst/>
              </a:rPr>
            </a:br>
            <a:endParaRPr lang="en-US" dirty="0">
              <a:effectLst/>
            </a:endParaRPr>
          </a:p>
        </p:txBody>
      </p:sp>
      <p:sp>
        <p:nvSpPr>
          <p:cNvPr id="4" name="Slide Number Placeholder 3"/>
          <p:cNvSpPr>
            <a:spLocks noGrp="1"/>
          </p:cNvSpPr>
          <p:nvPr>
            <p:ph type="sldNum" sz="quarter" idx="5"/>
          </p:nvPr>
        </p:nvSpPr>
        <p:spPr/>
        <p:txBody>
          <a:bodyPr/>
          <a:lstStyle/>
          <a:p>
            <a:fld id="{187BC08F-5ABA-4D13-B437-B2FD5A234126}" type="slidenum">
              <a:rPr lang="en-US" smtClean="0"/>
              <a:t>5</a:t>
            </a:fld>
            <a:endParaRPr lang="en-US"/>
          </a:p>
        </p:txBody>
      </p:sp>
    </p:spTree>
    <p:extLst>
      <p:ext uri="{BB962C8B-B14F-4D97-AF65-F5344CB8AC3E}">
        <p14:creationId xmlns:p14="http://schemas.microsoft.com/office/powerpoint/2010/main" val="2368584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7BC08F-5ABA-4D13-B437-B2FD5A234126}" type="slidenum">
              <a:rPr lang="en-US" smtClean="0"/>
              <a:t>6</a:t>
            </a:fld>
            <a:endParaRPr lang="en-US"/>
          </a:p>
        </p:txBody>
      </p:sp>
    </p:spTree>
    <p:extLst>
      <p:ext uri="{BB962C8B-B14F-4D97-AF65-F5344CB8AC3E}">
        <p14:creationId xmlns:p14="http://schemas.microsoft.com/office/powerpoint/2010/main" val="2129444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147534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3641513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1265315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EE8FA1-F049-49E4-B745-B775BFAE4947}" type="datetimeFigureOut">
              <a:rPr lang="en-US" smtClean="0"/>
              <a:t>5/3/2026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83165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5EE8FA1-F049-49E4-B745-B775BFAE4947}" type="datetimeFigureOut">
              <a:rPr lang="en-US" smtClean="0"/>
              <a:t>5/3/2026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653636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EE8FA1-F049-49E4-B745-B775BFAE4947}" type="datetimeFigureOut">
              <a:rPr lang="en-US" smtClean="0"/>
              <a:t>5/3/2026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341106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EE8FA1-F049-49E4-B745-B775BFAE4947}" type="datetimeFigureOut">
              <a:rPr lang="en-US" smtClean="0"/>
              <a:t>5/3/2026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3341545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EE8FA1-F049-49E4-B745-B775BFAE4947}" type="datetimeFigureOut">
              <a:rPr lang="en-US" smtClean="0"/>
              <a:t>5/3/2026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3518802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EE8FA1-F049-49E4-B745-B775BFAE4947}" type="datetimeFigureOut">
              <a:rPr lang="en-US" smtClean="0"/>
              <a:t>5/3/2026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607724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1460860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75886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934323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218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10036563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2465362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EE8FA1-F049-49E4-B745-B775BFAE4947}" type="datetimeFigureOut">
              <a:rPr lang="en-US" smtClean="0"/>
              <a:t>5/3/2026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7E90108-79D2-4442-AD56-95EBC3779C96}" type="slidenum">
              <a:rPr lang="en-US" smtClean="0"/>
              <a:t>‹#›</a:t>
            </a:fld>
            <a:endParaRPr lang="en-US"/>
          </a:p>
        </p:txBody>
      </p:sp>
    </p:spTree>
    <p:extLst>
      <p:ext uri="{BB962C8B-B14F-4D97-AF65-F5344CB8AC3E}">
        <p14:creationId xmlns:p14="http://schemas.microsoft.com/office/powerpoint/2010/main" val="2977024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5EE8FA1-F049-49E4-B745-B775BFAE4947}" type="datetimeFigureOut">
              <a:rPr lang="en-US" smtClean="0"/>
              <a:t>5/3/2026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7E90108-79D2-4442-AD56-95EBC3779C96}" type="slidenum">
              <a:rPr lang="en-US" smtClean="0"/>
              <a:t>‹#›</a:t>
            </a:fld>
            <a:endParaRPr lang="en-US"/>
          </a:p>
        </p:txBody>
      </p:sp>
    </p:spTree>
    <p:extLst>
      <p:ext uri="{BB962C8B-B14F-4D97-AF65-F5344CB8AC3E}">
        <p14:creationId xmlns:p14="http://schemas.microsoft.com/office/powerpoint/2010/main" val="834464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5.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doi.org/10.3390/su152316206" TargetMode="External"/><Relationship Id="rId3" Type="http://schemas.openxmlformats.org/officeDocument/2006/relationships/hyperlink" Target="https://www.aoshearman.com/en/insights/investing-in-the-defense-sector-procurement-sanctions-and-esg" TargetMode="External"/><Relationship Id="rId7" Type="http://schemas.openxmlformats.org/officeDocument/2006/relationships/hyperlink" Target="https://www.merrittgrp.com/wp-content/uploads/2023/10/Merritt_Group_Gov_ABM_Playbook.pdf"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assets.kpmg.com/content/dam/kpmg/sa/pdf/2025/emerging-trends-for-a-and-d.pdf" TargetMode="External"/><Relationship Id="rId5" Type="http://schemas.openxmlformats.org/officeDocument/2006/relationships/hyperlink" Target="https://doi.org/10.2514/4.106156" TargetMode="External"/><Relationship Id="rId10" Type="http://schemas.openxmlformats.org/officeDocument/2006/relationships/hyperlink" Target="https://www.pwc.com/us/en/industries/industrial-products/library/aerospace-defense-review-and-forecast.html" TargetMode="External"/><Relationship Id="rId4" Type="http://schemas.openxmlformats.org/officeDocument/2006/relationships/hyperlink" Target="https://doi.org/10.1108/ARJ-05-2025-0176" TargetMode="External"/><Relationship Id="rId9" Type="http://schemas.openxmlformats.org/officeDocument/2006/relationships/hyperlink" Target="https://www.protiviti.com/sites/default/files/2025-04/nc-state-protiviti-2025-top-risks-survey-aerospace-defense-perspectives_global.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BBB10-5FD9-D5B8-871D-54F5487178E9}"/>
              </a:ext>
            </a:extLst>
          </p:cNvPr>
          <p:cNvSpPr>
            <a:spLocks noGrp="1"/>
          </p:cNvSpPr>
          <p:nvPr>
            <p:ph type="ctrTitle"/>
          </p:nvPr>
        </p:nvSpPr>
        <p:spPr/>
        <p:txBody>
          <a:bodyPr/>
          <a:lstStyle/>
          <a:p>
            <a:r>
              <a:rPr lang="en-US" dirty="0"/>
              <a:t>Task 3</a:t>
            </a:r>
          </a:p>
        </p:txBody>
      </p:sp>
      <p:sp>
        <p:nvSpPr>
          <p:cNvPr id="3" name="Subtitle 2">
            <a:extLst>
              <a:ext uri="{FF2B5EF4-FFF2-40B4-BE49-F238E27FC236}">
                <a16:creationId xmlns:a16="http://schemas.microsoft.com/office/drawing/2014/main" id="{FCA55F66-7EC5-8FC9-BF4A-DA9193A2B9F0}"/>
              </a:ext>
            </a:extLst>
          </p:cNvPr>
          <p:cNvSpPr>
            <a:spLocks noGrp="1"/>
          </p:cNvSpPr>
          <p:nvPr>
            <p:ph type="subTitle" idx="1"/>
          </p:nvPr>
        </p:nvSpPr>
        <p:spPr/>
        <p:txBody>
          <a:bodyPr/>
          <a:lstStyle/>
          <a:p>
            <a:r>
              <a:rPr lang="en-US" dirty="0"/>
              <a:t>Marketing Effectiveness and Improvement in Aerospace &amp; Defense</a:t>
            </a:r>
          </a:p>
        </p:txBody>
      </p:sp>
    </p:spTree>
    <p:extLst>
      <p:ext uri="{BB962C8B-B14F-4D97-AF65-F5344CB8AC3E}">
        <p14:creationId xmlns:p14="http://schemas.microsoft.com/office/powerpoint/2010/main" val="2231292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6DDA4-F583-5A2D-101F-F8C734C61884}"/>
              </a:ext>
            </a:extLst>
          </p:cNvPr>
          <p:cNvSpPr>
            <a:spLocks noGrp="1"/>
          </p:cNvSpPr>
          <p:nvPr>
            <p:ph type="title"/>
          </p:nvPr>
        </p:nvSpPr>
        <p:spPr/>
        <p:txBody>
          <a:bodyPr/>
          <a:lstStyle/>
          <a:p>
            <a:r>
              <a:rPr lang="en-US" dirty="0"/>
              <a:t>Measuring B2G Marketing Effectiveness (Quantitative)</a:t>
            </a:r>
          </a:p>
        </p:txBody>
      </p:sp>
      <p:sp>
        <p:nvSpPr>
          <p:cNvPr id="4" name="Rectangle 1">
            <a:extLst>
              <a:ext uri="{FF2B5EF4-FFF2-40B4-BE49-F238E27FC236}">
                <a16:creationId xmlns:a16="http://schemas.microsoft.com/office/drawing/2014/main" id="{8C1518A9-C482-8DF2-6A00-CBC13A07F51E}"/>
              </a:ext>
            </a:extLst>
          </p:cNvPr>
          <p:cNvSpPr>
            <a:spLocks noGrp="1" noChangeArrowheads="1"/>
          </p:cNvSpPr>
          <p:nvPr>
            <p:ph idx="1"/>
          </p:nvPr>
        </p:nvSpPr>
        <p:spPr bwMode="auto">
          <a:xfrm>
            <a:off x="677334" y="1847195"/>
            <a:ext cx="8365973"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Shift from Volume to Value:</a:t>
            </a:r>
            <a:r>
              <a:rPr kumimoji="0" lang="en-US" altLang="en-US" sz="2000" b="0" i="0" u="none" strike="noStrike" cap="none" normalizeH="0" baseline="0" dirty="0">
                <a:ln>
                  <a:noFill/>
                </a:ln>
                <a:solidFill>
                  <a:schemeClr val="tx1"/>
                </a:solidFill>
                <a:effectLst/>
                <a:latin typeface="Arial" panose="020B0604020202020204" pitchFamily="34" charset="0"/>
              </a:rPr>
              <a:t> Moving beyond traditional B2C vanity metrics (e.g., website traffic) to high-stakes B2G conversions.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Account-Based Marketing (ABM) Metrics:</a:t>
            </a:r>
            <a:r>
              <a:rPr kumimoji="0" lang="en-US" altLang="en-US" sz="2000" b="0" i="0" u="none" strike="noStrike" cap="none" normalizeH="0" baseline="0" dirty="0">
                <a:ln>
                  <a:noFill/>
                </a:ln>
                <a:solidFill>
                  <a:schemeClr val="tx1"/>
                </a:solidFill>
                <a:effectLst/>
                <a:latin typeface="Arial" panose="020B0604020202020204" pitchFamily="34" charset="0"/>
              </a:rPr>
              <a:t> Tracking engagement deeply within singular, massive accounts like the Department of Defense (DoD).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Pipeline Velocity and RFP Win Rates:</a:t>
            </a:r>
            <a:r>
              <a:rPr kumimoji="0" lang="en-US" altLang="en-US" sz="2000" b="0" i="0" u="none" strike="noStrike" cap="none" normalizeH="0" baseline="0" dirty="0">
                <a:ln>
                  <a:noFill/>
                </a:ln>
                <a:solidFill>
                  <a:schemeClr val="tx1"/>
                </a:solidFill>
                <a:effectLst/>
                <a:latin typeface="Arial" panose="020B0604020202020204" pitchFamily="34" charset="0"/>
              </a:rPr>
              <a:t> Measuring the efficiency of moving government targets from initial capability briefings to formal Requests for Proposals (RFPs) and final contract awards (Merritt Group, 2023).</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Long-Cycle ROMI:</a:t>
            </a:r>
            <a:r>
              <a:rPr kumimoji="0" lang="en-US" altLang="en-US" sz="2000" b="0" i="0" u="none" strike="noStrike" cap="none" normalizeH="0" baseline="0" dirty="0">
                <a:ln>
                  <a:noFill/>
                </a:ln>
                <a:solidFill>
                  <a:schemeClr val="tx1"/>
                </a:solidFill>
                <a:effectLst/>
                <a:latin typeface="Arial" panose="020B0604020202020204" pitchFamily="34" charset="0"/>
              </a:rPr>
              <a:t> Calculating Return on Marketing Investment over 5-to-10-year procurement cycles.</a:t>
            </a:r>
          </a:p>
        </p:txBody>
      </p:sp>
    </p:spTree>
    <p:extLst>
      <p:ext uri="{BB962C8B-B14F-4D97-AF65-F5344CB8AC3E}">
        <p14:creationId xmlns:p14="http://schemas.microsoft.com/office/powerpoint/2010/main" val="2624265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4514F-9DA0-5F7D-1E79-202FB17F1E0C}"/>
              </a:ext>
            </a:extLst>
          </p:cNvPr>
          <p:cNvSpPr>
            <a:spLocks noGrp="1"/>
          </p:cNvSpPr>
          <p:nvPr>
            <p:ph type="title"/>
          </p:nvPr>
        </p:nvSpPr>
        <p:spPr/>
        <p:txBody>
          <a:bodyPr/>
          <a:lstStyle/>
          <a:p>
            <a:r>
              <a:rPr lang="en-US" dirty="0"/>
              <a:t>Measuring Strategic Impact and Compliance (Qualitative)</a:t>
            </a:r>
          </a:p>
        </p:txBody>
      </p:sp>
      <p:sp>
        <p:nvSpPr>
          <p:cNvPr id="4" name="Rectangle 1">
            <a:extLst>
              <a:ext uri="{FF2B5EF4-FFF2-40B4-BE49-F238E27FC236}">
                <a16:creationId xmlns:a16="http://schemas.microsoft.com/office/drawing/2014/main" id="{C3145BDA-5B64-EFD5-6B43-74E87BCAFCEC}"/>
              </a:ext>
            </a:extLst>
          </p:cNvPr>
          <p:cNvSpPr>
            <a:spLocks noGrp="1" noChangeArrowheads="1"/>
          </p:cNvSpPr>
          <p:nvPr>
            <p:ph idx="1"/>
          </p:nvPr>
        </p:nvSpPr>
        <p:spPr bwMode="auto">
          <a:xfrm>
            <a:off x="372534" y="1839477"/>
            <a:ext cx="9819216"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Brand Equity in National Security:</a:t>
            </a:r>
            <a:r>
              <a:rPr kumimoji="0" lang="en-US" altLang="en-US" sz="2000" b="0" i="0" u="none" strike="noStrike" cap="none" normalizeH="0" baseline="0" dirty="0">
                <a:ln>
                  <a:noFill/>
                </a:ln>
                <a:solidFill>
                  <a:schemeClr val="tx1"/>
                </a:solidFill>
                <a:effectLst/>
                <a:latin typeface="Arial" panose="020B0604020202020204" pitchFamily="34" charset="0"/>
              </a:rPr>
              <a:t> Assessing the corporation's position as an indispensable thought leader and technological partner.</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ESG and Sanctions Compliance Integration:</a:t>
            </a:r>
            <a:r>
              <a:rPr kumimoji="0" lang="en-US" altLang="en-US" sz="2000" b="0" i="0" u="none" strike="noStrike" cap="none" normalizeH="0" baseline="0" dirty="0">
                <a:ln>
                  <a:noFill/>
                </a:ln>
                <a:solidFill>
                  <a:schemeClr val="tx1"/>
                </a:solidFill>
                <a:effectLst/>
                <a:latin typeface="Arial" panose="020B0604020202020204" pitchFamily="34" charset="0"/>
              </a:rPr>
              <a:t> Measuring how effectively marketing communicates adherence to strict federal environmental and ethical mandates (A&amp;O Shearman, 2026).</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Risk Alignment:</a:t>
            </a:r>
            <a:r>
              <a:rPr kumimoji="0" lang="en-US" altLang="en-US" sz="2000" b="0" i="0" u="none" strike="noStrike" cap="none" normalizeH="0" baseline="0" dirty="0">
                <a:ln>
                  <a:noFill/>
                </a:ln>
                <a:solidFill>
                  <a:schemeClr val="tx1"/>
                </a:solidFill>
                <a:effectLst/>
                <a:latin typeface="Arial" panose="020B0604020202020204" pitchFamily="34" charset="0"/>
              </a:rPr>
              <a:t> Evaluating marketing's success in accurately representing corporate capabilities without overpromising against internal R&amp;D constraints (Protiviti, 2025).</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Geopolitical Responsiveness:</a:t>
            </a:r>
            <a:r>
              <a:rPr kumimoji="0" lang="en-US" altLang="en-US" sz="2000" b="0" i="0" u="none" strike="noStrike" cap="none" normalizeH="0" baseline="0" dirty="0">
                <a:ln>
                  <a:noFill/>
                </a:ln>
                <a:solidFill>
                  <a:schemeClr val="tx1"/>
                </a:solidFill>
                <a:effectLst/>
                <a:latin typeface="Arial" panose="020B0604020202020204" pitchFamily="34" charset="0"/>
              </a:rPr>
              <a:t> Tracking the speed at which marketing pivots messaging during global crises (Adnan, Mahmud and Al Mamun, 2026).</a:t>
            </a:r>
          </a:p>
        </p:txBody>
      </p:sp>
    </p:spTree>
    <p:extLst>
      <p:ext uri="{BB962C8B-B14F-4D97-AF65-F5344CB8AC3E}">
        <p14:creationId xmlns:p14="http://schemas.microsoft.com/office/powerpoint/2010/main" val="1810626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EE9A3-A4C9-DFEE-75BF-0221F810AE6E}"/>
              </a:ext>
            </a:extLst>
          </p:cNvPr>
          <p:cNvSpPr>
            <a:spLocks noGrp="1"/>
          </p:cNvSpPr>
          <p:nvPr>
            <p:ph type="title"/>
          </p:nvPr>
        </p:nvSpPr>
        <p:spPr/>
        <p:txBody>
          <a:bodyPr/>
          <a:lstStyle/>
          <a:p>
            <a:r>
              <a:rPr lang="en-US" dirty="0"/>
              <a:t>Improving Effectiveness via Technological Integration</a:t>
            </a:r>
          </a:p>
        </p:txBody>
      </p:sp>
      <p:sp>
        <p:nvSpPr>
          <p:cNvPr id="4" name="Rectangle 1">
            <a:extLst>
              <a:ext uri="{FF2B5EF4-FFF2-40B4-BE49-F238E27FC236}">
                <a16:creationId xmlns:a16="http://schemas.microsoft.com/office/drawing/2014/main" id="{0FEA5313-A209-4752-C750-05F307E8310B}"/>
              </a:ext>
            </a:extLst>
          </p:cNvPr>
          <p:cNvSpPr>
            <a:spLocks noGrp="1" noChangeArrowheads="1"/>
          </p:cNvSpPr>
          <p:nvPr>
            <p:ph idx="1"/>
          </p:nvPr>
        </p:nvSpPr>
        <p:spPr bwMode="auto">
          <a:xfrm>
            <a:off x="543984" y="2078182"/>
            <a:ext cx="10390716"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Digitize the ABM Strategy:</a:t>
            </a:r>
            <a:r>
              <a:rPr kumimoji="0" lang="en-US" altLang="en-US" sz="2000" b="0" i="0" u="none" strike="noStrike" cap="none" normalizeH="0" baseline="0" dirty="0">
                <a:ln>
                  <a:noFill/>
                </a:ln>
                <a:solidFill>
                  <a:schemeClr val="tx1"/>
                </a:solidFill>
                <a:effectLst/>
                <a:latin typeface="Arial" panose="020B0604020202020204" pitchFamily="34" charset="0"/>
              </a:rPr>
              <a:t> Transition from static defense trade show collateral to highly targeted, data-driven digital campaigns.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Leverage Industry 4.0 Data as Marketing Assets:</a:t>
            </a:r>
            <a:r>
              <a:rPr kumimoji="0" lang="en-US" altLang="en-US" sz="2000" b="0" i="0" u="none" strike="noStrike" cap="none" normalizeH="0" baseline="0" dirty="0">
                <a:ln>
                  <a:noFill/>
                </a:ln>
                <a:solidFill>
                  <a:schemeClr val="tx1"/>
                </a:solidFill>
                <a:effectLst/>
                <a:latin typeface="Arial" panose="020B0604020202020204" pitchFamily="34" charset="0"/>
              </a:rPr>
              <a:t> Utilize real-time smart manufacturing and quality management data to prove operational superiority to government buyers (Pop, Titu and Pop, 2023).</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Communicate Supply Chain Resilience:</a:t>
            </a:r>
            <a:r>
              <a:rPr kumimoji="0" lang="en-US" altLang="en-US" sz="2000" b="0" i="0" u="none" strike="noStrike" cap="none" normalizeH="0" baseline="0" dirty="0">
                <a:ln>
                  <a:noFill/>
                </a:ln>
                <a:solidFill>
                  <a:schemeClr val="tx1"/>
                </a:solidFill>
                <a:effectLst/>
                <a:latin typeface="Arial" panose="020B0604020202020204" pitchFamily="34" charset="0"/>
              </a:rPr>
              <a:t> Proactively market the corporation's ability to navigate global economic bottlenecks to build long-term buyer trust (PwC, 2025; KPMG, 2025).</a:t>
            </a:r>
          </a:p>
        </p:txBody>
      </p:sp>
    </p:spTree>
    <p:extLst>
      <p:ext uri="{BB962C8B-B14F-4D97-AF65-F5344CB8AC3E}">
        <p14:creationId xmlns:p14="http://schemas.microsoft.com/office/powerpoint/2010/main" val="1592082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B6B25-E06C-F5CE-9D08-4894DE3D9C58}"/>
              </a:ext>
            </a:extLst>
          </p:cNvPr>
          <p:cNvSpPr>
            <a:spLocks noGrp="1"/>
          </p:cNvSpPr>
          <p:nvPr>
            <p:ph type="title"/>
          </p:nvPr>
        </p:nvSpPr>
        <p:spPr/>
        <p:txBody>
          <a:bodyPr/>
          <a:lstStyle/>
          <a:p>
            <a:r>
              <a:rPr lang="en-US" dirty="0"/>
              <a:t>Improving Effectiveness via Internal Alignment and Talent</a:t>
            </a:r>
          </a:p>
        </p:txBody>
      </p:sp>
      <p:sp>
        <p:nvSpPr>
          <p:cNvPr id="4" name="Rectangle 1">
            <a:extLst>
              <a:ext uri="{FF2B5EF4-FFF2-40B4-BE49-F238E27FC236}">
                <a16:creationId xmlns:a16="http://schemas.microsoft.com/office/drawing/2014/main" id="{924CFA23-1ADA-6F42-ACE2-73CF648757A2}"/>
              </a:ext>
            </a:extLst>
          </p:cNvPr>
          <p:cNvSpPr>
            <a:spLocks noGrp="1" noChangeArrowheads="1"/>
          </p:cNvSpPr>
          <p:nvPr>
            <p:ph idx="1"/>
          </p:nvPr>
        </p:nvSpPr>
        <p:spPr bwMode="auto">
          <a:xfrm>
            <a:off x="677334" y="2303608"/>
            <a:ext cx="10676465"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Bridge the R&amp;D and Marketing Gap:</a:t>
            </a:r>
            <a:r>
              <a:rPr kumimoji="0" lang="en-US" altLang="en-US" sz="2000" b="0" i="0" u="none" strike="noStrike" cap="none" normalizeH="0" baseline="0" dirty="0">
                <a:ln>
                  <a:noFill/>
                </a:ln>
                <a:solidFill>
                  <a:schemeClr val="tx1"/>
                </a:solidFill>
                <a:effectLst/>
                <a:latin typeface="Arial" panose="020B0604020202020204" pitchFamily="34" charset="0"/>
              </a:rPr>
              <a:t> Ensure marketing is involved earlier in the innovation cycle to align future technology with forecasted government needs (</a:t>
            </a:r>
            <a:r>
              <a:rPr kumimoji="0" lang="en-US" altLang="en-US" sz="2000" b="0" i="0" u="none" strike="noStrike" cap="none" normalizeH="0" baseline="0" dirty="0" err="1">
                <a:ln>
                  <a:noFill/>
                </a:ln>
                <a:solidFill>
                  <a:schemeClr val="tx1"/>
                </a:solidFill>
                <a:effectLst/>
                <a:latin typeface="Arial" panose="020B0604020202020204" pitchFamily="34" charset="0"/>
              </a:rPr>
              <a:t>Gélain</a:t>
            </a:r>
            <a:r>
              <a:rPr kumimoji="0" lang="en-US" altLang="en-US" sz="2000" b="0" i="0" u="none" strike="noStrike" cap="none" normalizeH="0" baseline="0" dirty="0">
                <a:ln>
                  <a:noFill/>
                </a:ln>
                <a:solidFill>
                  <a:schemeClr val="tx1"/>
                </a:solidFill>
                <a:effectLst/>
                <a:latin typeface="Arial" panose="020B0604020202020204" pitchFamily="34" charset="0"/>
              </a:rPr>
              <a:t>, 2021).</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Deploy Employer Branding:</a:t>
            </a:r>
            <a:r>
              <a:rPr kumimoji="0" lang="en-US" altLang="en-US" sz="2000" b="0" i="0" u="none" strike="noStrike" cap="none" normalizeH="0" baseline="0" dirty="0">
                <a:ln>
                  <a:noFill/>
                </a:ln>
                <a:solidFill>
                  <a:schemeClr val="tx1"/>
                </a:solidFill>
                <a:effectLst/>
                <a:latin typeface="Arial" panose="020B0604020202020204" pitchFamily="34" charset="0"/>
              </a:rPr>
              <a:t> Utilize the marketing department to support Human Resources in the critical challenge of recruiting specialized talent.</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Attract Cleared Engineering Talent:</a:t>
            </a:r>
            <a:r>
              <a:rPr kumimoji="0" lang="en-US" altLang="en-US" sz="2000" b="0" i="0" u="none" strike="noStrike" cap="none" normalizeH="0" baseline="0" dirty="0">
                <a:ln>
                  <a:noFill/>
                </a:ln>
                <a:solidFill>
                  <a:schemeClr val="tx1"/>
                </a:solidFill>
                <a:effectLst/>
                <a:latin typeface="Arial" panose="020B0604020202020204" pitchFamily="34" charset="0"/>
              </a:rPr>
              <a:t> Craft campaigns that appeal to top-tier engineers capable of passing rigorous federal security clearances (Protiviti, 2025).</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Conclusion:</a:t>
            </a:r>
            <a:r>
              <a:rPr kumimoji="0" lang="en-US" altLang="en-US" sz="2000" b="0" i="0" u="none" strike="noStrike" cap="none" normalizeH="0" baseline="0" dirty="0">
                <a:ln>
                  <a:noFill/>
                </a:ln>
                <a:solidFill>
                  <a:schemeClr val="tx1"/>
                </a:solidFill>
                <a:effectLst/>
                <a:latin typeface="Arial" panose="020B0604020202020204" pitchFamily="34" charset="0"/>
              </a:rPr>
              <a:t> Optimized marketing safeguards both future contracts and the talent required to execute them.</a:t>
            </a:r>
          </a:p>
        </p:txBody>
      </p:sp>
    </p:spTree>
    <p:extLst>
      <p:ext uri="{BB962C8B-B14F-4D97-AF65-F5344CB8AC3E}">
        <p14:creationId xmlns:p14="http://schemas.microsoft.com/office/powerpoint/2010/main" val="134566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CA5BA-F225-6D0A-AD64-EE3C300C2C76}"/>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36CCF7DE-BA5F-935C-44DC-077C39004209}"/>
              </a:ext>
            </a:extLst>
          </p:cNvPr>
          <p:cNvSpPr>
            <a:spLocks noGrp="1"/>
          </p:cNvSpPr>
          <p:nvPr>
            <p:ph idx="1"/>
          </p:nvPr>
        </p:nvSpPr>
        <p:spPr>
          <a:xfrm>
            <a:off x="677334" y="2160589"/>
            <a:ext cx="8596668" cy="4392611"/>
          </a:xfrm>
        </p:spPr>
        <p:txBody>
          <a:bodyPr>
            <a:normAutofit fontScale="62500" lnSpcReduction="20000"/>
          </a:bodyPr>
          <a:lstStyle/>
          <a:p>
            <a:r>
              <a:rPr lang="en-US" dirty="0"/>
              <a:t>A&amp;O Shearman (2026) </a:t>
            </a:r>
            <a:r>
              <a:rPr lang="en-US" i="1" dirty="0"/>
              <a:t>Investing in the defense sector: procurement, sanctions, and ESG</a:t>
            </a:r>
            <a:r>
              <a:rPr lang="en-US" dirty="0"/>
              <a:t>. Available at: </a:t>
            </a:r>
            <a:r>
              <a:rPr lang="en-US" dirty="0">
                <a:hlinkClick r:id="rId3"/>
              </a:rPr>
              <a:t>https://www.aoshearman.com/en/insights/investing-in-the-defense-sector-procurement-sanctions-and-esg</a:t>
            </a:r>
            <a:r>
              <a:rPr lang="en-US" dirty="0"/>
              <a:t>.</a:t>
            </a:r>
          </a:p>
          <a:p>
            <a:r>
              <a:rPr lang="en-US" dirty="0"/>
              <a:t>Adnan, A.T.M., Mahmud, M.T. and Al Mamun, A., 2026. The impact of geopolitical crisis on defense and aerospace stock performance: evidence from the Russia–Ukraine war. </a:t>
            </a:r>
            <a:r>
              <a:rPr lang="en-US" i="1" dirty="0"/>
              <a:t>Accounting Research Journal</a:t>
            </a:r>
            <a:r>
              <a:rPr lang="en-US" dirty="0"/>
              <a:t>, 39(1), pp. 122-145. </a:t>
            </a:r>
            <a:r>
              <a:rPr lang="en-US" dirty="0">
                <a:hlinkClick r:id="rId4"/>
              </a:rPr>
              <a:t>https://doi.org/10.1108/ARJ-05-2025-0176</a:t>
            </a:r>
            <a:r>
              <a:rPr lang="en-US" dirty="0"/>
              <a:t>.</a:t>
            </a:r>
          </a:p>
          <a:p>
            <a:r>
              <a:rPr lang="en-US" dirty="0" err="1"/>
              <a:t>Gélain</a:t>
            </a:r>
            <a:r>
              <a:rPr lang="en-US" dirty="0"/>
              <a:t>, A., 2021. </a:t>
            </a:r>
            <a:r>
              <a:rPr lang="en-US" i="1" dirty="0"/>
              <a:t>The Business of Aerospace: Industry Dynamics, Corporate Strategies, Innovation Models and… the Big (ger) Picture</a:t>
            </a:r>
            <a:r>
              <a:rPr lang="en-US" dirty="0"/>
              <a:t>. American Institute of Aeronautics and Astronautics, Inc. </a:t>
            </a:r>
            <a:r>
              <a:rPr lang="en-US" dirty="0">
                <a:hlinkClick r:id="rId5"/>
              </a:rPr>
              <a:t>https://doi.org/10.2514/4.106156</a:t>
            </a:r>
            <a:r>
              <a:rPr lang="en-US" dirty="0"/>
              <a:t>.</a:t>
            </a:r>
          </a:p>
          <a:p>
            <a:r>
              <a:rPr lang="en-US" dirty="0"/>
              <a:t>KPMG (2025) </a:t>
            </a:r>
            <a:r>
              <a:rPr lang="en-US" i="1" dirty="0"/>
              <a:t>Emerging trends in aerospace and defense 2025</a:t>
            </a:r>
            <a:r>
              <a:rPr lang="en-US" dirty="0"/>
              <a:t>. Available at: </a:t>
            </a:r>
            <a:r>
              <a:rPr lang="en-US" dirty="0">
                <a:hlinkClick r:id="rId6"/>
              </a:rPr>
              <a:t>https://assets.kpmg.com/content/dam/kpmg/sa/pdf/2025/emerging-trends-for-a-and-d.pdf</a:t>
            </a:r>
            <a:r>
              <a:rPr lang="en-US" dirty="0"/>
              <a:t>.</a:t>
            </a:r>
          </a:p>
          <a:p>
            <a:r>
              <a:rPr lang="en-US" dirty="0"/>
              <a:t>Merritt Group (2023) </a:t>
            </a:r>
            <a:r>
              <a:rPr lang="en-US" i="1" dirty="0"/>
              <a:t>The B2G Marketing Playbook</a:t>
            </a:r>
            <a:r>
              <a:rPr lang="en-US" dirty="0"/>
              <a:t>. Available at: </a:t>
            </a:r>
            <a:r>
              <a:rPr lang="en-US" dirty="0">
                <a:hlinkClick r:id="rId7"/>
              </a:rPr>
              <a:t>https://www.merrittgrp.com/wp-content/uploads/2023/10/Merritt_Group_Gov_ABM_Playbook.pdf</a:t>
            </a:r>
            <a:r>
              <a:rPr lang="en-US" dirty="0"/>
              <a:t>.</a:t>
            </a:r>
          </a:p>
          <a:p>
            <a:r>
              <a:rPr lang="en-US" dirty="0"/>
              <a:t>Pop, G.I., Titu, A.M. and Pop, A.B., 2023. Enhancing aerospace industry efficiency and sustainability: Process integration and quality management in the context of Industry 4.0. </a:t>
            </a:r>
            <a:r>
              <a:rPr lang="en-US" i="1" dirty="0"/>
              <a:t>Sustainability</a:t>
            </a:r>
            <a:r>
              <a:rPr lang="en-US" dirty="0"/>
              <a:t>, 15(23), p. 16206. </a:t>
            </a:r>
            <a:r>
              <a:rPr lang="en-US" dirty="0">
                <a:hlinkClick r:id="rId8"/>
              </a:rPr>
              <a:t>https://doi.org/10.3390/su152316206</a:t>
            </a:r>
            <a:r>
              <a:rPr lang="en-US" dirty="0"/>
              <a:t>.</a:t>
            </a:r>
          </a:p>
          <a:p>
            <a:r>
              <a:rPr lang="en-US" dirty="0"/>
              <a:t>Protiviti (2025) </a:t>
            </a:r>
            <a:r>
              <a:rPr lang="en-US" i="1" dirty="0"/>
              <a:t>Executive perspectives on top risks for the near- and long-term: Unprecedented change and disruption shaping a new future for the aerospace and </a:t>
            </a:r>
            <a:r>
              <a:rPr lang="en-US" i="1" dirty="0" err="1"/>
              <a:t>defence</a:t>
            </a:r>
            <a:r>
              <a:rPr lang="en-US" i="1" dirty="0"/>
              <a:t> industry</a:t>
            </a:r>
            <a:r>
              <a:rPr lang="en-US" dirty="0"/>
              <a:t>. Available at: </a:t>
            </a:r>
            <a:r>
              <a:rPr lang="en-US" dirty="0">
                <a:hlinkClick r:id="rId9"/>
              </a:rPr>
              <a:t>https://www.protiviti.com/sites/default/files/2025-04/nc-state-protiviti-2025-top-risks-survey-aerospace-defense-perspectives_global.pdf</a:t>
            </a:r>
            <a:r>
              <a:rPr lang="en-US" dirty="0"/>
              <a:t>.</a:t>
            </a:r>
          </a:p>
          <a:p>
            <a:r>
              <a:rPr lang="en-US" dirty="0"/>
              <a:t>PwC (2025) </a:t>
            </a:r>
            <a:r>
              <a:rPr lang="en-US" i="1" dirty="0"/>
              <a:t>PwC's global aerospace and defense: Annual performance and outlook | 2025 edition</a:t>
            </a:r>
            <a:r>
              <a:rPr lang="en-US" dirty="0"/>
              <a:t>. Available at: </a:t>
            </a:r>
            <a:r>
              <a:rPr lang="en-US" dirty="0">
                <a:hlinkClick r:id="rId10"/>
              </a:rPr>
              <a:t>https://www.pwc.com/us/en/industries/industrial-products/library/aerospace-defense-review-and-forecast.html</a:t>
            </a:r>
            <a:r>
              <a:rPr lang="en-US" dirty="0"/>
              <a:t>.</a:t>
            </a:r>
          </a:p>
        </p:txBody>
      </p:sp>
    </p:spTree>
    <p:extLst>
      <p:ext uri="{BB962C8B-B14F-4D97-AF65-F5344CB8AC3E}">
        <p14:creationId xmlns:p14="http://schemas.microsoft.com/office/powerpoint/2010/main" val="98022533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45</TotalTime>
  <Words>1586</Words>
  <Application>Microsoft Office PowerPoint</Application>
  <PresentationFormat>Widescreen</PresentationFormat>
  <Paragraphs>52</Paragraphs>
  <Slides>6</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Trebuchet MS</vt:lpstr>
      <vt:lpstr>Wingdings 3</vt:lpstr>
      <vt:lpstr>Facet</vt:lpstr>
      <vt:lpstr>Task 3</vt:lpstr>
      <vt:lpstr>Measuring B2G Marketing Effectiveness (Quantitative)</vt:lpstr>
      <vt:lpstr>Measuring Strategic Impact and Compliance (Qualitative)</vt:lpstr>
      <vt:lpstr>Improving Effectiveness via Technological Integration</vt:lpstr>
      <vt:lpstr>Improving Effectiveness via Internal Alignment and Talent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SS</dc:creator>
  <cp:lastModifiedBy>abc</cp:lastModifiedBy>
  <cp:revision>18</cp:revision>
  <dcterms:created xsi:type="dcterms:W3CDTF">2026-04-24T11:24:28Z</dcterms:created>
  <dcterms:modified xsi:type="dcterms:W3CDTF">2026-05-03T09:36:34Z</dcterms:modified>
</cp:coreProperties>
</file>