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77709" autoAdjust="0"/>
  </p:normalViewPr>
  <p:slideViewPr>
    <p:cSldViewPr snapToGrid="0" snapToObjects="1">
      <p:cViewPr varScale="1">
        <p:scale>
          <a:sx n="80" d="100"/>
          <a:sy n="80" d="100"/>
        </p:scale>
        <p:origin x="152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61701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presentation offered today proposes a detailed strategic marketing plan that has been created on behalf of the Banner University Medical Center, in Phoenix, Arizona - one of the flagship orders in the Banner Health system. Banner Health is one of the biggest nonprofit health systems in the United States with operations in six states and service of millions of patients each year. This plan will be created based on the requirements of HCA: Healthcare Marketing at The University of Arizona Global Campus. The rationale of this presentation is to illustrate that evidence-based, data-driven marketing approach can be used to support the organizational mission of Banner Health and help the organization establish a stronger competitive presence in the Phoenix metropolitan healthcare market. It has its framework based on published peer-reviewed literature and in line with the publicly declared organizational goals of the Banner Health (2024). Throughout this presentation, we will take a tour of the market analysis, 7ps marketing mix, database marketing initiatives, performance assessment techniques, and the conclusion which ties back all other components to the strategic and business plans of Banner.</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This slide summarizes the external and internal analyses into a specific number of marketing opportunities and measurable goals that will also guide the tactical implementation throughout the plan. The five opportunities identified are growth of digital markets, volume growth of service lines, reach of telehealth, development of brand awareness and penetration of seniors with Banner Medicare Advantage. Each opportunity will be accompanied by a particular measurable marketing objective: achieving a 20% increase in volume with oncology and cardiology, reaching 60% top-of-mind brand recognition in Phoenix within 18 months, expanding to rural/underserved Arizona communities via telehealth, and the rigorous use of monthly KPI dashboard reporting to enable tracking the use of the campaign to generate ROI.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Zade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et al. (2024) define that the goal specificity is the sole strongest predictor of the effectiveness of healthcare marketing campaigns, in particular, in multi-service academic healthcare systems. The fact that the industry of healthcare digital advertising currently has a market scale of 20 billion, provides the added confirmation that the opportunities to create major competitive advantage exists by virtue of the fact that the digital advertising market in healthcare currently occupies a 20 billion footprint industry </a:t>
            </a:r>
            <a:r>
              <a:rPr lang="en-US" sz="1800" kern="100" dirty="0">
                <a:effectLst/>
                <a:latin typeface="Calibri" panose="020F0502020204030204" pitchFamily="34" charset="0"/>
                <a:ea typeface="Calibri" panose="020F0502020204030204" pitchFamily="34" charset="0"/>
                <a:cs typeface="Calibri" panose="020F0502020204030204" pitchFamily="34" charset="0"/>
              </a:rPr>
              <a:t>(Popa et al., 2022)</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Having goals set the next important action is how to accomplish by identifying which marketing strategies they will apply. This plan implements five combined strategies and all these are installed according to peer-reviewed evidence supporting their use in healthcare settings. Digital content marketing is based on the use of SEO-optimized condition hubs, driving organic acquisition of patients - reaching patients at the point of seeking health-related information. Social marketing campaigns aim at changing behaviors at the most disadvantaged areas through cessation of smoking, prevention of obesity and management of diabetes among the society, whereby the population with the most unmet care needs is targeted. The physician liaison program also puts entire referral relationship managers over the entire phoenix metro area, where they would build constructed referral pipelines with independent providers. The strategy of omnichannel experience ensures the continuous flow of patient experience through digital advertising, portal involvement and patient visit completion to complete the extent of patient services. Health fairs, free screenings, and culturally sensitive events engagement, benefit the brand within the underserved populations. Social marketing is confirmed by Roger et al. (2023) as an evidence-based force of the long-term behavioral change. As </a:t>
            </a:r>
            <a:r>
              <a:rPr lang="en-US" sz="1800" kern="100" dirty="0">
                <a:effectLst/>
                <a:latin typeface="Calibri" panose="020F0502020204030204" pitchFamily="34" charset="0"/>
                <a:ea typeface="Calibri" panose="020F0502020204030204" pitchFamily="34" charset="0"/>
                <a:cs typeface="Calibri" panose="020F0502020204030204" pitchFamily="34" charset="0"/>
              </a:rPr>
              <a:t>Shaikh et al. (2023)</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confirm, the presence of omnichannel digital marketing yields the best patient engagement rates in the modern health care environment.</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Database marketing is the operational backbone of the patient engagement strategy of this plan, which transforms the raw clinical data into focus and personalized outreach, which sparks both acquisition and retention. The work process is based on the five stage pipeline, starting with the Epic EHR data capture, and then patient segmentation using CRM, predictive analytics modeling, HIPAA-compliant execution of outreach, and outcome measurement. The patient lifetime value (PLV) model will prioritize outreach resources to the high-value segments, and will ensure that the resources invested in marketing are generating maximum long-term benefits. Automated prompts of missed preventive screening seal care gaps and strengthen patient-providers relationship. Meetings with the staff after appointments and surveys of satisfaction contribute to the retention process and emphasize the insights into the service quality on the surface. The entire campaign performance is monitored by using the open rates, the click-through rates and the conversion analytics. Importantly, every activity retains a full level of HIPAA compliance with PHI de-identification plans. </a:t>
            </a:r>
            <a:r>
              <a:rPr lang="en-US" sz="1800" kern="100" dirty="0">
                <a:effectLst/>
                <a:latin typeface="Calibri" panose="020F0502020204030204" pitchFamily="34" charset="0"/>
                <a:ea typeface="Calibri" panose="020F0502020204030204" pitchFamily="34" charset="0"/>
                <a:cs typeface="Calibri" panose="020F0502020204030204" pitchFamily="34" charset="0"/>
              </a:rPr>
              <a:t>Kotler et al. (2021b)</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affirm that centralized healthcare databases are significantly effective in enhancing care coordination and precision in outreach when adequately governed. The study define that predictive analytics in healthcare CRM system can result in measurable improvements in patient engagement and population health outcomes </a:t>
            </a:r>
            <a:r>
              <a:rPr lang="en-US" sz="1800" kern="100" dirty="0">
                <a:effectLst/>
                <a:latin typeface="Calibri" panose="020F0502020204030204" pitchFamily="34" charset="0"/>
                <a:ea typeface="Calibri" panose="020F0502020204030204" pitchFamily="34" charset="0"/>
                <a:cs typeface="Calibri" panose="020F0502020204030204" pitchFamily="34" charset="0"/>
              </a:rPr>
              <a:t>(</a:t>
            </a:r>
            <a:r>
              <a:rPr lang="en-US" sz="1800" kern="100" dirty="0" err="1">
                <a:effectLst/>
                <a:latin typeface="Calibri" panose="020F0502020204030204" pitchFamily="34" charset="0"/>
                <a:ea typeface="Calibri" panose="020F0502020204030204" pitchFamily="34" charset="0"/>
                <a:cs typeface="Calibri" panose="020F0502020204030204" pitchFamily="34" charset="0"/>
              </a:rPr>
              <a:t>Onyejekwe</a:t>
            </a:r>
            <a:r>
              <a:rPr lang="en-US" sz="1800" kern="100" dirty="0">
                <a:effectLst/>
                <a:latin typeface="Calibri" panose="020F0502020204030204" pitchFamily="34" charset="0"/>
                <a:ea typeface="Calibri" panose="020F0502020204030204" pitchFamily="34" charset="0"/>
                <a:cs typeface="Calibri" panose="020F0502020204030204" pitchFamily="34" charset="0"/>
              </a:rPr>
              <a:t> et al., 2024)</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 marketing plan lacking strict performance appraisal is at best just an ideal but not a plan. This slide introduces the four-pillar KPI model which will be used in governing the on-going continuous performance analysis during the 24 months implementation plan. The HCAHPS scores and Net Promoter Score (NPS) are used to measure patient satisfaction, and achieve the target of being in the top 75th percentile desirable using monthly cycles of measurements. The leading metrics tracked via digital analytics, which uses Google Analytics dashboards, include the cost-per-lead and conversion rates that will be reviewed on a weekly basis. The metrics of the market share and volume monitor the number of new and returning patients, the structure of referral sources, the number of competitors measured monthly. The rest of the KPI framework includes average length of stay (ALOS), readmission rates, wait times, campaign-attributed revenue and indicators of balance of care. </a:t>
            </a:r>
            <a:r>
              <a:rPr lang="en-US" sz="1800" kern="100" dirty="0">
                <a:effectLst/>
                <a:latin typeface="Calibri" panose="020F0502020204030204" pitchFamily="34" charset="0"/>
                <a:ea typeface="Calibri" panose="020F0502020204030204" pitchFamily="34" charset="0"/>
                <a:cs typeface="Calibri" panose="020F0502020204030204" pitchFamily="34" charset="0"/>
              </a:rPr>
              <a:t>Cui et al. (2025)</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also validate that multidimensional KPI systems are more likely to yield more credible performance enhancement in healthcare marketing than single-metric KPI systems. The results of Radtke et al. (2024) confirm that accountability structures that are driven by KPI in academic health centers are directly linked to improved value-based care performance - which proves the evidence base of this evaluation design.</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However, effective evaluation should be as efficient as the frequency of reporting and the feedback systems which propel the data into action. This plan has a 4 levels reporting structure aligned to extent of each performance dimension. On the weekly level, the marketing group scrutinizes the digital campaign metrics, including click-through rates, cost-per-acquisition, and conversion data, which make it possible to swiftly adjust tactics and match ineffective campaigns with suitable budget allocation. The trends of patient volume, ROI calculations and HCAHPS scores are recommended to the organizational leadership once per month keeping the executive eye on the marketing performance. Every quarter, review of strategic KPIs is done against the annual targets by the executive leadership and board level stakeholders, to ensure marketing accountability at the governance level. Every year, a detailed marketing audit re-aligns the overall plan with a new business strategy and environmental factors. </a:t>
            </a:r>
            <a:r>
              <a:rPr lang="en-US" sz="1800" kern="100" dirty="0">
                <a:effectLst/>
                <a:latin typeface="Calibri" panose="020F0502020204030204" pitchFamily="34" charset="0"/>
                <a:ea typeface="Calibri" panose="020F0502020204030204" pitchFamily="34" charset="0"/>
                <a:cs typeface="Calibri" panose="020F0502020204030204" pitchFamily="34" charset="0"/>
              </a:rPr>
              <a:t>van </a:t>
            </a:r>
            <a:r>
              <a:rPr lang="en-US" sz="1800" kern="100" dirty="0" err="1">
                <a:effectLst/>
                <a:latin typeface="Calibri" panose="020F0502020204030204" pitchFamily="34" charset="0"/>
                <a:ea typeface="Calibri" panose="020F0502020204030204" pitchFamily="34" charset="0"/>
                <a:cs typeface="Calibri" panose="020F0502020204030204" pitchFamily="34" charset="0"/>
              </a:rPr>
              <a:t>Elten</a:t>
            </a:r>
            <a:r>
              <a:rPr lang="en-US" sz="1800" kern="100" dirty="0">
                <a:effectLst/>
                <a:latin typeface="Calibri" panose="020F0502020204030204" pitchFamily="34" charset="0"/>
                <a:ea typeface="Calibri" panose="020F0502020204030204" pitchFamily="34" charset="0"/>
                <a:cs typeface="Calibri" panose="020F0502020204030204" pitchFamily="34" charset="0"/>
              </a:rPr>
              <a:t> et al. (2023)</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populate the idea that high-performing value-based healthcare organizations are characterized by tiered performance review cycles based on the temporal sensitivity of various KPIs. The following feedback control loop puts the principle of marketing being an endless process of learning and adapting and scaling into practice.</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This strategic marketing plan is much more than just a set of tactics because it is actually an integrated and evidence-based framework and it directly serves the organizational mission and vision of Banner Health. All five goals have explicit links with business plan deliverables and form a quantifiable chain of strategic alignment between executive vision and actual execution of the plan to take on a new form of governance and responsiveness to patients. These three components: 7Ps marketing mix, database marketing infrastructure, and four tier performance evaluation system, create a sustainable engine in patient volume growth, brand differentiation and ROI responsibility. The evidence of social marketing claim that when properly designed and assessed, behavior change campaigns have long-lasting effects on the health outcomes of communities - extending the reach of Banner into the realms of population health leadership instead of mere patient acquisition.</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Banner Health is a nationally relevant non-profit academic health System, with 33 hospitals across six states, and with a 2023 revenue of 14.1 billion dollars and over 55,000 employees </a:t>
            </a:r>
            <a:r>
              <a:rPr lang="en-US" sz="1800" kern="100" dirty="0">
                <a:effectLst/>
                <a:latin typeface="Calibri" panose="020F0502020204030204" pitchFamily="34" charset="0"/>
                <a:ea typeface="Calibri" panose="020F0502020204030204" pitchFamily="34" charset="0"/>
                <a:cs typeface="Calibri" panose="020F0502020204030204" pitchFamily="34" charset="0"/>
              </a:rPr>
              <a:t>(Banner Health, 2026)</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The plan aims to address three key priorities, including brand positioning, growth of patient volume, and digital engagement — each of which was chosen due to the ability to measure its alignment with organizational outcomes. Namely, the plan estimates a 15-percent patient acquisition growth over 24 months and 30-percent growth in the number of digital appointment bookings, with quarterly KPI dashboards as the key performance control tool. The marketing mix, which is used here, is based on the 7Ps framework, which authors mention as the most robust framework to use when assessing the patient-centered delivery of services in a hospital setting </a:t>
            </a:r>
            <a:r>
              <a:rPr lang="en-US" sz="1800" kern="100" dirty="0">
                <a:effectLst/>
                <a:latin typeface="Calibri" panose="020F0502020204030204" pitchFamily="34" charset="0"/>
                <a:ea typeface="Calibri" panose="020F0502020204030204" pitchFamily="34" charset="0"/>
                <a:cs typeface="Calibri" panose="020F0502020204030204" pitchFamily="34" charset="0"/>
              </a:rPr>
              <a:t>(</a:t>
            </a:r>
            <a:r>
              <a:rPr lang="en-US" sz="1800" kern="100" dirty="0" err="1">
                <a:effectLst/>
                <a:latin typeface="Calibri" panose="020F0502020204030204" pitchFamily="34" charset="0"/>
                <a:ea typeface="Calibri" panose="020F0502020204030204" pitchFamily="34" charset="0"/>
                <a:cs typeface="Calibri" panose="020F0502020204030204" pitchFamily="34" charset="0"/>
              </a:rPr>
              <a:t>Ravangard</a:t>
            </a:r>
            <a:r>
              <a:rPr lang="en-US" sz="1800" kern="100" dirty="0">
                <a:effectLst/>
                <a:latin typeface="Calibri" panose="020F0502020204030204" pitchFamily="34" charset="0"/>
                <a:ea typeface="Calibri" panose="020F0502020204030204" pitchFamily="34" charset="0"/>
                <a:cs typeface="Calibri" panose="020F0502020204030204" pitchFamily="34" charset="0"/>
              </a:rPr>
              <a:t> et al., 2020)</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This plan is an extension of the priorities of institutional vision and operational planning.</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This slide lists the five main goals that provide the strategic marketing plan with its form and course. Every objective has been chosen on the basis of empirical data of association between specific interventions related to healthcare marketing and particular outcomes related to patients and overall healthcare organization. The initial goal - brand positioning - focuses on making Banner University Medical Center the most favored academic health system in the Phoenix area. The second, patient growth, aims at a 15% increase of the new total patients within 24 months with segmented outreach campaigns. The third goal, digital engagement, will require increasing booking online appointments in integrated digital platforms by 30%. The fourth goal is oriented on equity in health and requires culturally sensitive campaigns, should address underserved groups within the diverse demographics of the city of Phoenix. Lastly, the fifth goal requires the realization of marketing ROI, with a monthly performance scorecard presentation.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Zade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et al. (2024) confirm that planned marketing goals grounded in community health data are always effective to generate more successful patient acquisition and retention results in various healthcare environments, which are effective confirmations of the empirical base of this five-part framework.</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Not in isolation effective healthcare marketing must be what is contained within and what is answerable to, the overall strategic and business planning infrastructure at the organization. The element in this slide shows the three levels of alignment model that will guide this plan. The strategic plan of Banner Health articulates long term vision of becoming the best integrated health system in the nation, and national leadership in the quality of care. The business plan entails service-line development in oncology, cardiology, and behavioral health based on a model of value-based care delivery (University of Arizona, 2024). The marketing plan conveys both into a patient-facing action: specific acquisition campaigns, digital, and community outreach, and accountability of ROI. </a:t>
            </a:r>
            <a:r>
              <a:rPr lang="en-US" sz="1800" kern="100" dirty="0">
                <a:effectLst/>
                <a:latin typeface="Calibri" panose="020F0502020204030204" pitchFamily="34" charset="0"/>
                <a:ea typeface="Calibri" panose="020F0502020204030204" pitchFamily="34" charset="0"/>
                <a:cs typeface="Calibri" panose="020F0502020204030204" pitchFamily="34" charset="0"/>
              </a:rPr>
              <a:t>van </a:t>
            </a:r>
            <a:r>
              <a:rPr lang="en-US" sz="1800" kern="100" dirty="0" err="1">
                <a:effectLst/>
                <a:latin typeface="Calibri" panose="020F0502020204030204" pitchFamily="34" charset="0"/>
                <a:ea typeface="Calibri" panose="020F0502020204030204" pitchFamily="34" charset="0"/>
                <a:cs typeface="Calibri" panose="020F0502020204030204" pitchFamily="34" charset="0"/>
              </a:rPr>
              <a:t>Elten</a:t>
            </a:r>
            <a:r>
              <a:rPr lang="en-US" sz="1800" kern="100" dirty="0">
                <a:effectLst/>
                <a:latin typeface="Calibri" panose="020F0502020204030204" pitchFamily="34" charset="0"/>
                <a:ea typeface="Calibri" panose="020F0502020204030204" pitchFamily="34" charset="0"/>
                <a:cs typeface="Calibri" panose="020F0502020204030204" pitchFamily="34" charset="0"/>
              </a:rPr>
              <a:t> et al. (2023)</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confirm that health care organizations that report a high level of alignment of strategic and business plans with marketing plans report significantly stronger levels of performance under value based care metrics. This three level structure will make sure that no marketing dollar will be expended without being traceably connected to organizational mission - a discipline that will be central in ensuring that the level of expenditure incurred by the Banner in promoting its growth will continue to surmount the continually increasing competitors.</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service portfolio of Banner Health is one of the most diversified in the American nonprofit hospital industry, and it is on the basis of that portfolio that it is necessary to develop the special marketing strategies. The organization has 33 hospitals in six states with three of them being an academic Medical Center. Its oncology unit shares a formal relationship with MD Anderson Cancer Center, which is comprised of 29 specialty programs and more than 340 residents and fellows. Digital health functionality includes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MyBanner</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patient portal, AI-assisted diagnoses, and remote tools to manage chronic diseases, which all are important competitive strengths in a market that is increasingly trending towards convenience-based care. Vertical integration is offered in insurance products, such as Banner Medicare Advantage and the Banner | Aetna partnership, which most regional competitors lack. The expansion of graduate medical education is another aspect of Banner mentioned in article, where the organization aims to establish itself as a graduate medical education leader </a:t>
            </a:r>
            <a:r>
              <a:rPr lang="en-US" sz="1800" kern="100" dirty="0">
                <a:effectLst/>
                <a:latin typeface="Calibri" panose="020F0502020204030204" pitchFamily="34" charset="0"/>
                <a:ea typeface="Calibri" panose="020F0502020204030204" pitchFamily="34" charset="0"/>
                <a:cs typeface="Calibri" panose="020F0502020204030204" pitchFamily="34" charset="0"/>
              </a:rPr>
              <a:t>(Kelly, 2023)</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kern="100" dirty="0">
                <a:effectLst/>
                <a:latin typeface="Calibri" panose="020F0502020204030204" pitchFamily="34" charset="0"/>
                <a:ea typeface="Calibri" panose="020F0502020204030204" pitchFamily="34" charset="0"/>
                <a:cs typeface="Calibri" panose="020F0502020204030204" pitchFamily="34" charset="0"/>
              </a:rPr>
              <a:t>Cui et al. (2025)</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confirm that the healthcare systems with the deepest service-line services continuously produce better patient satisfaction and longer retention — two factors that are crucial in marketing.</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analytical knowledge of the composition of the Banner patient population is a precondition to applying marketing messages, which are based on the real needs of the patients. The patient mix at Banner is categorized into four key groups, including Medicare seniors (65+) who make 38 percent of the volume, commercially insured adults who make 34 percent of the volume, Medicaid beneficiaries who make 18 percent of the volume and uninsured or charity care patients who make 10 percent of the volume. The segments have different priorities of care, communication and access points that cannot be taken care of imprecisely by the marketing plan. Banner addresses these needs by offering multilingual care teams, access to same-day appointments and telehealth, specialized chronic disease programs, and post-discharge care coordination, which is aimed at reducing readmissions. The study by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Zade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et al. (2024) confirms that the community-responsive marketing approach, especially that capable of adopting linguistic and socioeconomic diversity into consideration, yields much more significant patient engagement in mixed-demographic urban markets such as Phoenix. </a:t>
            </a:r>
            <a:r>
              <a:rPr lang="en-US" sz="1800" kern="100" dirty="0">
                <a:effectLst/>
                <a:latin typeface="Calibri" panose="020F0502020204030204" pitchFamily="34" charset="0"/>
                <a:ea typeface="Calibri" panose="020F0502020204030204" pitchFamily="34" charset="0"/>
                <a:cs typeface="Calibri" panose="020F0502020204030204" pitchFamily="34" charset="0"/>
              </a:rPr>
              <a:t>Cui et al. (2025)</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also substantiate the fact that two variables, service convenience and the quality of care coordination, are the strongest predictors of the patient satisfaction scores, which proves the strategic rationale of the service delivery model offered at Banner.</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Phoenix healthcare competitive environment is not only saturated but also based on structural superiority concerning Banner Health as it relates to the comparative regional market competitors. This slide contains a direct comparison of differentiating assets of Banner versus the gaps of capabilities that can be observed between the competing health systems. The reasons that enable Banner to be advantageous to both patients and its staff include its official MD Anderson Cancer Partnership, the academic nature of its three University Medical Centers, integration of its insurance with the Banner | Aetna model, use of AI to diagnostics embedded in its Epic EHR infrastructure, and the size of its 33-hospital network. All regional competitors, in contrast, do not have academic research programs, in-house insurance productions, robust telehealth platforms, national brand partnerships, and similar breadth of specialty. As evidenced by </a:t>
            </a:r>
            <a:r>
              <a:rPr lang="en-US" sz="1800" kern="100" dirty="0" err="1">
                <a:effectLst/>
                <a:latin typeface="Calibri" panose="020F0502020204030204" pitchFamily="34" charset="0"/>
                <a:ea typeface="Calibri" panose="020F0502020204030204" pitchFamily="34" charset="0"/>
                <a:cs typeface="Calibri" panose="020F0502020204030204" pitchFamily="34" charset="0"/>
              </a:rPr>
              <a:t>Timofeyev</a:t>
            </a:r>
            <a:r>
              <a:rPr lang="en-US" sz="1800" kern="100" dirty="0">
                <a:effectLst/>
                <a:latin typeface="Calibri" panose="020F0502020204030204" pitchFamily="34" charset="0"/>
                <a:ea typeface="Calibri" panose="020F0502020204030204" pitchFamily="34" charset="0"/>
                <a:cs typeface="Calibri" panose="020F0502020204030204" pitchFamily="34" charset="0"/>
              </a:rPr>
              <a:t> et al. (2024)</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competitive differentiation in hospital marketing is most enduring when it is based on service quality, clinical depth, and scale of the organization - all of which Banner commands with excessively calculable excess over that of its competitors. Banner Health ensures that these advantages are actively exploited in present brand communications which is a strong basis of the positioning strategy presented throughout the current plan.</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Internal strength of organizations is marketing asset just like any outside campaign, and Banner Health internal strength represents a strong backbone of brand authenticity. Since Banner under the direction of CEO Peter Fine has experienced an organization culture which according to SVP Mark Garvin has been based on the principles of partnership and expansion. Its workforce of more than 55,000 employees is assisted by competitive retention initiatives as well as a culture of clinical excellence which directly translates to quality in patient experience as a critical marketing variable. Epic EHR integration and multi-channel staff engagement platforms are the focus of communication infrastructure to allow the decentralized local leadership to stay in line with system-wide standards. Banner has been declared a top employer again and again, with written diversity and inclusion promises that appeal to multicultural patients of Phoenix. </a:t>
            </a:r>
            <a:r>
              <a:rPr lang="en-US" sz="1800" kern="100" dirty="0" err="1">
                <a:effectLst/>
                <a:latin typeface="Calibri" panose="020F0502020204030204" pitchFamily="34" charset="0"/>
                <a:ea typeface="Calibri" panose="020F0502020204030204" pitchFamily="34" charset="0"/>
                <a:cs typeface="Calibri" panose="020F0502020204030204" pitchFamily="34" charset="0"/>
              </a:rPr>
              <a:t>Wicklund</a:t>
            </a:r>
            <a:r>
              <a:rPr lang="en-US" sz="1800" kern="100" dirty="0">
                <a:effectLst/>
                <a:latin typeface="Calibri" panose="020F0502020204030204" pitchFamily="34" charset="0"/>
                <a:ea typeface="Calibri" panose="020F0502020204030204" pitchFamily="34" charset="0"/>
                <a:cs typeface="Calibri" panose="020F0502020204030204" pitchFamily="34" charset="0"/>
              </a:rPr>
              <a:t> (2025)</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report that the expansion strategy of Banner is explicitly connected with the workforce and development of internal culture capability. </a:t>
            </a:r>
            <a:r>
              <a:rPr lang="en-US" sz="1800" kern="100" dirty="0">
                <a:effectLst/>
                <a:latin typeface="Calibri" panose="020F0502020204030204" pitchFamily="34" charset="0"/>
                <a:ea typeface="Calibri" panose="020F0502020204030204" pitchFamily="34" charset="0"/>
                <a:cs typeface="Calibri" panose="020F0502020204030204" pitchFamily="34" charset="0"/>
              </a:rPr>
              <a:t>Radtke et al. (2024)</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also confirms that the effectiveness of healthcare marketing is highly dependent on internal quality of services and employee engagement, and that is the direct marketing lever in Banner.</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There can never be a complete strategic marketing plan without a serious examination of the external macro-environment that will determine both risk and opportunity. Using the PESTEL framework in this context, we can pinpoint six dimensions of environmental impact on the marketing plan of Banner. Politically, changes in the policy of telehealth reimbursement and Medicaid funding structures both create opportunities and threats to patient access. Operationally, the U.S. healthcare online advertising market stands to exceed $20 billion in 2024, which is a large resource prospect of digital-first marketing campaigns. Socially, the aging and growing diverse population in Phoenix contributes to demand of multilingual and culturally competent care service providers. With technological advancement, AI diagnostics, telehealth, and digital therapeutics have the potential to transform the way patients seek and receive care. All marketing communications are limited and influenced by legal requirements of HIPAA compliance and CMS value-based purchasing requirements. Truth-in-advertising regulations can morally compel all promotional information be evidence-concise and transparent. </a:t>
            </a:r>
            <a:r>
              <a:rPr lang="en-US" sz="1800" kern="100" dirty="0">
                <a:effectLst/>
                <a:latin typeface="Calibri" panose="020F0502020204030204" pitchFamily="34" charset="0"/>
                <a:ea typeface="Calibri" panose="020F0502020204030204" pitchFamily="34" charset="0"/>
                <a:cs typeface="Calibri" panose="020F0502020204030204" pitchFamily="34" charset="0"/>
              </a:rPr>
              <a:t>Roger et al. (2023)</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verify that health systems that incorporate the PESTLE analysis into the marketing plan have a high level of strategic adaptability. </a:t>
            </a:r>
            <a:r>
              <a:rPr lang="en-US" sz="1800" kern="100" dirty="0">
                <a:effectLst/>
                <a:latin typeface="Calibri" panose="020F0502020204030204" pitchFamily="34" charset="0"/>
                <a:ea typeface="Calibri" panose="020F0502020204030204" pitchFamily="34" charset="0"/>
                <a:cs typeface="Calibri" panose="020F0502020204030204" pitchFamily="34" charset="0"/>
              </a:rPr>
              <a:t>Kotler et al. (2021)</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confirm that digital health infrastructure has become a major acquisition driver (patients) in the competitive markets.</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5.png"/><Relationship Id="rId7"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4.png"/><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19.png"/><Relationship Id="rId5" Type="http://schemas.openxmlformats.org/officeDocument/2006/relationships/image" Target="../media/image15.png"/><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17.png"/><Relationship Id="rId5" Type="http://schemas.openxmlformats.org/officeDocument/2006/relationships/image" Target="../media/image19.png"/><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16.xml.rels><?xml version="1.0" encoding="UTF-8" standalone="yes"?>
<Relationships xmlns="http://schemas.openxmlformats.org/package/2006/relationships"><Relationship Id="rId3" Type="http://schemas.openxmlformats.org/officeDocument/2006/relationships/hyperlink" Target="https://doi.org/10.3390/su141710499"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doi.org/10.3390/healthcare12222218"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1.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8.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2B6E"/>
        </a:solidFill>
        <a:effectLst/>
      </p:bgPr>
    </p:bg>
    <p:spTree>
      <p:nvGrpSpPr>
        <p:cNvPr id="1" name=""/>
        <p:cNvGrpSpPr/>
        <p:nvPr/>
      </p:nvGrpSpPr>
      <p:grpSpPr>
        <a:xfrm>
          <a:off x="0" y="0"/>
          <a:ext cx="0" cy="0"/>
          <a:chOff x="0" y="0"/>
          <a:chExt cx="0" cy="0"/>
        </a:xfrm>
      </p:grpSpPr>
      <p:sp>
        <p:nvSpPr>
          <p:cNvPr id="2" name="Shape 0"/>
          <p:cNvSpPr/>
          <p:nvPr/>
        </p:nvSpPr>
        <p:spPr>
          <a:xfrm>
            <a:off x="0" y="0"/>
            <a:ext cx="502920" cy="5143500"/>
          </a:xfrm>
          <a:prstGeom prst="rect">
            <a:avLst/>
          </a:prstGeom>
          <a:solidFill>
            <a:srgbClr val="00A896"/>
          </a:solidFill>
          <a:ln w="12700">
            <a:solidFill>
              <a:srgbClr val="00A896"/>
            </a:solidFill>
            <a:prstDash val="solid"/>
          </a:ln>
        </p:spPr>
      </p:sp>
      <p:sp>
        <p:nvSpPr>
          <p:cNvPr id="3" name="Shape 1"/>
          <p:cNvSpPr/>
          <p:nvPr/>
        </p:nvSpPr>
        <p:spPr>
          <a:xfrm>
            <a:off x="7943850" y="0"/>
            <a:ext cx="1200150" cy="5143500"/>
          </a:xfrm>
          <a:prstGeom prst="rect">
            <a:avLst/>
          </a:prstGeom>
          <a:solidFill>
            <a:srgbClr val="0077A8"/>
          </a:solidFill>
          <a:ln w="12700">
            <a:solidFill>
              <a:srgbClr val="0077A8"/>
            </a:solidFill>
            <a:prstDash val="solid"/>
          </a:ln>
        </p:spPr>
      </p:sp>
      <p:sp>
        <p:nvSpPr>
          <p:cNvPr id="4" name="Shape 2"/>
          <p:cNvSpPr/>
          <p:nvPr/>
        </p:nvSpPr>
        <p:spPr>
          <a:xfrm>
            <a:off x="502919" y="2148840"/>
            <a:ext cx="7374255" cy="64008"/>
          </a:xfrm>
          <a:prstGeom prst="rect">
            <a:avLst/>
          </a:prstGeom>
          <a:solidFill>
            <a:srgbClr val="F5A623"/>
          </a:solidFill>
          <a:ln w="12700">
            <a:solidFill>
              <a:srgbClr val="F5A623"/>
            </a:solidFill>
            <a:prstDash val="solid"/>
          </a:ln>
        </p:spPr>
      </p:sp>
      <p:sp>
        <p:nvSpPr>
          <p:cNvPr id="5" name="Text 3"/>
          <p:cNvSpPr/>
          <p:nvPr/>
        </p:nvSpPr>
        <p:spPr>
          <a:xfrm>
            <a:off x="1943100" y="371475"/>
            <a:ext cx="5120640" cy="1691640"/>
          </a:xfrm>
          <a:prstGeom prst="rect">
            <a:avLst/>
          </a:prstGeom>
          <a:noFill/>
          <a:ln/>
        </p:spPr>
        <p:txBody>
          <a:bodyPr wrap="square" rtlCol="0" anchor="ctr"/>
          <a:lstStyle/>
          <a:p>
            <a:pPr marL="0" indent="0" algn="ctr">
              <a:buNone/>
            </a:pPr>
            <a:r>
              <a:rPr lang="en-US" sz="3400" b="1" dirty="0">
                <a:solidFill>
                  <a:srgbClr val="FFFFFF"/>
                </a:solidFill>
                <a:latin typeface="Calibri" pitchFamily="34" charset="0"/>
                <a:ea typeface="Calibri" pitchFamily="34" charset="-122"/>
                <a:cs typeface="Calibri" pitchFamily="34" charset="-120"/>
              </a:rPr>
              <a:t>The Developing A Strategic Marketing Plan Final Presentation</a:t>
            </a:r>
            <a:endParaRPr lang="en-US" sz="3400" dirty="0"/>
          </a:p>
        </p:txBody>
      </p:sp>
      <p:sp>
        <p:nvSpPr>
          <p:cNvPr id="10" name="Text 6"/>
          <p:cNvSpPr/>
          <p:nvPr/>
        </p:nvSpPr>
        <p:spPr>
          <a:xfrm>
            <a:off x="2933699" y="2381249"/>
            <a:ext cx="2924175" cy="2219325"/>
          </a:xfrm>
          <a:prstGeom prst="rect">
            <a:avLst/>
          </a:prstGeom>
          <a:noFill/>
          <a:ln/>
        </p:spPr>
        <p:txBody>
          <a:bodyPr wrap="square" rtlCol="0" anchor="ctr"/>
          <a:lstStyle/>
          <a:p>
            <a:pPr marL="0" indent="0" algn="ctr">
              <a:lnSpc>
                <a:spcPct val="200000"/>
              </a:lnSpc>
              <a:buNone/>
            </a:pPr>
            <a:r>
              <a:rPr lang="en-US" sz="1300" dirty="0">
                <a:solidFill>
                  <a:srgbClr val="FFFFFF"/>
                </a:solidFill>
                <a:latin typeface="Calibri" pitchFamily="34" charset="0"/>
                <a:ea typeface="Calibri" pitchFamily="34" charset="-122"/>
                <a:cs typeface="Calibri" pitchFamily="34" charset="-120"/>
              </a:rPr>
              <a:t>Student Name</a:t>
            </a:r>
            <a:endParaRPr lang="en-US" sz="1300" dirty="0"/>
          </a:p>
          <a:p>
            <a:pPr marL="0" indent="0" algn="ctr">
              <a:lnSpc>
                <a:spcPct val="200000"/>
              </a:lnSpc>
              <a:buNone/>
            </a:pPr>
            <a:r>
              <a:rPr lang="en-US" sz="1300" dirty="0">
                <a:solidFill>
                  <a:srgbClr val="FFFFFF"/>
                </a:solidFill>
                <a:latin typeface="Calibri" pitchFamily="34" charset="0"/>
                <a:ea typeface="Calibri" pitchFamily="34" charset="-122"/>
                <a:cs typeface="Calibri" pitchFamily="34" charset="-120"/>
              </a:rPr>
              <a:t>The University of Arizona Global Campus</a:t>
            </a:r>
            <a:endParaRPr lang="en-US" sz="1300" dirty="0"/>
          </a:p>
          <a:p>
            <a:pPr marL="0" indent="0" algn="ctr">
              <a:lnSpc>
                <a:spcPct val="200000"/>
              </a:lnSpc>
              <a:buNone/>
            </a:pPr>
            <a:r>
              <a:rPr lang="en-US" sz="1300" dirty="0">
                <a:solidFill>
                  <a:srgbClr val="FFFFFF"/>
                </a:solidFill>
                <a:latin typeface="Calibri" pitchFamily="34" charset="0"/>
                <a:ea typeface="Calibri" pitchFamily="34" charset="-122"/>
                <a:cs typeface="Calibri" pitchFamily="34" charset="-120"/>
              </a:rPr>
              <a:t>HCA-xxx: Healthcare Marketing</a:t>
            </a:r>
            <a:endParaRPr lang="en-US" sz="1300" dirty="0"/>
          </a:p>
          <a:p>
            <a:pPr marL="0" indent="0" algn="ctr">
              <a:lnSpc>
                <a:spcPct val="200000"/>
              </a:lnSpc>
              <a:buNone/>
            </a:pPr>
            <a:r>
              <a:rPr lang="en-US" sz="1300" dirty="0">
                <a:solidFill>
                  <a:srgbClr val="FFFFFF"/>
                </a:solidFill>
                <a:latin typeface="Calibri" pitchFamily="34" charset="0"/>
                <a:ea typeface="Calibri" pitchFamily="34" charset="-122"/>
                <a:cs typeface="Calibri" pitchFamily="34" charset="-120"/>
              </a:rPr>
              <a:t>Instructor: [Name]</a:t>
            </a:r>
            <a:endParaRPr lang="en-US" sz="1300" dirty="0"/>
          </a:p>
          <a:p>
            <a:pPr marL="0" indent="0" algn="ctr">
              <a:lnSpc>
                <a:spcPct val="200000"/>
              </a:lnSpc>
              <a:buNone/>
            </a:pPr>
            <a:r>
              <a:rPr lang="en-US" sz="1300" dirty="0">
                <a:solidFill>
                  <a:srgbClr val="FFFFFF"/>
                </a:solidFill>
                <a:latin typeface="Calibri" pitchFamily="34" charset="0"/>
                <a:ea typeface="Calibri" pitchFamily="34" charset="-122"/>
                <a:cs typeface="Calibri" pitchFamily="34" charset="-120"/>
              </a:rPr>
              <a:t>Due Date: [Date]</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Marketing Mix: Marketing Opportunities and Goals</a:t>
            </a:r>
            <a:endParaRPr lang="en-US" sz="2200" dirty="0"/>
          </a:p>
        </p:txBody>
      </p:sp>
      <p:sp>
        <p:nvSpPr>
          <p:cNvPr id="6" name="Shape 4"/>
          <p:cNvSpPr/>
          <p:nvPr/>
        </p:nvSpPr>
        <p:spPr>
          <a:xfrm>
            <a:off x="182880" y="1078992"/>
            <a:ext cx="4114800" cy="384048"/>
          </a:xfrm>
          <a:prstGeom prst="rect">
            <a:avLst/>
          </a:prstGeom>
          <a:solidFill>
            <a:srgbClr val="0077A8"/>
          </a:solidFill>
          <a:ln w="12700">
            <a:solidFill>
              <a:srgbClr val="0077A8"/>
            </a:solidFill>
            <a:prstDash val="solid"/>
          </a:ln>
        </p:spPr>
      </p:sp>
      <p:sp>
        <p:nvSpPr>
          <p:cNvPr id="7" name="Text 5"/>
          <p:cNvSpPr/>
          <p:nvPr/>
        </p:nvSpPr>
        <p:spPr>
          <a:xfrm>
            <a:off x="274320" y="1097280"/>
            <a:ext cx="3931920" cy="347472"/>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KEY OPPORTUNITIES</a:t>
            </a:r>
            <a:endParaRPr lang="en-US" sz="1200" dirty="0"/>
          </a:p>
        </p:txBody>
      </p:sp>
      <p:sp>
        <p:nvSpPr>
          <p:cNvPr id="8" name="Shape 6"/>
          <p:cNvSpPr/>
          <p:nvPr/>
        </p:nvSpPr>
        <p:spPr>
          <a:xfrm>
            <a:off x="4846320" y="1078992"/>
            <a:ext cx="4114800" cy="384048"/>
          </a:xfrm>
          <a:prstGeom prst="rect">
            <a:avLst/>
          </a:prstGeom>
          <a:solidFill>
            <a:srgbClr val="00A896"/>
          </a:solidFill>
          <a:ln w="12700">
            <a:solidFill>
              <a:srgbClr val="00A896"/>
            </a:solidFill>
            <a:prstDash val="solid"/>
          </a:ln>
        </p:spPr>
      </p:sp>
      <p:sp>
        <p:nvSpPr>
          <p:cNvPr id="9" name="Text 7"/>
          <p:cNvSpPr/>
          <p:nvPr/>
        </p:nvSpPr>
        <p:spPr>
          <a:xfrm>
            <a:off x="4937760" y="1097280"/>
            <a:ext cx="3931920" cy="347472"/>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MARKETING GOALS</a:t>
            </a:r>
            <a:endParaRPr lang="en-US" sz="1200" dirty="0"/>
          </a:p>
        </p:txBody>
      </p:sp>
      <p:sp>
        <p:nvSpPr>
          <p:cNvPr id="10" name="Shape 8"/>
          <p:cNvSpPr/>
          <p:nvPr/>
        </p:nvSpPr>
        <p:spPr>
          <a:xfrm>
            <a:off x="182880" y="1554480"/>
            <a:ext cx="4114800" cy="1078992"/>
          </a:xfrm>
          <a:prstGeom prst="rect">
            <a:avLst/>
          </a:prstGeom>
          <a:solidFill>
            <a:srgbClr val="0D2B6E"/>
          </a:solidFill>
          <a:ln w="12700">
            <a:solidFill>
              <a:srgbClr val="0D2B6E"/>
            </a:solidFill>
            <a:prstDash val="solid"/>
          </a:ln>
          <a:effectLst>
            <a:outerShdw blurRad="101600" dist="38100" dir="8100000" algn="bl" rotWithShape="0">
              <a:srgbClr val="000000">
                <a:alpha val="18000"/>
              </a:srgbClr>
            </a:outerShdw>
          </a:effectLst>
        </p:spPr>
      </p:sp>
      <p:pic>
        <p:nvPicPr>
          <p:cNvPr id="11" name="Image 0" descr="preencoded.png"/>
          <p:cNvPicPr>
            <a:picLocks noChangeAspect="1"/>
          </p:cNvPicPr>
          <p:nvPr/>
        </p:nvPicPr>
        <p:blipFill>
          <a:blip r:embed="rId3"/>
          <a:stretch>
            <a:fillRect/>
          </a:stretch>
        </p:blipFill>
        <p:spPr>
          <a:xfrm>
            <a:off x="301752" y="1673352"/>
            <a:ext cx="347472" cy="347472"/>
          </a:xfrm>
          <a:prstGeom prst="rect">
            <a:avLst/>
          </a:prstGeom>
        </p:spPr>
      </p:pic>
      <p:sp>
        <p:nvSpPr>
          <p:cNvPr id="12" name="Text 9"/>
          <p:cNvSpPr/>
          <p:nvPr/>
        </p:nvSpPr>
        <p:spPr>
          <a:xfrm>
            <a:off x="292608" y="2039112"/>
            <a:ext cx="395020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Digital Growth</a:t>
            </a:r>
            <a:endParaRPr lang="en-US" sz="1200" dirty="0"/>
          </a:p>
        </p:txBody>
      </p:sp>
      <p:sp>
        <p:nvSpPr>
          <p:cNvPr id="13" name="Text 10"/>
          <p:cNvSpPr/>
          <p:nvPr/>
        </p:nvSpPr>
        <p:spPr>
          <a:xfrm>
            <a:off x="292608" y="2331720"/>
            <a:ext cx="3950208" cy="16459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$20B healthcare digital ad market in 2024</a:t>
            </a:r>
            <a:endParaRPr lang="en-US" sz="1200" dirty="0"/>
          </a:p>
        </p:txBody>
      </p:sp>
      <p:sp>
        <p:nvSpPr>
          <p:cNvPr id="14" name="Shape 11"/>
          <p:cNvSpPr/>
          <p:nvPr/>
        </p:nvSpPr>
        <p:spPr>
          <a:xfrm>
            <a:off x="4846320" y="1554480"/>
            <a:ext cx="4114800" cy="1078992"/>
          </a:xfrm>
          <a:prstGeom prst="rect">
            <a:avLst/>
          </a:prstGeom>
          <a:solidFill>
            <a:srgbClr val="1A5276"/>
          </a:solidFill>
          <a:ln w="12700">
            <a:solidFill>
              <a:srgbClr val="1A5276"/>
            </a:solidFill>
            <a:prstDash val="solid"/>
          </a:ln>
          <a:effectLst>
            <a:outerShdw blurRad="101600" dist="38100" dir="8100000" algn="bl" rotWithShape="0">
              <a:srgbClr val="000000">
                <a:alpha val="18000"/>
              </a:srgbClr>
            </a:outerShdw>
          </a:effectLst>
        </p:spPr>
      </p:sp>
      <p:pic>
        <p:nvPicPr>
          <p:cNvPr id="15" name="Image 1" descr="preencoded.png"/>
          <p:cNvPicPr>
            <a:picLocks noChangeAspect="1"/>
          </p:cNvPicPr>
          <p:nvPr/>
        </p:nvPicPr>
        <p:blipFill>
          <a:blip r:embed="rId4"/>
          <a:stretch>
            <a:fillRect/>
          </a:stretch>
        </p:blipFill>
        <p:spPr>
          <a:xfrm>
            <a:off x="4965192" y="1673352"/>
            <a:ext cx="347472" cy="347472"/>
          </a:xfrm>
          <a:prstGeom prst="rect">
            <a:avLst/>
          </a:prstGeom>
        </p:spPr>
      </p:pic>
      <p:sp>
        <p:nvSpPr>
          <p:cNvPr id="16" name="Text 12"/>
          <p:cNvSpPr/>
          <p:nvPr/>
        </p:nvSpPr>
        <p:spPr>
          <a:xfrm>
            <a:off x="4956048" y="2039112"/>
            <a:ext cx="395020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Service-Line Growth</a:t>
            </a:r>
            <a:endParaRPr lang="en-US" sz="1200" dirty="0"/>
          </a:p>
        </p:txBody>
      </p:sp>
      <p:sp>
        <p:nvSpPr>
          <p:cNvPr id="17" name="Text 13"/>
          <p:cNvSpPr/>
          <p:nvPr/>
        </p:nvSpPr>
        <p:spPr>
          <a:xfrm>
            <a:off x="4956048" y="2331720"/>
            <a:ext cx="3950208" cy="16459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20% volume increase in oncology &amp; cardiology</a:t>
            </a:r>
            <a:endParaRPr lang="en-US" sz="1200" dirty="0"/>
          </a:p>
        </p:txBody>
      </p:sp>
      <p:sp>
        <p:nvSpPr>
          <p:cNvPr id="18" name="Shape 14"/>
          <p:cNvSpPr/>
          <p:nvPr/>
        </p:nvSpPr>
        <p:spPr>
          <a:xfrm>
            <a:off x="182880" y="2724912"/>
            <a:ext cx="4114800" cy="1078992"/>
          </a:xfrm>
          <a:prstGeom prst="rect">
            <a:avLst/>
          </a:prstGeom>
          <a:solidFill>
            <a:srgbClr val="0077A8"/>
          </a:solidFill>
          <a:ln w="12700">
            <a:solidFill>
              <a:srgbClr val="0077A8"/>
            </a:solidFill>
            <a:prstDash val="solid"/>
          </a:ln>
          <a:effectLst>
            <a:outerShdw blurRad="101600" dist="38100" dir="8100000" algn="bl" rotWithShape="0">
              <a:srgbClr val="000000">
                <a:alpha val="18000"/>
              </a:srgbClr>
            </a:outerShdw>
          </a:effectLst>
        </p:spPr>
      </p:sp>
      <p:pic>
        <p:nvPicPr>
          <p:cNvPr id="19" name="Image 2" descr="preencoded.png"/>
          <p:cNvPicPr>
            <a:picLocks noChangeAspect="1"/>
          </p:cNvPicPr>
          <p:nvPr/>
        </p:nvPicPr>
        <p:blipFill>
          <a:blip r:embed="rId5"/>
          <a:stretch>
            <a:fillRect/>
          </a:stretch>
        </p:blipFill>
        <p:spPr>
          <a:xfrm>
            <a:off x="301752" y="2843784"/>
            <a:ext cx="347472" cy="347472"/>
          </a:xfrm>
          <a:prstGeom prst="rect">
            <a:avLst/>
          </a:prstGeom>
        </p:spPr>
      </p:pic>
      <p:sp>
        <p:nvSpPr>
          <p:cNvPr id="20" name="Text 15"/>
          <p:cNvSpPr/>
          <p:nvPr/>
        </p:nvSpPr>
        <p:spPr>
          <a:xfrm>
            <a:off x="292608" y="3209544"/>
            <a:ext cx="395020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Telehealth</a:t>
            </a:r>
            <a:endParaRPr lang="en-US" sz="1200" dirty="0"/>
          </a:p>
        </p:txBody>
      </p:sp>
      <p:sp>
        <p:nvSpPr>
          <p:cNvPr id="21" name="Text 16"/>
          <p:cNvSpPr/>
          <p:nvPr/>
        </p:nvSpPr>
        <p:spPr>
          <a:xfrm>
            <a:off x="292608" y="3502152"/>
            <a:ext cx="3950208" cy="16459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Expand reach to rural &amp; underserved AZ communities</a:t>
            </a:r>
            <a:endParaRPr lang="en-US" sz="1200" dirty="0"/>
          </a:p>
        </p:txBody>
      </p:sp>
      <p:sp>
        <p:nvSpPr>
          <p:cNvPr id="22" name="Shape 17"/>
          <p:cNvSpPr/>
          <p:nvPr/>
        </p:nvSpPr>
        <p:spPr>
          <a:xfrm>
            <a:off x="4846320" y="2724912"/>
            <a:ext cx="4114800" cy="1078992"/>
          </a:xfrm>
          <a:prstGeom prst="rect">
            <a:avLst/>
          </a:prstGeom>
          <a:solidFill>
            <a:srgbClr val="117A65"/>
          </a:solidFill>
          <a:ln w="12700">
            <a:solidFill>
              <a:srgbClr val="117A65"/>
            </a:solidFill>
            <a:prstDash val="solid"/>
          </a:ln>
          <a:effectLst>
            <a:outerShdw blurRad="101600" dist="38100" dir="8100000" algn="bl" rotWithShape="0">
              <a:srgbClr val="000000">
                <a:alpha val="18000"/>
              </a:srgbClr>
            </a:outerShdw>
          </a:effectLst>
        </p:spPr>
      </p:sp>
      <p:pic>
        <p:nvPicPr>
          <p:cNvPr id="23" name="Image 3" descr="preencoded.png"/>
          <p:cNvPicPr>
            <a:picLocks noChangeAspect="1"/>
          </p:cNvPicPr>
          <p:nvPr/>
        </p:nvPicPr>
        <p:blipFill>
          <a:blip r:embed="rId6"/>
          <a:stretch>
            <a:fillRect/>
          </a:stretch>
        </p:blipFill>
        <p:spPr>
          <a:xfrm>
            <a:off x="4965192" y="2843784"/>
            <a:ext cx="347472" cy="347472"/>
          </a:xfrm>
          <a:prstGeom prst="rect">
            <a:avLst/>
          </a:prstGeom>
        </p:spPr>
      </p:pic>
      <p:sp>
        <p:nvSpPr>
          <p:cNvPr id="24" name="Text 18"/>
          <p:cNvSpPr/>
          <p:nvPr/>
        </p:nvSpPr>
        <p:spPr>
          <a:xfrm>
            <a:off x="4956048" y="3209544"/>
            <a:ext cx="395020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Brand Awareness</a:t>
            </a:r>
            <a:endParaRPr lang="en-US" sz="1200" dirty="0"/>
          </a:p>
        </p:txBody>
      </p:sp>
      <p:sp>
        <p:nvSpPr>
          <p:cNvPr id="25" name="Text 19"/>
          <p:cNvSpPr/>
          <p:nvPr/>
        </p:nvSpPr>
        <p:spPr>
          <a:xfrm>
            <a:off x="4956048" y="3502152"/>
            <a:ext cx="3950208" cy="16459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60% top-of-mind recall in Phoenix within 18 months</a:t>
            </a:r>
            <a:endParaRPr lang="en-US" sz="1200" dirty="0"/>
          </a:p>
        </p:txBody>
      </p:sp>
      <p:sp>
        <p:nvSpPr>
          <p:cNvPr id="26" name="Shape 20"/>
          <p:cNvSpPr/>
          <p:nvPr/>
        </p:nvSpPr>
        <p:spPr>
          <a:xfrm>
            <a:off x="182880" y="3895344"/>
            <a:ext cx="4114800" cy="1078992"/>
          </a:xfrm>
          <a:prstGeom prst="rect">
            <a:avLst/>
          </a:prstGeom>
          <a:solidFill>
            <a:srgbClr val="00A896"/>
          </a:solidFill>
          <a:ln w="12700">
            <a:solidFill>
              <a:srgbClr val="00A896"/>
            </a:solidFill>
            <a:prstDash val="solid"/>
          </a:ln>
          <a:effectLst>
            <a:outerShdw blurRad="101600" dist="38100" dir="8100000" algn="bl" rotWithShape="0">
              <a:srgbClr val="000000">
                <a:alpha val="18000"/>
              </a:srgbClr>
            </a:outerShdw>
          </a:effectLst>
        </p:spPr>
      </p:sp>
      <p:pic>
        <p:nvPicPr>
          <p:cNvPr id="27" name="Image 4" descr="preencoded.png"/>
          <p:cNvPicPr>
            <a:picLocks noChangeAspect="1"/>
          </p:cNvPicPr>
          <p:nvPr/>
        </p:nvPicPr>
        <p:blipFill>
          <a:blip r:embed="rId7"/>
          <a:stretch>
            <a:fillRect/>
          </a:stretch>
        </p:blipFill>
        <p:spPr>
          <a:xfrm>
            <a:off x="301752" y="4014216"/>
            <a:ext cx="347472" cy="347472"/>
          </a:xfrm>
          <a:prstGeom prst="rect">
            <a:avLst/>
          </a:prstGeom>
        </p:spPr>
      </p:pic>
      <p:sp>
        <p:nvSpPr>
          <p:cNvPr id="28" name="Text 21"/>
          <p:cNvSpPr/>
          <p:nvPr/>
        </p:nvSpPr>
        <p:spPr>
          <a:xfrm>
            <a:off x="292608" y="4379976"/>
            <a:ext cx="395020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Senior Market</a:t>
            </a:r>
            <a:endParaRPr lang="en-US" sz="1200" dirty="0"/>
          </a:p>
        </p:txBody>
      </p:sp>
      <p:sp>
        <p:nvSpPr>
          <p:cNvPr id="29" name="Text 22"/>
          <p:cNvSpPr/>
          <p:nvPr/>
        </p:nvSpPr>
        <p:spPr>
          <a:xfrm>
            <a:off x="292608" y="4672584"/>
            <a:ext cx="3950208" cy="16459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Growing Medicare population via Banner Advantage</a:t>
            </a:r>
            <a:endParaRPr lang="en-US" sz="1200" dirty="0"/>
          </a:p>
        </p:txBody>
      </p:sp>
      <p:sp>
        <p:nvSpPr>
          <p:cNvPr id="30" name="Shape 23"/>
          <p:cNvSpPr/>
          <p:nvPr/>
        </p:nvSpPr>
        <p:spPr>
          <a:xfrm>
            <a:off x="4846320" y="3895344"/>
            <a:ext cx="4114800" cy="1078992"/>
          </a:xfrm>
          <a:prstGeom prst="rect">
            <a:avLst/>
          </a:prstGeom>
          <a:solidFill>
            <a:srgbClr val="7D3C98"/>
          </a:solidFill>
          <a:ln w="12700">
            <a:solidFill>
              <a:srgbClr val="7D3C98"/>
            </a:solidFill>
            <a:prstDash val="solid"/>
          </a:ln>
          <a:effectLst>
            <a:outerShdw blurRad="101600" dist="38100" dir="8100000" algn="bl" rotWithShape="0">
              <a:srgbClr val="000000">
                <a:alpha val="18000"/>
              </a:srgbClr>
            </a:outerShdw>
          </a:effectLst>
        </p:spPr>
      </p:sp>
      <p:pic>
        <p:nvPicPr>
          <p:cNvPr id="31" name="Image 5" descr="preencoded.png"/>
          <p:cNvPicPr>
            <a:picLocks noChangeAspect="1"/>
          </p:cNvPicPr>
          <p:nvPr/>
        </p:nvPicPr>
        <p:blipFill>
          <a:blip r:embed="rId8"/>
          <a:stretch>
            <a:fillRect/>
          </a:stretch>
        </p:blipFill>
        <p:spPr>
          <a:xfrm>
            <a:off x="4965192" y="4014216"/>
            <a:ext cx="347472" cy="347472"/>
          </a:xfrm>
          <a:prstGeom prst="rect">
            <a:avLst/>
          </a:prstGeom>
        </p:spPr>
      </p:pic>
      <p:sp>
        <p:nvSpPr>
          <p:cNvPr id="32" name="Text 24"/>
          <p:cNvSpPr/>
          <p:nvPr/>
        </p:nvSpPr>
        <p:spPr>
          <a:xfrm>
            <a:off x="4956048" y="4379976"/>
            <a:ext cx="395020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ROI &amp; Performance</a:t>
            </a:r>
            <a:endParaRPr lang="en-US" sz="1200" dirty="0"/>
          </a:p>
        </p:txBody>
      </p:sp>
      <p:sp>
        <p:nvSpPr>
          <p:cNvPr id="33" name="Text 25"/>
          <p:cNvSpPr/>
          <p:nvPr/>
        </p:nvSpPr>
        <p:spPr>
          <a:xfrm>
            <a:off x="4956048" y="4672584"/>
            <a:ext cx="3950208" cy="16459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Measurable monthly KPI dashboard reporting</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E8F4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Marketing Mix: Marketing Strategies to Be Implemented</a:t>
            </a:r>
            <a:endParaRPr lang="en-US" sz="2200" dirty="0"/>
          </a:p>
        </p:txBody>
      </p:sp>
      <p:sp>
        <p:nvSpPr>
          <p:cNvPr id="6" name="Shape 4"/>
          <p:cNvSpPr/>
          <p:nvPr/>
        </p:nvSpPr>
        <p:spPr>
          <a:xfrm>
            <a:off x="137160" y="1078992"/>
            <a:ext cx="1627632" cy="3611880"/>
          </a:xfrm>
          <a:prstGeom prst="rect">
            <a:avLst/>
          </a:prstGeom>
          <a:solidFill>
            <a:srgbClr val="0D2B6E"/>
          </a:solidFill>
          <a:ln w="12700">
            <a:solidFill>
              <a:srgbClr val="0D2B6E"/>
            </a:solidFill>
            <a:prstDash val="solid"/>
          </a:ln>
          <a:effectLst>
            <a:outerShdw blurRad="101600" dist="38100" dir="8100000" algn="bl" rotWithShape="0">
              <a:srgbClr val="000000">
                <a:alpha val="18000"/>
              </a:srgbClr>
            </a:outerShdw>
          </a:effectLst>
        </p:spPr>
      </p:sp>
      <p:pic>
        <p:nvPicPr>
          <p:cNvPr id="7" name="Image 0" descr="preencoded.png"/>
          <p:cNvPicPr>
            <a:picLocks noChangeAspect="1"/>
          </p:cNvPicPr>
          <p:nvPr/>
        </p:nvPicPr>
        <p:blipFill>
          <a:blip r:embed="rId3"/>
          <a:stretch>
            <a:fillRect/>
          </a:stretch>
        </p:blipFill>
        <p:spPr>
          <a:xfrm>
            <a:off x="256032" y="1197864"/>
            <a:ext cx="347472" cy="347472"/>
          </a:xfrm>
          <a:prstGeom prst="rect">
            <a:avLst/>
          </a:prstGeom>
        </p:spPr>
      </p:pic>
      <p:sp>
        <p:nvSpPr>
          <p:cNvPr id="8" name="Text 5"/>
          <p:cNvSpPr/>
          <p:nvPr/>
        </p:nvSpPr>
        <p:spPr>
          <a:xfrm>
            <a:off x="256032" y="1700784"/>
            <a:ext cx="1463040"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Digital Content Marketing</a:t>
            </a:r>
            <a:endParaRPr lang="en-US" sz="1200" dirty="0"/>
          </a:p>
        </p:txBody>
      </p:sp>
      <p:sp>
        <p:nvSpPr>
          <p:cNvPr id="9" name="Text 6"/>
          <p:cNvSpPr/>
          <p:nvPr/>
        </p:nvSpPr>
        <p:spPr>
          <a:xfrm>
            <a:off x="246888" y="2286000"/>
            <a:ext cx="1463040" cy="2267711"/>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SEO-optimized condition hubs drive organic patient acquisition</a:t>
            </a:r>
            <a:endParaRPr lang="en-US" sz="1200" dirty="0"/>
          </a:p>
        </p:txBody>
      </p:sp>
      <p:sp>
        <p:nvSpPr>
          <p:cNvPr id="10" name="Shape 7"/>
          <p:cNvSpPr/>
          <p:nvPr/>
        </p:nvSpPr>
        <p:spPr>
          <a:xfrm>
            <a:off x="1911096" y="1078992"/>
            <a:ext cx="1627632" cy="3611880"/>
          </a:xfrm>
          <a:prstGeom prst="rect">
            <a:avLst/>
          </a:prstGeom>
          <a:solidFill>
            <a:srgbClr val="0077A8"/>
          </a:solidFill>
          <a:ln w="12700">
            <a:solidFill>
              <a:srgbClr val="0077A8"/>
            </a:solidFill>
            <a:prstDash val="solid"/>
          </a:ln>
          <a:effectLst>
            <a:outerShdw blurRad="101600" dist="38100" dir="8100000" algn="bl" rotWithShape="0">
              <a:srgbClr val="000000">
                <a:alpha val="18000"/>
              </a:srgbClr>
            </a:outerShdw>
          </a:effectLst>
        </p:spPr>
      </p:sp>
      <p:pic>
        <p:nvPicPr>
          <p:cNvPr id="11" name="Image 1" descr="preencoded.png"/>
          <p:cNvPicPr>
            <a:picLocks noChangeAspect="1"/>
          </p:cNvPicPr>
          <p:nvPr/>
        </p:nvPicPr>
        <p:blipFill>
          <a:blip r:embed="rId4"/>
          <a:stretch>
            <a:fillRect/>
          </a:stretch>
        </p:blipFill>
        <p:spPr>
          <a:xfrm>
            <a:off x="2029968" y="1197864"/>
            <a:ext cx="347472" cy="347472"/>
          </a:xfrm>
          <a:prstGeom prst="rect">
            <a:avLst/>
          </a:prstGeom>
        </p:spPr>
      </p:pic>
      <p:sp>
        <p:nvSpPr>
          <p:cNvPr id="12" name="Text 8"/>
          <p:cNvSpPr/>
          <p:nvPr/>
        </p:nvSpPr>
        <p:spPr>
          <a:xfrm>
            <a:off x="2020824" y="1700784"/>
            <a:ext cx="1463040"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Social Marketing Campaigns</a:t>
            </a:r>
            <a:endParaRPr lang="en-US" sz="1200" dirty="0"/>
          </a:p>
        </p:txBody>
      </p:sp>
      <p:sp>
        <p:nvSpPr>
          <p:cNvPr id="13" name="Text 9"/>
          <p:cNvSpPr/>
          <p:nvPr/>
        </p:nvSpPr>
        <p:spPr>
          <a:xfrm>
            <a:off x="2020824" y="2209800"/>
            <a:ext cx="1463040" cy="234391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Behavior-change campaigns: smoking, obesity, diabetes prevention</a:t>
            </a:r>
            <a:endParaRPr lang="en-US" sz="1200" dirty="0"/>
          </a:p>
        </p:txBody>
      </p:sp>
      <p:sp>
        <p:nvSpPr>
          <p:cNvPr id="14" name="Shape 10"/>
          <p:cNvSpPr/>
          <p:nvPr/>
        </p:nvSpPr>
        <p:spPr>
          <a:xfrm>
            <a:off x="3685032" y="1078992"/>
            <a:ext cx="1627632" cy="3611880"/>
          </a:xfrm>
          <a:prstGeom prst="rect">
            <a:avLst/>
          </a:prstGeom>
          <a:solidFill>
            <a:srgbClr val="00A896"/>
          </a:solidFill>
          <a:ln w="12700">
            <a:solidFill>
              <a:srgbClr val="00A896"/>
            </a:solidFill>
            <a:prstDash val="solid"/>
          </a:ln>
          <a:effectLst>
            <a:outerShdw blurRad="101600" dist="38100" dir="8100000" algn="bl" rotWithShape="0">
              <a:srgbClr val="000000">
                <a:alpha val="18000"/>
              </a:srgbClr>
            </a:outerShdw>
          </a:effectLst>
        </p:spPr>
      </p:sp>
      <p:pic>
        <p:nvPicPr>
          <p:cNvPr id="15" name="Image 2" descr="preencoded.png"/>
          <p:cNvPicPr>
            <a:picLocks noChangeAspect="1"/>
          </p:cNvPicPr>
          <p:nvPr/>
        </p:nvPicPr>
        <p:blipFill>
          <a:blip r:embed="rId5"/>
          <a:stretch>
            <a:fillRect/>
          </a:stretch>
        </p:blipFill>
        <p:spPr>
          <a:xfrm>
            <a:off x="3803904" y="1197864"/>
            <a:ext cx="347472" cy="347472"/>
          </a:xfrm>
          <a:prstGeom prst="rect">
            <a:avLst/>
          </a:prstGeom>
        </p:spPr>
      </p:pic>
      <p:sp>
        <p:nvSpPr>
          <p:cNvPr id="16" name="Text 11"/>
          <p:cNvSpPr/>
          <p:nvPr/>
        </p:nvSpPr>
        <p:spPr>
          <a:xfrm>
            <a:off x="3794760" y="1700784"/>
            <a:ext cx="1463040"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Physician Liaison Program</a:t>
            </a:r>
            <a:endParaRPr lang="en-US" sz="1200" dirty="0"/>
          </a:p>
        </p:txBody>
      </p:sp>
      <p:sp>
        <p:nvSpPr>
          <p:cNvPr id="17" name="Text 12"/>
          <p:cNvSpPr/>
          <p:nvPr/>
        </p:nvSpPr>
        <p:spPr>
          <a:xfrm>
            <a:off x="3794760" y="2114550"/>
            <a:ext cx="1463040" cy="243916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Dedicated referral relationship managers across Phoenix metro</a:t>
            </a:r>
            <a:endParaRPr lang="en-US" sz="1200" dirty="0"/>
          </a:p>
        </p:txBody>
      </p:sp>
      <p:sp>
        <p:nvSpPr>
          <p:cNvPr id="18" name="Shape 13"/>
          <p:cNvSpPr/>
          <p:nvPr/>
        </p:nvSpPr>
        <p:spPr>
          <a:xfrm>
            <a:off x="5458968" y="1078992"/>
            <a:ext cx="1627632" cy="3611880"/>
          </a:xfrm>
          <a:prstGeom prst="rect">
            <a:avLst/>
          </a:prstGeom>
          <a:solidFill>
            <a:srgbClr val="1A5276"/>
          </a:solidFill>
          <a:ln w="12700">
            <a:solidFill>
              <a:srgbClr val="1A5276"/>
            </a:solidFill>
            <a:prstDash val="solid"/>
          </a:ln>
          <a:effectLst>
            <a:outerShdw blurRad="101600" dist="38100" dir="8100000" algn="bl" rotWithShape="0">
              <a:srgbClr val="000000">
                <a:alpha val="18000"/>
              </a:srgbClr>
            </a:outerShdw>
          </a:effectLst>
        </p:spPr>
      </p:sp>
      <p:pic>
        <p:nvPicPr>
          <p:cNvPr id="19" name="Image 3" descr="preencoded.png"/>
          <p:cNvPicPr>
            <a:picLocks noChangeAspect="1"/>
          </p:cNvPicPr>
          <p:nvPr/>
        </p:nvPicPr>
        <p:blipFill>
          <a:blip r:embed="rId6"/>
          <a:stretch>
            <a:fillRect/>
          </a:stretch>
        </p:blipFill>
        <p:spPr>
          <a:xfrm>
            <a:off x="5577840" y="1197864"/>
            <a:ext cx="347472" cy="347472"/>
          </a:xfrm>
          <a:prstGeom prst="rect">
            <a:avLst/>
          </a:prstGeom>
        </p:spPr>
      </p:pic>
      <p:sp>
        <p:nvSpPr>
          <p:cNvPr id="20" name="Text 14"/>
          <p:cNvSpPr/>
          <p:nvPr/>
        </p:nvSpPr>
        <p:spPr>
          <a:xfrm>
            <a:off x="5577840" y="1584198"/>
            <a:ext cx="1463040" cy="390906"/>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Omnichannel Experience</a:t>
            </a:r>
            <a:endParaRPr lang="en-US" sz="1200" dirty="0"/>
          </a:p>
        </p:txBody>
      </p:sp>
      <p:sp>
        <p:nvSpPr>
          <p:cNvPr id="21" name="Text 15"/>
          <p:cNvSpPr/>
          <p:nvPr/>
        </p:nvSpPr>
        <p:spPr>
          <a:xfrm>
            <a:off x="5568696" y="2047874"/>
            <a:ext cx="1463040" cy="2505837"/>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Seamless digital ads → portal → in-person patient journey</a:t>
            </a:r>
            <a:endParaRPr lang="en-US" sz="1200" dirty="0"/>
          </a:p>
        </p:txBody>
      </p:sp>
      <p:sp>
        <p:nvSpPr>
          <p:cNvPr id="22" name="Shape 16"/>
          <p:cNvSpPr/>
          <p:nvPr/>
        </p:nvSpPr>
        <p:spPr>
          <a:xfrm>
            <a:off x="7232904" y="1078992"/>
            <a:ext cx="1627632" cy="3611880"/>
          </a:xfrm>
          <a:prstGeom prst="rect">
            <a:avLst/>
          </a:prstGeom>
          <a:solidFill>
            <a:srgbClr val="117A65"/>
          </a:solidFill>
          <a:ln w="12700">
            <a:solidFill>
              <a:srgbClr val="117A65"/>
            </a:solidFill>
            <a:prstDash val="solid"/>
          </a:ln>
          <a:effectLst>
            <a:outerShdw blurRad="101600" dist="38100" dir="8100000" algn="bl" rotWithShape="0">
              <a:srgbClr val="000000">
                <a:alpha val="18000"/>
              </a:srgbClr>
            </a:outerShdw>
          </a:effectLst>
        </p:spPr>
      </p:sp>
      <p:pic>
        <p:nvPicPr>
          <p:cNvPr id="23" name="Image 4" descr="preencoded.png"/>
          <p:cNvPicPr>
            <a:picLocks noChangeAspect="1"/>
          </p:cNvPicPr>
          <p:nvPr/>
        </p:nvPicPr>
        <p:blipFill>
          <a:blip r:embed="rId7"/>
          <a:stretch>
            <a:fillRect/>
          </a:stretch>
        </p:blipFill>
        <p:spPr>
          <a:xfrm>
            <a:off x="7351776" y="1197864"/>
            <a:ext cx="347472" cy="347472"/>
          </a:xfrm>
          <a:prstGeom prst="rect">
            <a:avLst/>
          </a:prstGeom>
        </p:spPr>
      </p:pic>
      <p:sp>
        <p:nvSpPr>
          <p:cNvPr id="24" name="Text 17"/>
          <p:cNvSpPr/>
          <p:nvPr/>
        </p:nvSpPr>
        <p:spPr>
          <a:xfrm>
            <a:off x="7342632" y="1563624"/>
            <a:ext cx="1463040" cy="41148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Community Engagement</a:t>
            </a:r>
            <a:endParaRPr lang="en-US" sz="1200" dirty="0"/>
          </a:p>
        </p:txBody>
      </p:sp>
      <p:sp>
        <p:nvSpPr>
          <p:cNvPr id="25" name="Text 18"/>
          <p:cNvSpPr/>
          <p:nvPr/>
        </p:nvSpPr>
        <p:spPr>
          <a:xfrm>
            <a:off x="7342632" y="2047874"/>
            <a:ext cx="1463040" cy="2505838"/>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Health fairs, free screenings &amp; culturally tailored wellness events</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Marketing Mix: Database Marketing Application</a:t>
            </a:r>
            <a:endParaRPr lang="en-US" sz="2200" dirty="0"/>
          </a:p>
        </p:txBody>
      </p:sp>
      <p:sp>
        <p:nvSpPr>
          <p:cNvPr id="6" name="Shape 4"/>
          <p:cNvSpPr/>
          <p:nvPr/>
        </p:nvSpPr>
        <p:spPr>
          <a:xfrm>
            <a:off x="182880" y="1115568"/>
            <a:ext cx="1627632" cy="1554480"/>
          </a:xfrm>
          <a:prstGeom prst="rect">
            <a:avLst/>
          </a:prstGeom>
          <a:solidFill>
            <a:srgbClr val="0D2B6E"/>
          </a:solidFill>
          <a:ln w="12700">
            <a:solidFill>
              <a:srgbClr val="0D2B6E"/>
            </a:solidFill>
            <a:prstDash val="solid"/>
          </a:ln>
        </p:spPr>
      </p:sp>
      <p:sp>
        <p:nvSpPr>
          <p:cNvPr id="7" name="Text 5"/>
          <p:cNvSpPr/>
          <p:nvPr/>
        </p:nvSpPr>
        <p:spPr>
          <a:xfrm>
            <a:off x="182880" y="1115568"/>
            <a:ext cx="1627632" cy="365760"/>
          </a:xfrm>
          <a:prstGeom prst="rect">
            <a:avLst/>
          </a:prstGeom>
          <a:noFill/>
          <a:ln/>
        </p:spPr>
        <p:txBody>
          <a:bodyPr wrap="square" lIns="0" tIns="0" rIns="0" bIns="0" rtlCol="0" anchor="t"/>
          <a:lstStyle/>
          <a:p>
            <a:pPr marL="0" indent="0" algn="ctr">
              <a:buNone/>
            </a:pPr>
            <a:r>
              <a:rPr lang="en-US" sz="2000" b="1" dirty="0">
                <a:solidFill>
                  <a:srgbClr val="FFFFFF"/>
                </a:solidFill>
                <a:latin typeface="Calibri" pitchFamily="34" charset="0"/>
                <a:ea typeface="Calibri" pitchFamily="34" charset="-122"/>
                <a:cs typeface="Calibri" pitchFamily="34" charset="-120"/>
              </a:rPr>
              <a:t>1</a:t>
            </a:r>
            <a:endParaRPr lang="en-US" sz="2000" dirty="0"/>
          </a:p>
        </p:txBody>
      </p:sp>
      <p:sp>
        <p:nvSpPr>
          <p:cNvPr id="8" name="Text 6"/>
          <p:cNvSpPr/>
          <p:nvPr/>
        </p:nvSpPr>
        <p:spPr>
          <a:xfrm>
            <a:off x="256032" y="1463040"/>
            <a:ext cx="1481328" cy="1152144"/>
          </a:xfrm>
          <a:prstGeom prst="rect">
            <a:avLst/>
          </a:prstGeom>
          <a:noFill/>
          <a:ln/>
        </p:spPr>
        <p:txBody>
          <a:bodyPr wrap="square" lIns="0" tIns="0" rIns="0" bIns="0" rtlCol="0" anchor="t"/>
          <a:lstStyle/>
          <a:p>
            <a:pPr marL="0" indent="0" algn="ctr">
              <a:buNone/>
            </a:pPr>
            <a:r>
              <a:rPr lang="en-US" sz="1200" dirty="0">
                <a:solidFill>
                  <a:srgbClr val="FFFFFF"/>
                </a:solidFill>
                <a:latin typeface="Calibri" pitchFamily="34" charset="0"/>
                <a:ea typeface="Calibri" pitchFamily="34" charset="-122"/>
                <a:cs typeface="Calibri" pitchFamily="34" charset="-120"/>
              </a:rPr>
              <a:t>Epic EHR</a:t>
            </a:r>
            <a:endParaRPr lang="en-US" sz="1200" dirty="0"/>
          </a:p>
          <a:p>
            <a:pPr marL="0" indent="0" algn="ctr">
              <a:buNone/>
            </a:pPr>
            <a:r>
              <a:rPr lang="en-US" sz="1200" dirty="0">
                <a:solidFill>
                  <a:srgbClr val="FFFFFF"/>
                </a:solidFill>
                <a:latin typeface="Calibri" pitchFamily="34" charset="0"/>
                <a:ea typeface="Calibri" pitchFamily="34" charset="-122"/>
                <a:cs typeface="Calibri" pitchFamily="34" charset="-120"/>
              </a:rPr>
              <a:t>Data Capture</a:t>
            </a:r>
            <a:endParaRPr lang="en-US" sz="1200" dirty="0"/>
          </a:p>
        </p:txBody>
      </p:sp>
      <p:pic>
        <p:nvPicPr>
          <p:cNvPr id="9" name="Image 0" descr="preencoded.png"/>
          <p:cNvPicPr>
            <a:picLocks noChangeAspect="1"/>
          </p:cNvPicPr>
          <p:nvPr/>
        </p:nvPicPr>
        <p:blipFill>
          <a:blip r:embed="rId3"/>
          <a:stretch>
            <a:fillRect/>
          </a:stretch>
        </p:blipFill>
        <p:spPr>
          <a:xfrm>
            <a:off x="1847088" y="1719072"/>
            <a:ext cx="91440" cy="201168"/>
          </a:xfrm>
          <a:prstGeom prst="rect">
            <a:avLst/>
          </a:prstGeom>
        </p:spPr>
      </p:pic>
      <p:sp>
        <p:nvSpPr>
          <p:cNvPr id="10" name="Shape 7"/>
          <p:cNvSpPr/>
          <p:nvPr/>
        </p:nvSpPr>
        <p:spPr>
          <a:xfrm>
            <a:off x="1956816" y="1115568"/>
            <a:ext cx="1627632" cy="1554480"/>
          </a:xfrm>
          <a:prstGeom prst="rect">
            <a:avLst/>
          </a:prstGeom>
          <a:solidFill>
            <a:srgbClr val="0077A8"/>
          </a:solidFill>
          <a:ln w="12700">
            <a:solidFill>
              <a:srgbClr val="0077A8"/>
            </a:solidFill>
            <a:prstDash val="solid"/>
          </a:ln>
        </p:spPr>
      </p:sp>
      <p:sp>
        <p:nvSpPr>
          <p:cNvPr id="11" name="Text 8"/>
          <p:cNvSpPr/>
          <p:nvPr/>
        </p:nvSpPr>
        <p:spPr>
          <a:xfrm>
            <a:off x="1956816" y="1115568"/>
            <a:ext cx="1627632" cy="365760"/>
          </a:xfrm>
          <a:prstGeom prst="rect">
            <a:avLst/>
          </a:prstGeom>
          <a:noFill/>
          <a:ln/>
        </p:spPr>
        <p:txBody>
          <a:bodyPr wrap="square" lIns="0" tIns="0" rIns="0" bIns="0" rtlCol="0" anchor="t"/>
          <a:lstStyle/>
          <a:p>
            <a:pPr marL="0" indent="0" algn="ctr">
              <a:buNone/>
            </a:pPr>
            <a:r>
              <a:rPr lang="en-US" sz="2000" b="1" dirty="0">
                <a:solidFill>
                  <a:srgbClr val="FFFFFF"/>
                </a:solidFill>
                <a:latin typeface="Calibri" pitchFamily="34" charset="0"/>
                <a:ea typeface="Calibri" pitchFamily="34" charset="-122"/>
                <a:cs typeface="Calibri" pitchFamily="34" charset="-120"/>
              </a:rPr>
              <a:t>2</a:t>
            </a:r>
            <a:endParaRPr lang="en-US" sz="2000" dirty="0"/>
          </a:p>
        </p:txBody>
      </p:sp>
      <p:sp>
        <p:nvSpPr>
          <p:cNvPr id="12" name="Text 9"/>
          <p:cNvSpPr/>
          <p:nvPr/>
        </p:nvSpPr>
        <p:spPr>
          <a:xfrm>
            <a:off x="2029968" y="1463040"/>
            <a:ext cx="1481328" cy="1152144"/>
          </a:xfrm>
          <a:prstGeom prst="rect">
            <a:avLst/>
          </a:prstGeom>
          <a:noFill/>
          <a:ln/>
        </p:spPr>
        <p:txBody>
          <a:bodyPr wrap="square" lIns="0" tIns="0" rIns="0" bIns="0" rtlCol="0" anchor="t"/>
          <a:lstStyle/>
          <a:p>
            <a:pPr marL="0" indent="0" algn="ctr">
              <a:buNone/>
            </a:pPr>
            <a:r>
              <a:rPr lang="en-US" sz="1200" dirty="0">
                <a:solidFill>
                  <a:srgbClr val="FFFFFF"/>
                </a:solidFill>
                <a:latin typeface="Calibri" pitchFamily="34" charset="0"/>
                <a:ea typeface="Calibri" pitchFamily="34" charset="-122"/>
                <a:cs typeface="Calibri" pitchFamily="34" charset="-120"/>
              </a:rPr>
              <a:t>CRM Patient</a:t>
            </a:r>
            <a:endParaRPr lang="en-US" sz="1200" dirty="0"/>
          </a:p>
          <a:p>
            <a:pPr marL="0" indent="0" algn="ctr">
              <a:buNone/>
            </a:pPr>
            <a:r>
              <a:rPr lang="en-US" sz="1200" dirty="0">
                <a:solidFill>
                  <a:srgbClr val="FFFFFF"/>
                </a:solidFill>
                <a:latin typeface="Calibri" pitchFamily="34" charset="0"/>
                <a:ea typeface="Calibri" pitchFamily="34" charset="-122"/>
                <a:cs typeface="Calibri" pitchFamily="34" charset="-120"/>
              </a:rPr>
              <a:t>Segmentation</a:t>
            </a:r>
            <a:endParaRPr lang="en-US" sz="1200" dirty="0"/>
          </a:p>
        </p:txBody>
      </p:sp>
      <p:pic>
        <p:nvPicPr>
          <p:cNvPr id="13" name="Image 1" descr="preencoded.png"/>
          <p:cNvPicPr>
            <a:picLocks noChangeAspect="1"/>
          </p:cNvPicPr>
          <p:nvPr/>
        </p:nvPicPr>
        <p:blipFill>
          <a:blip r:embed="rId3"/>
          <a:stretch>
            <a:fillRect/>
          </a:stretch>
        </p:blipFill>
        <p:spPr>
          <a:xfrm>
            <a:off x="3621024" y="1719072"/>
            <a:ext cx="91440" cy="201168"/>
          </a:xfrm>
          <a:prstGeom prst="rect">
            <a:avLst/>
          </a:prstGeom>
        </p:spPr>
      </p:pic>
      <p:sp>
        <p:nvSpPr>
          <p:cNvPr id="14" name="Shape 10"/>
          <p:cNvSpPr/>
          <p:nvPr/>
        </p:nvSpPr>
        <p:spPr>
          <a:xfrm>
            <a:off x="3730752" y="1115568"/>
            <a:ext cx="1627632" cy="1554480"/>
          </a:xfrm>
          <a:prstGeom prst="rect">
            <a:avLst/>
          </a:prstGeom>
          <a:solidFill>
            <a:srgbClr val="00A896"/>
          </a:solidFill>
          <a:ln w="12700">
            <a:solidFill>
              <a:srgbClr val="00A896"/>
            </a:solidFill>
            <a:prstDash val="solid"/>
          </a:ln>
        </p:spPr>
      </p:sp>
      <p:sp>
        <p:nvSpPr>
          <p:cNvPr id="15" name="Text 11"/>
          <p:cNvSpPr/>
          <p:nvPr/>
        </p:nvSpPr>
        <p:spPr>
          <a:xfrm>
            <a:off x="3730752" y="1115568"/>
            <a:ext cx="1627632" cy="365760"/>
          </a:xfrm>
          <a:prstGeom prst="rect">
            <a:avLst/>
          </a:prstGeom>
          <a:noFill/>
          <a:ln/>
        </p:spPr>
        <p:txBody>
          <a:bodyPr wrap="square" lIns="0" tIns="0" rIns="0" bIns="0" rtlCol="0" anchor="t"/>
          <a:lstStyle/>
          <a:p>
            <a:pPr marL="0" indent="0" algn="ctr">
              <a:buNone/>
            </a:pPr>
            <a:r>
              <a:rPr lang="en-US" sz="2000" b="1" dirty="0">
                <a:solidFill>
                  <a:srgbClr val="FFFFFF"/>
                </a:solidFill>
                <a:latin typeface="Calibri" pitchFamily="34" charset="0"/>
                <a:ea typeface="Calibri" pitchFamily="34" charset="-122"/>
                <a:cs typeface="Calibri" pitchFamily="34" charset="-120"/>
              </a:rPr>
              <a:t>3</a:t>
            </a:r>
            <a:endParaRPr lang="en-US" sz="2000" dirty="0"/>
          </a:p>
        </p:txBody>
      </p:sp>
      <p:sp>
        <p:nvSpPr>
          <p:cNvPr id="16" name="Text 12"/>
          <p:cNvSpPr/>
          <p:nvPr/>
        </p:nvSpPr>
        <p:spPr>
          <a:xfrm>
            <a:off x="3803904" y="1463040"/>
            <a:ext cx="1481328" cy="1152144"/>
          </a:xfrm>
          <a:prstGeom prst="rect">
            <a:avLst/>
          </a:prstGeom>
          <a:noFill/>
          <a:ln/>
        </p:spPr>
        <p:txBody>
          <a:bodyPr wrap="square" lIns="0" tIns="0" rIns="0" bIns="0" rtlCol="0" anchor="t"/>
          <a:lstStyle/>
          <a:p>
            <a:pPr marL="0" indent="0" algn="ctr">
              <a:buNone/>
            </a:pPr>
            <a:r>
              <a:rPr lang="en-US" sz="1200" dirty="0">
                <a:solidFill>
                  <a:srgbClr val="FFFFFF"/>
                </a:solidFill>
                <a:latin typeface="Calibri" pitchFamily="34" charset="0"/>
                <a:ea typeface="Calibri" pitchFamily="34" charset="-122"/>
                <a:cs typeface="Calibri" pitchFamily="34" charset="-120"/>
              </a:rPr>
              <a:t>Predictive</a:t>
            </a:r>
            <a:endParaRPr lang="en-US" sz="1200" dirty="0"/>
          </a:p>
          <a:p>
            <a:pPr marL="0" indent="0" algn="ctr">
              <a:buNone/>
            </a:pPr>
            <a:r>
              <a:rPr lang="en-US" sz="1200" dirty="0">
                <a:solidFill>
                  <a:srgbClr val="FFFFFF"/>
                </a:solidFill>
                <a:latin typeface="Calibri" pitchFamily="34" charset="0"/>
                <a:ea typeface="Calibri" pitchFamily="34" charset="-122"/>
                <a:cs typeface="Calibri" pitchFamily="34" charset="-120"/>
              </a:rPr>
              <a:t>Analytics</a:t>
            </a:r>
            <a:endParaRPr lang="en-US" sz="1200" dirty="0"/>
          </a:p>
        </p:txBody>
      </p:sp>
      <p:pic>
        <p:nvPicPr>
          <p:cNvPr id="17" name="Image 2" descr="preencoded.png"/>
          <p:cNvPicPr>
            <a:picLocks noChangeAspect="1"/>
          </p:cNvPicPr>
          <p:nvPr/>
        </p:nvPicPr>
        <p:blipFill>
          <a:blip r:embed="rId3"/>
          <a:stretch>
            <a:fillRect/>
          </a:stretch>
        </p:blipFill>
        <p:spPr>
          <a:xfrm>
            <a:off x="5394960" y="1719072"/>
            <a:ext cx="91440" cy="201168"/>
          </a:xfrm>
          <a:prstGeom prst="rect">
            <a:avLst/>
          </a:prstGeom>
        </p:spPr>
      </p:pic>
      <p:sp>
        <p:nvSpPr>
          <p:cNvPr id="18" name="Shape 13"/>
          <p:cNvSpPr/>
          <p:nvPr/>
        </p:nvSpPr>
        <p:spPr>
          <a:xfrm>
            <a:off x="5504688" y="1115568"/>
            <a:ext cx="1627632" cy="1554480"/>
          </a:xfrm>
          <a:prstGeom prst="rect">
            <a:avLst/>
          </a:prstGeom>
          <a:solidFill>
            <a:srgbClr val="1A5276"/>
          </a:solidFill>
          <a:ln w="12700">
            <a:solidFill>
              <a:srgbClr val="1A5276"/>
            </a:solidFill>
            <a:prstDash val="solid"/>
          </a:ln>
        </p:spPr>
      </p:sp>
      <p:sp>
        <p:nvSpPr>
          <p:cNvPr id="19" name="Text 14"/>
          <p:cNvSpPr/>
          <p:nvPr/>
        </p:nvSpPr>
        <p:spPr>
          <a:xfrm>
            <a:off x="5504688" y="1115568"/>
            <a:ext cx="1627632" cy="365760"/>
          </a:xfrm>
          <a:prstGeom prst="rect">
            <a:avLst/>
          </a:prstGeom>
          <a:noFill/>
          <a:ln/>
        </p:spPr>
        <p:txBody>
          <a:bodyPr wrap="square" lIns="0" tIns="0" rIns="0" bIns="0" rtlCol="0" anchor="t"/>
          <a:lstStyle/>
          <a:p>
            <a:pPr marL="0" indent="0" algn="ctr">
              <a:buNone/>
            </a:pPr>
            <a:r>
              <a:rPr lang="en-US" sz="2000" b="1" dirty="0">
                <a:solidFill>
                  <a:srgbClr val="FFFFFF"/>
                </a:solidFill>
                <a:latin typeface="Calibri" pitchFamily="34" charset="0"/>
                <a:ea typeface="Calibri" pitchFamily="34" charset="-122"/>
                <a:cs typeface="Calibri" pitchFamily="34" charset="-120"/>
              </a:rPr>
              <a:t>4</a:t>
            </a:r>
            <a:endParaRPr lang="en-US" sz="2000" dirty="0"/>
          </a:p>
        </p:txBody>
      </p:sp>
      <p:sp>
        <p:nvSpPr>
          <p:cNvPr id="20" name="Text 15"/>
          <p:cNvSpPr/>
          <p:nvPr/>
        </p:nvSpPr>
        <p:spPr>
          <a:xfrm>
            <a:off x="5577840" y="1463040"/>
            <a:ext cx="1481328" cy="1152144"/>
          </a:xfrm>
          <a:prstGeom prst="rect">
            <a:avLst/>
          </a:prstGeom>
          <a:noFill/>
          <a:ln/>
        </p:spPr>
        <p:txBody>
          <a:bodyPr wrap="square" lIns="0" tIns="0" rIns="0" bIns="0" rtlCol="0" anchor="t"/>
          <a:lstStyle/>
          <a:p>
            <a:pPr marL="0" indent="0" algn="ctr">
              <a:buNone/>
            </a:pPr>
            <a:r>
              <a:rPr lang="en-US" sz="1200" dirty="0">
                <a:solidFill>
                  <a:srgbClr val="FFFFFF"/>
                </a:solidFill>
                <a:latin typeface="Calibri" pitchFamily="34" charset="0"/>
                <a:ea typeface="Calibri" pitchFamily="34" charset="-122"/>
                <a:cs typeface="Calibri" pitchFamily="34" charset="-120"/>
              </a:rPr>
              <a:t>HIPAA-Compliant</a:t>
            </a:r>
            <a:endParaRPr lang="en-US" sz="1200" dirty="0"/>
          </a:p>
          <a:p>
            <a:pPr marL="0" indent="0" algn="ctr">
              <a:buNone/>
            </a:pPr>
            <a:r>
              <a:rPr lang="en-US" sz="1200" dirty="0">
                <a:solidFill>
                  <a:srgbClr val="FFFFFF"/>
                </a:solidFill>
                <a:latin typeface="Calibri" pitchFamily="34" charset="0"/>
                <a:ea typeface="Calibri" pitchFamily="34" charset="-122"/>
                <a:cs typeface="Calibri" pitchFamily="34" charset="-120"/>
              </a:rPr>
              <a:t>Outreach</a:t>
            </a:r>
            <a:endParaRPr lang="en-US" sz="1200" dirty="0"/>
          </a:p>
        </p:txBody>
      </p:sp>
      <p:pic>
        <p:nvPicPr>
          <p:cNvPr id="21" name="Image 3" descr="preencoded.png"/>
          <p:cNvPicPr>
            <a:picLocks noChangeAspect="1"/>
          </p:cNvPicPr>
          <p:nvPr/>
        </p:nvPicPr>
        <p:blipFill>
          <a:blip r:embed="rId3"/>
          <a:stretch>
            <a:fillRect/>
          </a:stretch>
        </p:blipFill>
        <p:spPr>
          <a:xfrm>
            <a:off x="7168896" y="1719072"/>
            <a:ext cx="91440" cy="201168"/>
          </a:xfrm>
          <a:prstGeom prst="rect">
            <a:avLst/>
          </a:prstGeom>
        </p:spPr>
      </p:pic>
      <p:sp>
        <p:nvSpPr>
          <p:cNvPr id="22" name="Shape 16"/>
          <p:cNvSpPr/>
          <p:nvPr/>
        </p:nvSpPr>
        <p:spPr>
          <a:xfrm>
            <a:off x="7278624" y="1115568"/>
            <a:ext cx="1627632" cy="1554480"/>
          </a:xfrm>
          <a:prstGeom prst="rect">
            <a:avLst/>
          </a:prstGeom>
          <a:solidFill>
            <a:srgbClr val="117A65"/>
          </a:solidFill>
          <a:ln w="12700">
            <a:solidFill>
              <a:srgbClr val="117A65"/>
            </a:solidFill>
            <a:prstDash val="solid"/>
          </a:ln>
        </p:spPr>
      </p:sp>
      <p:sp>
        <p:nvSpPr>
          <p:cNvPr id="23" name="Text 17"/>
          <p:cNvSpPr/>
          <p:nvPr/>
        </p:nvSpPr>
        <p:spPr>
          <a:xfrm>
            <a:off x="7278624" y="1115568"/>
            <a:ext cx="1627632" cy="365760"/>
          </a:xfrm>
          <a:prstGeom prst="rect">
            <a:avLst/>
          </a:prstGeom>
          <a:noFill/>
          <a:ln/>
        </p:spPr>
        <p:txBody>
          <a:bodyPr wrap="square" lIns="0" tIns="0" rIns="0" bIns="0" rtlCol="0" anchor="t"/>
          <a:lstStyle/>
          <a:p>
            <a:pPr marL="0" indent="0" algn="ctr">
              <a:buNone/>
            </a:pPr>
            <a:r>
              <a:rPr lang="en-US" sz="2000" b="1" dirty="0">
                <a:solidFill>
                  <a:srgbClr val="FFFFFF"/>
                </a:solidFill>
                <a:latin typeface="Calibri" pitchFamily="34" charset="0"/>
                <a:ea typeface="Calibri" pitchFamily="34" charset="-122"/>
                <a:cs typeface="Calibri" pitchFamily="34" charset="-120"/>
              </a:rPr>
              <a:t>5</a:t>
            </a:r>
            <a:endParaRPr lang="en-US" sz="2000" dirty="0"/>
          </a:p>
        </p:txBody>
      </p:sp>
      <p:sp>
        <p:nvSpPr>
          <p:cNvPr id="24" name="Text 18"/>
          <p:cNvSpPr/>
          <p:nvPr/>
        </p:nvSpPr>
        <p:spPr>
          <a:xfrm>
            <a:off x="7351776" y="1463040"/>
            <a:ext cx="1481328" cy="1152144"/>
          </a:xfrm>
          <a:prstGeom prst="rect">
            <a:avLst/>
          </a:prstGeom>
          <a:noFill/>
          <a:ln/>
        </p:spPr>
        <p:txBody>
          <a:bodyPr wrap="square" lIns="0" tIns="0" rIns="0" bIns="0" rtlCol="0" anchor="t"/>
          <a:lstStyle/>
          <a:p>
            <a:pPr marL="0" indent="0" algn="ctr">
              <a:buNone/>
            </a:pPr>
            <a:r>
              <a:rPr lang="en-US" sz="1200" dirty="0">
                <a:solidFill>
                  <a:srgbClr val="FFFFFF"/>
                </a:solidFill>
                <a:latin typeface="Calibri" pitchFamily="34" charset="0"/>
                <a:ea typeface="Calibri" pitchFamily="34" charset="-122"/>
                <a:cs typeface="Calibri" pitchFamily="34" charset="-120"/>
              </a:rPr>
              <a:t>Measured</a:t>
            </a:r>
            <a:endParaRPr lang="en-US" sz="1200" dirty="0"/>
          </a:p>
          <a:p>
            <a:pPr marL="0" indent="0" algn="ctr">
              <a:buNone/>
            </a:pPr>
            <a:r>
              <a:rPr lang="en-US" sz="1200" dirty="0">
                <a:solidFill>
                  <a:srgbClr val="FFFFFF"/>
                </a:solidFill>
                <a:latin typeface="Calibri" pitchFamily="34" charset="0"/>
                <a:ea typeface="Calibri" pitchFamily="34" charset="-122"/>
                <a:cs typeface="Calibri" pitchFamily="34" charset="-120"/>
              </a:rPr>
              <a:t>Outcomes</a:t>
            </a:r>
            <a:endParaRPr lang="en-US" sz="1200" dirty="0"/>
          </a:p>
        </p:txBody>
      </p:sp>
      <p:sp>
        <p:nvSpPr>
          <p:cNvPr id="25" name="Text 19"/>
          <p:cNvSpPr/>
          <p:nvPr/>
        </p:nvSpPr>
        <p:spPr>
          <a:xfrm>
            <a:off x="228600" y="2788920"/>
            <a:ext cx="8686800" cy="1920240"/>
          </a:xfrm>
          <a:prstGeom prst="rect">
            <a:avLst/>
          </a:prstGeom>
          <a:noFill/>
          <a:ln/>
        </p:spPr>
        <p:txBody>
          <a:bodyPr wrap="square" rtlCol="0" anchor="t"/>
          <a:lstStyle/>
          <a:p>
            <a:pPr marL="342900" indent="-342900">
              <a:lnSpc>
                <a:spcPct val="200000"/>
              </a:lnSpc>
              <a:buSzPct val="100000"/>
              <a:buChar char="•"/>
            </a:pPr>
            <a:r>
              <a:rPr lang="en-US" sz="1250" dirty="0">
                <a:solidFill>
                  <a:srgbClr val="3A3A3A"/>
                </a:solidFill>
                <a:latin typeface="Calibri" pitchFamily="34" charset="0"/>
                <a:ea typeface="Calibri" pitchFamily="34" charset="-122"/>
                <a:cs typeface="Calibri" pitchFamily="34" charset="-120"/>
              </a:rPr>
              <a:t>Patient lifetime value (PLV) model prioritizes high-value outreach segments</a:t>
            </a:r>
            <a:endParaRPr lang="en-US" sz="1250" dirty="0"/>
          </a:p>
          <a:p>
            <a:pPr marL="342900" indent="-342900">
              <a:lnSpc>
                <a:spcPct val="200000"/>
              </a:lnSpc>
              <a:buSzPct val="100000"/>
              <a:buChar char="•"/>
            </a:pPr>
            <a:r>
              <a:rPr lang="en-US" sz="1250" dirty="0">
                <a:solidFill>
                  <a:srgbClr val="3A3A3A"/>
                </a:solidFill>
                <a:latin typeface="Calibri" pitchFamily="34" charset="0"/>
                <a:ea typeface="Calibri" pitchFamily="34" charset="-122"/>
                <a:cs typeface="Calibri" pitchFamily="34" charset="-120"/>
              </a:rPr>
              <a:t>Automated reminders for overdue preventive screenings reduce care gaps</a:t>
            </a:r>
            <a:endParaRPr lang="en-US" sz="1250" dirty="0"/>
          </a:p>
          <a:p>
            <a:pPr marL="342900" indent="-342900">
              <a:lnSpc>
                <a:spcPct val="200000"/>
              </a:lnSpc>
              <a:buSzPct val="100000"/>
              <a:buChar char="•"/>
            </a:pPr>
            <a:r>
              <a:rPr lang="en-US" sz="1250" dirty="0">
                <a:solidFill>
                  <a:srgbClr val="3A3A3A"/>
                </a:solidFill>
                <a:latin typeface="Calibri" pitchFamily="34" charset="0"/>
                <a:ea typeface="Calibri" pitchFamily="34" charset="-122"/>
                <a:cs typeface="Calibri" pitchFamily="34" charset="-120"/>
              </a:rPr>
              <a:t>Personalized appointment follow-ups and satisfaction surveys boost retention</a:t>
            </a:r>
            <a:endParaRPr lang="en-US" sz="1250" dirty="0"/>
          </a:p>
          <a:p>
            <a:pPr marL="342900" indent="-342900">
              <a:lnSpc>
                <a:spcPct val="200000"/>
              </a:lnSpc>
              <a:buSzPct val="100000"/>
              <a:buChar char="•"/>
            </a:pPr>
            <a:r>
              <a:rPr lang="en-US" sz="1250" dirty="0">
                <a:solidFill>
                  <a:srgbClr val="3A3A3A"/>
                </a:solidFill>
                <a:latin typeface="Calibri" pitchFamily="34" charset="0"/>
                <a:ea typeface="Calibri" pitchFamily="34" charset="-122"/>
                <a:cs typeface="Calibri" pitchFamily="34" charset="-120"/>
              </a:rPr>
              <a:t>Campaign performance tracked by open rates, click-throughs &amp; conversions</a:t>
            </a:r>
            <a:endParaRPr lang="en-US" sz="1250" dirty="0"/>
          </a:p>
          <a:p>
            <a:pPr marL="342900" indent="-342900">
              <a:lnSpc>
                <a:spcPct val="200000"/>
              </a:lnSpc>
              <a:buSzPct val="100000"/>
              <a:buChar char="•"/>
            </a:pPr>
            <a:r>
              <a:rPr lang="en-US" sz="1250" dirty="0">
                <a:solidFill>
                  <a:srgbClr val="3A3A3A"/>
                </a:solidFill>
                <a:latin typeface="Calibri" pitchFamily="34" charset="0"/>
                <a:ea typeface="Calibri" pitchFamily="34" charset="-122"/>
                <a:cs typeface="Calibri" pitchFamily="34" charset="-120"/>
              </a:rPr>
              <a:t>All activities fully HIPAA-compliant; PHI protected through de-identification</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E8F4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Plan Evaluation: Performance Evaluation and Monitoring Methods</a:t>
            </a:r>
            <a:endParaRPr lang="en-US" sz="2200" dirty="0"/>
          </a:p>
        </p:txBody>
      </p:sp>
      <p:sp>
        <p:nvSpPr>
          <p:cNvPr id="6" name="Shape 4"/>
          <p:cNvSpPr/>
          <p:nvPr/>
        </p:nvSpPr>
        <p:spPr>
          <a:xfrm>
            <a:off x="182880" y="1078992"/>
            <a:ext cx="4297680" cy="1783080"/>
          </a:xfrm>
          <a:prstGeom prst="rect">
            <a:avLst/>
          </a:prstGeom>
          <a:solidFill>
            <a:srgbClr val="0D2B6E"/>
          </a:solidFill>
          <a:ln w="12700">
            <a:solidFill>
              <a:srgbClr val="0D2B6E"/>
            </a:solidFill>
            <a:prstDash val="solid"/>
          </a:ln>
          <a:effectLst>
            <a:outerShdw blurRad="101600" dist="38100" dir="8100000" algn="bl" rotWithShape="0">
              <a:srgbClr val="000000">
                <a:alpha val="18000"/>
              </a:srgbClr>
            </a:outerShdw>
          </a:effectLst>
        </p:spPr>
      </p:sp>
      <p:pic>
        <p:nvPicPr>
          <p:cNvPr id="7" name="Image 0" descr="preencoded.png"/>
          <p:cNvPicPr>
            <a:picLocks noChangeAspect="1"/>
          </p:cNvPicPr>
          <p:nvPr/>
        </p:nvPicPr>
        <p:blipFill>
          <a:blip r:embed="rId3"/>
          <a:stretch>
            <a:fillRect/>
          </a:stretch>
        </p:blipFill>
        <p:spPr>
          <a:xfrm>
            <a:off x="301752" y="1197864"/>
            <a:ext cx="347472" cy="347472"/>
          </a:xfrm>
          <a:prstGeom prst="rect">
            <a:avLst/>
          </a:prstGeom>
        </p:spPr>
      </p:pic>
      <p:sp>
        <p:nvSpPr>
          <p:cNvPr id="8" name="Text 5"/>
          <p:cNvSpPr/>
          <p:nvPr/>
        </p:nvSpPr>
        <p:spPr>
          <a:xfrm>
            <a:off x="292608" y="1563624"/>
            <a:ext cx="413308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Patient Satisfaction</a:t>
            </a:r>
            <a:endParaRPr lang="en-US" sz="1200" dirty="0"/>
          </a:p>
        </p:txBody>
      </p:sp>
      <p:sp>
        <p:nvSpPr>
          <p:cNvPr id="9" name="Text 6"/>
          <p:cNvSpPr/>
          <p:nvPr/>
        </p:nvSpPr>
        <p:spPr>
          <a:xfrm>
            <a:off x="292608" y="1856232"/>
            <a:ext cx="4133088" cy="868680"/>
          </a:xfrm>
          <a:prstGeom prst="rect">
            <a:avLst/>
          </a:prstGeom>
          <a:noFill/>
          <a:ln/>
        </p:spPr>
        <p:txBody>
          <a:bodyPr wrap="square" lIns="0" tIns="0" rIns="0" bIns="0" rtlCol="0" anchor="t"/>
          <a:lstStyle/>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HCAHPS &amp; NPS scores</a:t>
            </a:r>
            <a:endParaRPr lang="en-US" sz="1200" dirty="0"/>
          </a:p>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Target: 75th percentile nationally</a:t>
            </a:r>
            <a:endParaRPr lang="en-US" sz="1200" dirty="0"/>
          </a:p>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Monthly tracking cycles</a:t>
            </a:r>
            <a:endParaRPr lang="en-US" sz="1200" dirty="0"/>
          </a:p>
        </p:txBody>
      </p:sp>
      <p:sp>
        <p:nvSpPr>
          <p:cNvPr id="10" name="Shape 7"/>
          <p:cNvSpPr/>
          <p:nvPr/>
        </p:nvSpPr>
        <p:spPr>
          <a:xfrm>
            <a:off x="4663440" y="1078992"/>
            <a:ext cx="4297680" cy="1783080"/>
          </a:xfrm>
          <a:prstGeom prst="rect">
            <a:avLst/>
          </a:prstGeom>
          <a:solidFill>
            <a:srgbClr val="0077A8"/>
          </a:solidFill>
          <a:ln w="12700">
            <a:solidFill>
              <a:srgbClr val="0077A8"/>
            </a:solidFill>
            <a:prstDash val="solid"/>
          </a:ln>
          <a:effectLst>
            <a:outerShdw blurRad="101600" dist="38100" dir="8100000" algn="bl" rotWithShape="0">
              <a:srgbClr val="000000">
                <a:alpha val="18000"/>
              </a:srgbClr>
            </a:outerShdw>
          </a:effectLst>
        </p:spPr>
      </p:sp>
      <p:pic>
        <p:nvPicPr>
          <p:cNvPr id="11" name="Image 1" descr="preencoded.png"/>
          <p:cNvPicPr>
            <a:picLocks noChangeAspect="1"/>
          </p:cNvPicPr>
          <p:nvPr/>
        </p:nvPicPr>
        <p:blipFill>
          <a:blip r:embed="rId4"/>
          <a:stretch>
            <a:fillRect/>
          </a:stretch>
        </p:blipFill>
        <p:spPr>
          <a:xfrm>
            <a:off x="4782312" y="1197864"/>
            <a:ext cx="347472" cy="347472"/>
          </a:xfrm>
          <a:prstGeom prst="rect">
            <a:avLst/>
          </a:prstGeom>
        </p:spPr>
      </p:pic>
      <p:sp>
        <p:nvSpPr>
          <p:cNvPr id="12" name="Text 8"/>
          <p:cNvSpPr/>
          <p:nvPr/>
        </p:nvSpPr>
        <p:spPr>
          <a:xfrm>
            <a:off x="4773168" y="1563624"/>
            <a:ext cx="413308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Digital Analytics</a:t>
            </a:r>
            <a:endParaRPr lang="en-US" sz="1200" dirty="0"/>
          </a:p>
        </p:txBody>
      </p:sp>
      <p:sp>
        <p:nvSpPr>
          <p:cNvPr id="13" name="Text 9"/>
          <p:cNvSpPr/>
          <p:nvPr/>
        </p:nvSpPr>
        <p:spPr>
          <a:xfrm>
            <a:off x="4773168" y="1856232"/>
            <a:ext cx="4133088" cy="868680"/>
          </a:xfrm>
          <a:prstGeom prst="rect">
            <a:avLst/>
          </a:prstGeom>
          <a:noFill/>
          <a:ln/>
        </p:spPr>
        <p:txBody>
          <a:bodyPr wrap="square" lIns="0" tIns="0" rIns="0" bIns="0" rtlCol="0" anchor="t"/>
          <a:lstStyle/>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Google Analytics dashboards</a:t>
            </a:r>
            <a:endParaRPr lang="en-US" sz="1200" dirty="0"/>
          </a:p>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Cost-per-lead &amp; conversion rates</a:t>
            </a:r>
            <a:endParaRPr lang="en-US" sz="1200" dirty="0"/>
          </a:p>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Weekly review cadence</a:t>
            </a:r>
            <a:endParaRPr lang="en-US" sz="1200" dirty="0"/>
          </a:p>
        </p:txBody>
      </p:sp>
      <p:sp>
        <p:nvSpPr>
          <p:cNvPr id="14" name="Shape 10"/>
          <p:cNvSpPr/>
          <p:nvPr/>
        </p:nvSpPr>
        <p:spPr>
          <a:xfrm>
            <a:off x="182880" y="2999232"/>
            <a:ext cx="4297680" cy="1783080"/>
          </a:xfrm>
          <a:prstGeom prst="rect">
            <a:avLst/>
          </a:prstGeom>
          <a:solidFill>
            <a:srgbClr val="00A896"/>
          </a:solidFill>
          <a:ln w="12700">
            <a:solidFill>
              <a:srgbClr val="00A896"/>
            </a:solidFill>
            <a:prstDash val="solid"/>
          </a:ln>
          <a:effectLst>
            <a:outerShdw blurRad="101600" dist="38100" dir="8100000" algn="bl" rotWithShape="0">
              <a:srgbClr val="000000">
                <a:alpha val="18000"/>
              </a:srgbClr>
            </a:outerShdw>
          </a:effectLst>
        </p:spPr>
      </p:sp>
      <p:pic>
        <p:nvPicPr>
          <p:cNvPr id="15" name="Image 2" descr="preencoded.png"/>
          <p:cNvPicPr>
            <a:picLocks noChangeAspect="1"/>
          </p:cNvPicPr>
          <p:nvPr/>
        </p:nvPicPr>
        <p:blipFill>
          <a:blip r:embed="rId5"/>
          <a:stretch>
            <a:fillRect/>
          </a:stretch>
        </p:blipFill>
        <p:spPr>
          <a:xfrm>
            <a:off x="301752" y="3118104"/>
            <a:ext cx="347472" cy="347472"/>
          </a:xfrm>
          <a:prstGeom prst="rect">
            <a:avLst/>
          </a:prstGeom>
        </p:spPr>
      </p:pic>
      <p:sp>
        <p:nvSpPr>
          <p:cNvPr id="16" name="Text 11"/>
          <p:cNvSpPr/>
          <p:nvPr/>
        </p:nvSpPr>
        <p:spPr>
          <a:xfrm>
            <a:off x="292608" y="3483864"/>
            <a:ext cx="413308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Market Share &amp; Volume</a:t>
            </a:r>
            <a:endParaRPr lang="en-US" sz="1200" dirty="0"/>
          </a:p>
        </p:txBody>
      </p:sp>
      <p:sp>
        <p:nvSpPr>
          <p:cNvPr id="17" name="Text 12"/>
          <p:cNvSpPr/>
          <p:nvPr/>
        </p:nvSpPr>
        <p:spPr>
          <a:xfrm>
            <a:off x="292608" y="3776472"/>
            <a:ext cx="4133088" cy="868680"/>
          </a:xfrm>
          <a:prstGeom prst="rect">
            <a:avLst/>
          </a:prstGeom>
          <a:noFill/>
          <a:ln/>
        </p:spPr>
        <p:txBody>
          <a:bodyPr wrap="square" lIns="0" tIns="0" rIns="0" bIns="0" rtlCol="0" anchor="t"/>
          <a:lstStyle/>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New vs. returning patient counts</a:t>
            </a:r>
            <a:endParaRPr lang="en-US" sz="1200" dirty="0"/>
          </a:p>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Referral source analysis</a:t>
            </a:r>
            <a:endParaRPr lang="en-US" sz="1200" dirty="0"/>
          </a:p>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Monthly competitor benchmarks</a:t>
            </a:r>
            <a:endParaRPr lang="en-US" sz="1200" dirty="0"/>
          </a:p>
        </p:txBody>
      </p:sp>
      <p:sp>
        <p:nvSpPr>
          <p:cNvPr id="18" name="Shape 13"/>
          <p:cNvSpPr/>
          <p:nvPr/>
        </p:nvSpPr>
        <p:spPr>
          <a:xfrm>
            <a:off x="4663440" y="2999232"/>
            <a:ext cx="4297680" cy="1783080"/>
          </a:xfrm>
          <a:prstGeom prst="rect">
            <a:avLst/>
          </a:prstGeom>
          <a:solidFill>
            <a:srgbClr val="1A5276"/>
          </a:solidFill>
          <a:ln w="12700">
            <a:solidFill>
              <a:srgbClr val="1A5276"/>
            </a:solidFill>
            <a:prstDash val="solid"/>
          </a:ln>
          <a:effectLst>
            <a:outerShdw blurRad="101600" dist="38100" dir="8100000" algn="bl" rotWithShape="0">
              <a:srgbClr val="000000">
                <a:alpha val="18000"/>
              </a:srgbClr>
            </a:outerShdw>
          </a:effectLst>
        </p:spPr>
      </p:sp>
      <p:pic>
        <p:nvPicPr>
          <p:cNvPr id="19" name="Image 3" descr="preencoded.png"/>
          <p:cNvPicPr>
            <a:picLocks noChangeAspect="1"/>
          </p:cNvPicPr>
          <p:nvPr/>
        </p:nvPicPr>
        <p:blipFill>
          <a:blip r:embed="rId6"/>
          <a:stretch>
            <a:fillRect/>
          </a:stretch>
        </p:blipFill>
        <p:spPr>
          <a:xfrm>
            <a:off x="4782312" y="3118104"/>
            <a:ext cx="347472" cy="347472"/>
          </a:xfrm>
          <a:prstGeom prst="rect">
            <a:avLst/>
          </a:prstGeom>
        </p:spPr>
      </p:pic>
      <p:sp>
        <p:nvSpPr>
          <p:cNvPr id="20" name="Text 14"/>
          <p:cNvSpPr/>
          <p:nvPr/>
        </p:nvSpPr>
        <p:spPr>
          <a:xfrm>
            <a:off x="4773168" y="3483864"/>
            <a:ext cx="413308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KPIs Framework</a:t>
            </a:r>
            <a:endParaRPr lang="en-US" sz="1200" dirty="0"/>
          </a:p>
        </p:txBody>
      </p:sp>
      <p:sp>
        <p:nvSpPr>
          <p:cNvPr id="21" name="Text 15"/>
          <p:cNvSpPr/>
          <p:nvPr/>
        </p:nvSpPr>
        <p:spPr>
          <a:xfrm>
            <a:off x="4773168" y="3776472"/>
            <a:ext cx="4133088" cy="868680"/>
          </a:xfrm>
          <a:prstGeom prst="rect">
            <a:avLst/>
          </a:prstGeom>
          <a:noFill/>
          <a:ln/>
        </p:spPr>
        <p:txBody>
          <a:bodyPr wrap="square" lIns="0" tIns="0" rIns="0" bIns="0" rtlCol="0" anchor="t"/>
          <a:lstStyle/>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ALOS, readmissions, wait times</a:t>
            </a:r>
            <a:endParaRPr lang="en-US" sz="1200" dirty="0"/>
          </a:p>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Campaign-attributed revenue</a:t>
            </a:r>
            <a:endParaRPr lang="en-US" sz="1200" dirty="0"/>
          </a:p>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Value-based care alignment</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Plan Evaluation: Reporting Timeframes and Feedback Control</a:t>
            </a:r>
            <a:endParaRPr lang="en-US" sz="2200" dirty="0"/>
          </a:p>
        </p:txBody>
      </p:sp>
      <p:sp>
        <p:nvSpPr>
          <p:cNvPr id="6" name="Shape 4"/>
          <p:cNvSpPr/>
          <p:nvPr/>
        </p:nvSpPr>
        <p:spPr>
          <a:xfrm>
            <a:off x="457200" y="2377440"/>
            <a:ext cx="8229600" cy="91440"/>
          </a:xfrm>
          <a:prstGeom prst="rect">
            <a:avLst/>
          </a:prstGeom>
          <a:solidFill>
            <a:srgbClr val="E8F4FA"/>
          </a:solidFill>
          <a:ln w="12700">
            <a:solidFill>
              <a:srgbClr val="E8F4FA"/>
            </a:solidFill>
            <a:prstDash val="solid"/>
          </a:ln>
        </p:spPr>
      </p:sp>
      <p:sp>
        <p:nvSpPr>
          <p:cNvPr id="7" name="Shape 5"/>
          <p:cNvSpPr/>
          <p:nvPr/>
        </p:nvSpPr>
        <p:spPr>
          <a:xfrm>
            <a:off x="731520" y="1078992"/>
            <a:ext cx="1691640" cy="2926080"/>
          </a:xfrm>
          <a:prstGeom prst="rect">
            <a:avLst/>
          </a:prstGeom>
          <a:solidFill>
            <a:srgbClr val="00A896"/>
          </a:solidFill>
          <a:ln w="12700">
            <a:solidFill>
              <a:srgbClr val="00A896"/>
            </a:solidFill>
            <a:prstDash val="solid"/>
          </a:ln>
          <a:effectLst>
            <a:outerShdw blurRad="101600" dist="38100" dir="8100000" algn="bl" rotWithShape="0">
              <a:srgbClr val="000000">
                <a:alpha val="18000"/>
              </a:srgbClr>
            </a:outerShdw>
          </a:effectLst>
        </p:spPr>
      </p:sp>
      <p:pic>
        <p:nvPicPr>
          <p:cNvPr id="8" name="Image 0" descr="preencoded.png"/>
          <p:cNvPicPr>
            <a:picLocks noChangeAspect="1"/>
          </p:cNvPicPr>
          <p:nvPr/>
        </p:nvPicPr>
        <p:blipFill>
          <a:blip r:embed="rId3"/>
          <a:stretch>
            <a:fillRect/>
          </a:stretch>
        </p:blipFill>
        <p:spPr>
          <a:xfrm>
            <a:off x="850392" y="1197864"/>
            <a:ext cx="347472" cy="347472"/>
          </a:xfrm>
          <a:prstGeom prst="rect">
            <a:avLst/>
          </a:prstGeom>
        </p:spPr>
      </p:pic>
      <p:sp>
        <p:nvSpPr>
          <p:cNvPr id="9" name="Text 6"/>
          <p:cNvSpPr/>
          <p:nvPr/>
        </p:nvSpPr>
        <p:spPr>
          <a:xfrm>
            <a:off x="841248" y="1563624"/>
            <a:ext cx="152704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WEEKLY</a:t>
            </a:r>
            <a:endParaRPr lang="en-US" sz="1200" dirty="0"/>
          </a:p>
        </p:txBody>
      </p:sp>
      <p:sp>
        <p:nvSpPr>
          <p:cNvPr id="10" name="Text 7"/>
          <p:cNvSpPr/>
          <p:nvPr/>
        </p:nvSpPr>
        <p:spPr>
          <a:xfrm>
            <a:off x="841248" y="1856232"/>
            <a:ext cx="1527048" cy="2011680"/>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Digital campaign</a:t>
            </a:r>
            <a:endParaRPr lang="en-US" sz="1200" dirty="0"/>
          </a:p>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metrics reviewed</a:t>
            </a:r>
            <a:endParaRPr lang="en-US" sz="1200" dirty="0"/>
          </a:p>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by marketing team</a:t>
            </a:r>
            <a:endParaRPr lang="en-US" sz="1200" dirty="0"/>
          </a:p>
        </p:txBody>
      </p:sp>
      <p:sp>
        <p:nvSpPr>
          <p:cNvPr id="11" name="Shape 8"/>
          <p:cNvSpPr/>
          <p:nvPr/>
        </p:nvSpPr>
        <p:spPr>
          <a:xfrm>
            <a:off x="2834640" y="1078992"/>
            <a:ext cx="1691640" cy="2926080"/>
          </a:xfrm>
          <a:prstGeom prst="rect">
            <a:avLst/>
          </a:prstGeom>
          <a:solidFill>
            <a:srgbClr val="0077A8"/>
          </a:solidFill>
          <a:ln w="12700">
            <a:solidFill>
              <a:srgbClr val="0077A8"/>
            </a:solidFill>
            <a:prstDash val="solid"/>
          </a:ln>
          <a:effectLst>
            <a:outerShdw blurRad="101600" dist="38100" dir="8100000" algn="bl" rotWithShape="0">
              <a:srgbClr val="000000">
                <a:alpha val="18000"/>
              </a:srgbClr>
            </a:outerShdw>
          </a:effectLst>
        </p:spPr>
      </p:sp>
      <p:pic>
        <p:nvPicPr>
          <p:cNvPr id="12" name="Image 1" descr="preencoded.png"/>
          <p:cNvPicPr>
            <a:picLocks noChangeAspect="1"/>
          </p:cNvPicPr>
          <p:nvPr/>
        </p:nvPicPr>
        <p:blipFill>
          <a:blip r:embed="rId4"/>
          <a:stretch>
            <a:fillRect/>
          </a:stretch>
        </p:blipFill>
        <p:spPr>
          <a:xfrm>
            <a:off x="2953512" y="1197864"/>
            <a:ext cx="347472" cy="347472"/>
          </a:xfrm>
          <a:prstGeom prst="rect">
            <a:avLst/>
          </a:prstGeom>
        </p:spPr>
      </p:pic>
      <p:sp>
        <p:nvSpPr>
          <p:cNvPr id="13" name="Text 9"/>
          <p:cNvSpPr/>
          <p:nvPr/>
        </p:nvSpPr>
        <p:spPr>
          <a:xfrm>
            <a:off x="2944368" y="1563624"/>
            <a:ext cx="152704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MONTHLY</a:t>
            </a:r>
            <a:endParaRPr lang="en-US" sz="1200" dirty="0"/>
          </a:p>
        </p:txBody>
      </p:sp>
      <p:sp>
        <p:nvSpPr>
          <p:cNvPr id="14" name="Text 10"/>
          <p:cNvSpPr/>
          <p:nvPr/>
        </p:nvSpPr>
        <p:spPr>
          <a:xfrm>
            <a:off x="2944368" y="1856232"/>
            <a:ext cx="1527048" cy="2011680"/>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Patient volume,</a:t>
            </a:r>
            <a:endParaRPr lang="en-US" sz="1200" dirty="0"/>
          </a:p>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ROI &amp; HCAHPS</a:t>
            </a:r>
            <a:endParaRPr lang="en-US" sz="1200" dirty="0"/>
          </a:p>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presented to leadership</a:t>
            </a:r>
            <a:endParaRPr lang="en-US" sz="1200" dirty="0"/>
          </a:p>
        </p:txBody>
      </p:sp>
      <p:sp>
        <p:nvSpPr>
          <p:cNvPr id="15" name="Shape 11"/>
          <p:cNvSpPr/>
          <p:nvPr/>
        </p:nvSpPr>
        <p:spPr>
          <a:xfrm>
            <a:off x="4937760" y="1078992"/>
            <a:ext cx="1691640" cy="2926080"/>
          </a:xfrm>
          <a:prstGeom prst="rect">
            <a:avLst/>
          </a:prstGeom>
          <a:solidFill>
            <a:srgbClr val="0D2B6E"/>
          </a:solidFill>
          <a:ln w="12700">
            <a:solidFill>
              <a:srgbClr val="0D2B6E"/>
            </a:solidFill>
            <a:prstDash val="solid"/>
          </a:ln>
          <a:effectLst>
            <a:outerShdw blurRad="101600" dist="38100" dir="8100000" algn="bl" rotWithShape="0">
              <a:srgbClr val="000000">
                <a:alpha val="18000"/>
              </a:srgbClr>
            </a:outerShdw>
          </a:effectLst>
        </p:spPr>
      </p:sp>
      <p:pic>
        <p:nvPicPr>
          <p:cNvPr id="16" name="Image 2" descr="preencoded.png"/>
          <p:cNvPicPr>
            <a:picLocks noChangeAspect="1"/>
          </p:cNvPicPr>
          <p:nvPr/>
        </p:nvPicPr>
        <p:blipFill>
          <a:blip r:embed="rId5"/>
          <a:stretch>
            <a:fillRect/>
          </a:stretch>
        </p:blipFill>
        <p:spPr>
          <a:xfrm>
            <a:off x="5056632" y="1197864"/>
            <a:ext cx="347472" cy="347472"/>
          </a:xfrm>
          <a:prstGeom prst="rect">
            <a:avLst/>
          </a:prstGeom>
        </p:spPr>
      </p:pic>
      <p:sp>
        <p:nvSpPr>
          <p:cNvPr id="17" name="Text 12"/>
          <p:cNvSpPr/>
          <p:nvPr/>
        </p:nvSpPr>
        <p:spPr>
          <a:xfrm>
            <a:off x="5047488" y="1563624"/>
            <a:ext cx="152704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QUARTERLY</a:t>
            </a:r>
            <a:endParaRPr lang="en-US" sz="1200" dirty="0"/>
          </a:p>
        </p:txBody>
      </p:sp>
      <p:sp>
        <p:nvSpPr>
          <p:cNvPr id="18" name="Text 13"/>
          <p:cNvSpPr/>
          <p:nvPr/>
        </p:nvSpPr>
        <p:spPr>
          <a:xfrm>
            <a:off x="5047488" y="1856232"/>
            <a:ext cx="1527048" cy="2011680"/>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Strategic KPI review</a:t>
            </a:r>
            <a:endParaRPr lang="en-US" sz="1200" dirty="0"/>
          </a:p>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against annual targets</a:t>
            </a:r>
            <a:endParaRPr lang="en-US" sz="1200" dirty="0"/>
          </a:p>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by exec &amp; board</a:t>
            </a:r>
            <a:endParaRPr lang="en-US" sz="1200" dirty="0"/>
          </a:p>
        </p:txBody>
      </p:sp>
      <p:sp>
        <p:nvSpPr>
          <p:cNvPr id="19" name="Shape 14"/>
          <p:cNvSpPr/>
          <p:nvPr/>
        </p:nvSpPr>
        <p:spPr>
          <a:xfrm>
            <a:off x="7040880" y="1078992"/>
            <a:ext cx="1691640" cy="2926080"/>
          </a:xfrm>
          <a:prstGeom prst="rect">
            <a:avLst/>
          </a:prstGeom>
          <a:solidFill>
            <a:srgbClr val="1A5276"/>
          </a:solidFill>
          <a:ln w="12700">
            <a:solidFill>
              <a:srgbClr val="1A5276"/>
            </a:solidFill>
            <a:prstDash val="solid"/>
          </a:ln>
          <a:effectLst>
            <a:outerShdw blurRad="101600" dist="38100" dir="8100000" algn="bl" rotWithShape="0">
              <a:srgbClr val="000000">
                <a:alpha val="18000"/>
              </a:srgbClr>
            </a:outerShdw>
          </a:effectLst>
        </p:spPr>
      </p:sp>
      <p:pic>
        <p:nvPicPr>
          <p:cNvPr id="20" name="Image 3" descr="preencoded.png"/>
          <p:cNvPicPr>
            <a:picLocks noChangeAspect="1"/>
          </p:cNvPicPr>
          <p:nvPr/>
        </p:nvPicPr>
        <p:blipFill>
          <a:blip r:embed="rId6"/>
          <a:stretch>
            <a:fillRect/>
          </a:stretch>
        </p:blipFill>
        <p:spPr>
          <a:xfrm>
            <a:off x="7159752" y="1197864"/>
            <a:ext cx="347472" cy="347472"/>
          </a:xfrm>
          <a:prstGeom prst="rect">
            <a:avLst/>
          </a:prstGeom>
        </p:spPr>
      </p:pic>
      <p:sp>
        <p:nvSpPr>
          <p:cNvPr id="21" name="Text 15"/>
          <p:cNvSpPr/>
          <p:nvPr/>
        </p:nvSpPr>
        <p:spPr>
          <a:xfrm>
            <a:off x="7150608" y="1563624"/>
            <a:ext cx="152704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ANNUALLY</a:t>
            </a:r>
            <a:endParaRPr lang="en-US" sz="1200" dirty="0"/>
          </a:p>
        </p:txBody>
      </p:sp>
      <p:sp>
        <p:nvSpPr>
          <p:cNvPr id="22" name="Text 16"/>
          <p:cNvSpPr/>
          <p:nvPr/>
        </p:nvSpPr>
        <p:spPr>
          <a:xfrm>
            <a:off x="7150608" y="1856232"/>
            <a:ext cx="1527048" cy="2011680"/>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Full marketing audit;</a:t>
            </a:r>
            <a:endParaRPr lang="en-US" sz="1200" dirty="0"/>
          </a:p>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plan realigned to</a:t>
            </a:r>
            <a:endParaRPr lang="en-US" sz="1200" dirty="0"/>
          </a:p>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business strategy</a:t>
            </a:r>
            <a:endParaRPr lang="en-US" sz="1200" dirty="0"/>
          </a:p>
        </p:txBody>
      </p:sp>
      <p:sp>
        <p:nvSpPr>
          <p:cNvPr id="23" name="Shape 17"/>
          <p:cNvSpPr/>
          <p:nvPr/>
        </p:nvSpPr>
        <p:spPr>
          <a:xfrm>
            <a:off x="0" y="4133088"/>
            <a:ext cx="9144000" cy="667512"/>
          </a:xfrm>
          <a:prstGeom prst="rect">
            <a:avLst/>
          </a:prstGeom>
          <a:solidFill>
            <a:srgbClr val="E8F4FA"/>
          </a:solidFill>
          <a:ln w="12700">
            <a:solidFill>
              <a:srgbClr val="E8F4FA"/>
            </a:solidFill>
            <a:prstDash val="solid"/>
          </a:ln>
        </p:spPr>
      </p:sp>
      <p:sp>
        <p:nvSpPr>
          <p:cNvPr id="24" name="Text 18"/>
          <p:cNvSpPr/>
          <p:nvPr/>
        </p:nvSpPr>
        <p:spPr>
          <a:xfrm>
            <a:off x="274320" y="4187952"/>
            <a:ext cx="8595360" cy="548640"/>
          </a:xfrm>
          <a:prstGeom prst="rect">
            <a:avLst/>
          </a:prstGeom>
          <a:noFill/>
          <a:ln/>
        </p:spPr>
        <p:txBody>
          <a:bodyPr wrap="square" rtlCol="0" anchor="ctr"/>
          <a:lstStyle/>
          <a:p>
            <a:pPr marL="0" indent="0" algn="ctr">
              <a:buNone/>
            </a:pPr>
            <a:r>
              <a:rPr lang="en-US" sz="1200" b="1" dirty="0">
                <a:solidFill>
                  <a:srgbClr val="0D2B6E"/>
                </a:solidFill>
                <a:latin typeface="Calibri" pitchFamily="34" charset="0"/>
                <a:ea typeface="Calibri" pitchFamily="34" charset="-122"/>
                <a:cs typeface="Calibri" pitchFamily="34" charset="-120"/>
              </a:rPr>
              <a:t>Continuous Improvement Loop: Data → Review → Adjust → Scale → Repeat</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D2B6E"/>
        </a:solidFill>
        <a:effectLst/>
      </p:bgPr>
    </p:bg>
    <p:spTree>
      <p:nvGrpSpPr>
        <p:cNvPr id="1" name=""/>
        <p:cNvGrpSpPr/>
        <p:nvPr/>
      </p:nvGrpSpPr>
      <p:grpSpPr>
        <a:xfrm>
          <a:off x="0" y="0"/>
          <a:ext cx="0" cy="0"/>
          <a:chOff x="0" y="0"/>
          <a:chExt cx="0" cy="0"/>
        </a:xfrm>
      </p:grpSpPr>
      <p:sp>
        <p:nvSpPr>
          <p:cNvPr id="2" name="Shape 0"/>
          <p:cNvSpPr/>
          <p:nvPr/>
        </p:nvSpPr>
        <p:spPr>
          <a:xfrm>
            <a:off x="0" y="0"/>
            <a:ext cx="502920" cy="5143500"/>
          </a:xfrm>
          <a:prstGeom prst="rect">
            <a:avLst/>
          </a:prstGeom>
          <a:solidFill>
            <a:srgbClr val="00A896"/>
          </a:solidFill>
          <a:ln w="12700">
            <a:solidFill>
              <a:srgbClr val="00A896"/>
            </a:solidFill>
            <a:prstDash val="solid"/>
          </a:ln>
        </p:spPr>
      </p:sp>
      <p:sp>
        <p:nvSpPr>
          <p:cNvPr id="3" name="Shape 1"/>
          <p:cNvSpPr/>
          <p:nvPr/>
        </p:nvSpPr>
        <p:spPr>
          <a:xfrm>
            <a:off x="502920" y="1417320"/>
            <a:ext cx="8641080" cy="64008"/>
          </a:xfrm>
          <a:prstGeom prst="rect">
            <a:avLst/>
          </a:prstGeom>
          <a:solidFill>
            <a:srgbClr val="F5A623"/>
          </a:solidFill>
          <a:ln w="12700">
            <a:solidFill>
              <a:srgbClr val="F5A623"/>
            </a:solidFill>
            <a:prstDash val="solid"/>
          </a:ln>
        </p:spPr>
      </p:sp>
      <p:sp>
        <p:nvSpPr>
          <p:cNvPr id="4" name="Text 2"/>
          <p:cNvSpPr/>
          <p:nvPr/>
        </p:nvSpPr>
        <p:spPr>
          <a:xfrm>
            <a:off x="685800" y="274320"/>
            <a:ext cx="8229600" cy="640080"/>
          </a:xfrm>
          <a:prstGeom prst="rect">
            <a:avLst/>
          </a:prstGeom>
          <a:noFill/>
          <a:ln/>
        </p:spPr>
        <p:txBody>
          <a:bodyPr wrap="square" rtlCol="0" anchor="ctr"/>
          <a:lstStyle/>
          <a:p>
            <a:pPr marL="0" indent="0">
              <a:buNone/>
            </a:pPr>
            <a:r>
              <a:rPr lang="en-US" sz="3000" b="1" dirty="0">
                <a:solidFill>
                  <a:srgbClr val="FFFFFF"/>
                </a:solidFill>
                <a:latin typeface="Calibri" pitchFamily="34" charset="0"/>
                <a:ea typeface="Calibri" pitchFamily="34" charset="-122"/>
                <a:cs typeface="Calibri" pitchFamily="34" charset="-120"/>
              </a:rPr>
              <a:t>Conclusion</a:t>
            </a:r>
            <a:endParaRPr lang="en-US" sz="3000" dirty="0"/>
          </a:p>
        </p:txBody>
      </p:sp>
      <p:sp>
        <p:nvSpPr>
          <p:cNvPr id="5" name="Text 3"/>
          <p:cNvSpPr/>
          <p:nvPr/>
        </p:nvSpPr>
        <p:spPr>
          <a:xfrm>
            <a:off x="685800" y="896112"/>
            <a:ext cx="8229600" cy="475488"/>
          </a:xfrm>
          <a:prstGeom prst="rect">
            <a:avLst/>
          </a:prstGeom>
          <a:noFill/>
          <a:ln/>
        </p:spPr>
        <p:txBody>
          <a:bodyPr wrap="square" rtlCol="0" anchor="ctr"/>
          <a:lstStyle/>
          <a:p>
            <a:pPr marL="0" indent="0">
              <a:buNone/>
            </a:pPr>
            <a:r>
              <a:rPr lang="en-US" sz="1500" i="1" dirty="0">
                <a:solidFill>
                  <a:srgbClr val="00A896"/>
                </a:solidFill>
                <a:latin typeface="Calibri" pitchFamily="34" charset="0"/>
                <a:ea typeface="Calibri" pitchFamily="34" charset="-122"/>
                <a:cs typeface="Calibri" pitchFamily="34" charset="-120"/>
              </a:rPr>
              <a:t>How This Plan Supports Banner's Strategic &amp; Business Plans</a:t>
            </a:r>
            <a:endParaRPr lang="en-US" sz="1500" dirty="0"/>
          </a:p>
        </p:txBody>
      </p:sp>
      <p:pic>
        <p:nvPicPr>
          <p:cNvPr id="6" name="Image 0" descr="preencoded.png"/>
          <p:cNvPicPr>
            <a:picLocks noChangeAspect="1"/>
          </p:cNvPicPr>
          <p:nvPr/>
        </p:nvPicPr>
        <p:blipFill>
          <a:blip r:embed="rId3"/>
          <a:stretch>
            <a:fillRect/>
          </a:stretch>
        </p:blipFill>
        <p:spPr>
          <a:xfrm>
            <a:off x="685800" y="1581912"/>
            <a:ext cx="320040" cy="320040"/>
          </a:xfrm>
          <a:prstGeom prst="rect">
            <a:avLst/>
          </a:prstGeom>
        </p:spPr>
      </p:pic>
      <p:sp>
        <p:nvSpPr>
          <p:cNvPr id="7" name="Text 4"/>
          <p:cNvSpPr/>
          <p:nvPr/>
        </p:nvSpPr>
        <p:spPr>
          <a:xfrm>
            <a:off x="1097280" y="1581912"/>
            <a:ext cx="7772400" cy="502920"/>
          </a:xfrm>
          <a:prstGeom prst="rect">
            <a:avLst/>
          </a:prstGeom>
          <a:noFill/>
          <a:ln/>
        </p:spPr>
        <p:txBody>
          <a:bodyPr wrap="square" rtlCol="0" anchor="ctr"/>
          <a:lstStyle/>
          <a:p>
            <a:pPr marL="0" indent="0">
              <a:buNone/>
            </a:pPr>
            <a:r>
              <a:rPr lang="en-US" sz="1250" dirty="0">
                <a:solidFill>
                  <a:srgbClr val="FFFFFF"/>
                </a:solidFill>
                <a:latin typeface="Calibri" pitchFamily="34" charset="0"/>
                <a:ea typeface="Calibri" pitchFamily="34" charset="-122"/>
                <a:cs typeface="Calibri" pitchFamily="34" charset="-120"/>
              </a:rPr>
              <a:t>Directly advances Banner's vision of becoming the nation's premier integrated health system</a:t>
            </a:r>
            <a:endParaRPr lang="en-US" sz="1250" dirty="0"/>
          </a:p>
        </p:txBody>
      </p:sp>
      <p:pic>
        <p:nvPicPr>
          <p:cNvPr id="8" name="Image 1" descr="preencoded.png"/>
          <p:cNvPicPr>
            <a:picLocks noChangeAspect="1"/>
          </p:cNvPicPr>
          <p:nvPr/>
        </p:nvPicPr>
        <p:blipFill>
          <a:blip r:embed="rId4"/>
          <a:stretch>
            <a:fillRect/>
          </a:stretch>
        </p:blipFill>
        <p:spPr>
          <a:xfrm>
            <a:off x="685800" y="2249424"/>
            <a:ext cx="320040" cy="320040"/>
          </a:xfrm>
          <a:prstGeom prst="rect">
            <a:avLst/>
          </a:prstGeom>
        </p:spPr>
      </p:pic>
      <p:sp>
        <p:nvSpPr>
          <p:cNvPr id="9" name="Text 5"/>
          <p:cNvSpPr/>
          <p:nvPr/>
        </p:nvSpPr>
        <p:spPr>
          <a:xfrm>
            <a:off x="1097280" y="2249424"/>
            <a:ext cx="7772400" cy="502920"/>
          </a:xfrm>
          <a:prstGeom prst="rect">
            <a:avLst/>
          </a:prstGeom>
          <a:noFill/>
          <a:ln/>
        </p:spPr>
        <p:txBody>
          <a:bodyPr wrap="square" rtlCol="0" anchor="ctr"/>
          <a:lstStyle/>
          <a:p>
            <a:pPr marL="0" indent="0">
              <a:buNone/>
            </a:pPr>
            <a:r>
              <a:rPr lang="en-US" sz="1250" dirty="0">
                <a:solidFill>
                  <a:srgbClr val="FFFFFF"/>
                </a:solidFill>
                <a:latin typeface="Calibri" pitchFamily="34" charset="0"/>
                <a:ea typeface="Calibri" pitchFamily="34" charset="-122"/>
                <a:cs typeface="Calibri" pitchFamily="34" charset="-120"/>
              </a:rPr>
              <a:t>Each objective links to business plan deliverables—creating measurable chain of alignment</a:t>
            </a:r>
            <a:endParaRPr lang="en-US" sz="1250" dirty="0"/>
          </a:p>
        </p:txBody>
      </p:sp>
      <p:pic>
        <p:nvPicPr>
          <p:cNvPr id="10" name="Image 2" descr="preencoded.png"/>
          <p:cNvPicPr>
            <a:picLocks noChangeAspect="1"/>
          </p:cNvPicPr>
          <p:nvPr/>
        </p:nvPicPr>
        <p:blipFill>
          <a:blip r:embed="rId5"/>
          <a:stretch>
            <a:fillRect/>
          </a:stretch>
        </p:blipFill>
        <p:spPr>
          <a:xfrm>
            <a:off x="685800" y="2916936"/>
            <a:ext cx="320040" cy="320040"/>
          </a:xfrm>
          <a:prstGeom prst="rect">
            <a:avLst/>
          </a:prstGeom>
        </p:spPr>
      </p:pic>
      <p:sp>
        <p:nvSpPr>
          <p:cNvPr id="11" name="Text 6"/>
          <p:cNvSpPr/>
          <p:nvPr/>
        </p:nvSpPr>
        <p:spPr>
          <a:xfrm>
            <a:off x="1097280" y="2916936"/>
            <a:ext cx="7772400" cy="502920"/>
          </a:xfrm>
          <a:prstGeom prst="rect">
            <a:avLst/>
          </a:prstGeom>
          <a:noFill/>
          <a:ln/>
        </p:spPr>
        <p:txBody>
          <a:bodyPr wrap="square" rtlCol="0" anchor="ctr"/>
          <a:lstStyle/>
          <a:p>
            <a:pPr marL="0" indent="0">
              <a:buNone/>
            </a:pPr>
            <a:r>
              <a:rPr lang="en-US" sz="1250" dirty="0">
                <a:solidFill>
                  <a:srgbClr val="FFFFFF"/>
                </a:solidFill>
                <a:latin typeface="Calibri" pitchFamily="34" charset="0"/>
                <a:ea typeface="Calibri" pitchFamily="34" charset="-122"/>
                <a:cs typeface="Calibri" pitchFamily="34" charset="-120"/>
              </a:rPr>
              <a:t>7Ps mix + database marketing + performance evaluation = sustainable patient volume growth</a:t>
            </a:r>
            <a:endParaRPr lang="en-US" sz="1250" dirty="0"/>
          </a:p>
        </p:txBody>
      </p:sp>
      <p:pic>
        <p:nvPicPr>
          <p:cNvPr id="12" name="Image 3" descr="preencoded.png"/>
          <p:cNvPicPr>
            <a:picLocks noChangeAspect="1"/>
          </p:cNvPicPr>
          <p:nvPr/>
        </p:nvPicPr>
        <p:blipFill>
          <a:blip r:embed="rId6"/>
          <a:stretch>
            <a:fillRect/>
          </a:stretch>
        </p:blipFill>
        <p:spPr>
          <a:xfrm>
            <a:off x="685800" y="3584448"/>
            <a:ext cx="320040" cy="320040"/>
          </a:xfrm>
          <a:prstGeom prst="rect">
            <a:avLst/>
          </a:prstGeom>
        </p:spPr>
      </p:pic>
      <p:sp>
        <p:nvSpPr>
          <p:cNvPr id="13" name="Text 7"/>
          <p:cNvSpPr/>
          <p:nvPr/>
        </p:nvSpPr>
        <p:spPr>
          <a:xfrm>
            <a:off x="1097280" y="3584448"/>
            <a:ext cx="7772400" cy="502920"/>
          </a:xfrm>
          <a:prstGeom prst="rect">
            <a:avLst/>
          </a:prstGeom>
          <a:noFill/>
          <a:ln/>
        </p:spPr>
        <p:txBody>
          <a:bodyPr wrap="square" rtlCol="0" anchor="ctr"/>
          <a:lstStyle/>
          <a:p>
            <a:pPr marL="0" indent="0">
              <a:buNone/>
            </a:pPr>
            <a:r>
              <a:rPr lang="en-US" sz="1250" dirty="0">
                <a:solidFill>
                  <a:srgbClr val="FFFFFF"/>
                </a:solidFill>
                <a:latin typeface="Calibri" pitchFamily="34" charset="0"/>
                <a:ea typeface="Calibri" pitchFamily="34" charset="-122"/>
                <a:cs typeface="Calibri" pitchFamily="34" charset="-120"/>
              </a:rPr>
              <a:t>Social marketing evidence confirms behavioral change and community health improvement</a:t>
            </a:r>
            <a:endParaRPr lang="en-US" sz="1250" dirty="0"/>
          </a:p>
        </p:txBody>
      </p:sp>
      <p:pic>
        <p:nvPicPr>
          <p:cNvPr id="14" name="Image 4" descr="preencoded.png"/>
          <p:cNvPicPr>
            <a:picLocks noChangeAspect="1"/>
          </p:cNvPicPr>
          <p:nvPr/>
        </p:nvPicPr>
        <p:blipFill>
          <a:blip r:embed="rId7"/>
          <a:stretch>
            <a:fillRect/>
          </a:stretch>
        </p:blipFill>
        <p:spPr>
          <a:xfrm>
            <a:off x="685800" y="4251960"/>
            <a:ext cx="320040" cy="320040"/>
          </a:xfrm>
          <a:prstGeom prst="rect">
            <a:avLst/>
          </a:prstGeom>
        </p:spPr>
      </p:pic>
      <p:sp>
        <p:nvSpPr>
          <p:cNvPr id="15" name="Text 8"/>
          <p:cNvSpPr/>
          <p:nvPr/>
        </p:nvSpPr>
        <p:spPr>
          <a:xfrm>
            <a:off x="1097280" y="4251960"/>
            <a:ext cx="7772400" cy="502920"/>
          </a:xfrm>
          <a:prstGeom prst="rect">
            <a:avLst/>
          </a:prstGeom>
          <a:noFill/>
          <a:ln/>
        </p:spPr>
        <p:txBody>
          <a:bodyPr wrap="square" rtlCol="0" anchor="ctr"/>
          <a:lstStyle/>
          <a:p>
            <a:pPr marL="0" indent="0">
              <a:buNone/>
            </a:pPr>
            <a:r>
              <a:rPr lang="en-US" sz="1250" dirty="0">
                <a:solidFill>
                  <a:srgbClr val="FFFFFF"/>
                </a:solidFill>
                <a:latin typeface="Calibri" pitchFamily="34" charset="0"/>
                <a:ea typeface="Calibri" pitchFamily="34" charset="-122"/>
                <a:cs typeface="Calibri" pitchFamily="34" charset="-120"/>
              </a:rPr>
              <a:t>This plan transforms Banner's bold vision into a provable, data-driven reality</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D2B6E"/>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077A8"/>
          </a:solidFill>
          <a:ln w="12700">
            <a:solidFill>
              <a:srgbClr val="0077A8"/>
            </a:solidFill>
            <a:prstDash val="solid"/>
          </a:ln>
        </p:spPr>
      </p:sp>
      <p:sp>
        <p:nvSpPr>
          <p:cNvPr id="3" name="Shape 1"/>
          <p:cNvSpPr/>
          <p:nvPr/>
        </p:nvSpPr>
        <p:spPr>
          <a:xfrm>
            <a:off x="0" y="914400"/>
            <a:ext cx="9144000" cy="64008"/>
          </a:xfrm>
          <a:prstGeom prst="rect">
            <a:avLst/>
          </a:prstGeom>
          <a:solidFill>
            <a:srgbClr val="00A896"/>
          </a:solidFill>
          <a:ln w="12700">
            <a:solidFill>
              <a:srgbClr val="00A896"/>
            </a:solidFill>
            <a:prstDash val="solid"/>
          </a:ln>
        </p:spPr>
      </p:sp>
      <p:sp>
        <p:nvSpPr>
          <p:cNvPr id="4" name="Text 2"/>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References</a:t>
            </a:r>
            <a:endParaRPr lang="en-US" sz="2200" dirty="0"/>
          </a:p>
        </p:txBody>
      </p:sp>
      <p:sp>
        <p:nvSpPr>
          <p:cNvPr id="5" name="Text 3"/>
          <p:cNvSpPr/>
          <p:nvPr/>
        </p:nvSpPr>
        <p:spPr>
          <a:xfrm>
            <a:off x="320040" y="1051560"/>
            <a:ext cx="8503920" cy="3977640"/>
          </a:xfrm>
          <a:prstGeom prst="rect">
            <a:avLst/>
          </a:prstGeom>
          <a:noFill/>
          <a:ln/>
        </p:spPr>
        <p:txBody>
          <a:bodyPr wrap="square" rtlCol="0" anchor="t"/>
          <a:lstStyle/>
          <a:p>
            <a:pPr marL="171450" marR="0" indent="-171450">
              <a:lnSpc>
                <a:spcPct val="107000"/>
              </a:lnSpc>
              <a:spcBef>
                <a:spcPts val="0"/>
              </a:spcBef>
              <a:spcAft>
                <a:spcPts val="800"/>
              </a:spcAft>
              <a:buFont typeface="Arial" panose="020B0604020202020204" pitchFamily="34" charset="0"/>
              <a:buChar char="•"/>
            </a:pP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Banner Health. (2026).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Banner Health at a Glance</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https://www.bannerhealth.com/about/glance</a:t>
            </a:r>
          </a:p>
          <a:p>
            <a:pPr marL="171450" marR="0" indent="-171450">
              <a:lnSpc>
                <a:spcPct val="107000"/>
              </a:lnSpc>
              <a:spcBef>
                <a:spcPts val="0"/>
              </a:spcBef>
              <a:spcAft>
                <a:spcPts val="800"/>
              </a:spcAft>
              <a:buFont typeface="Arial" panose="020B0604020202020204" pitchFamily="34" charset="0"/>
              <a:buChar char="•"/>
            </a:pP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Cui, J., Du, J., Zhang, N., &amp; Liang, Z. (2025). National Patient Satisfaction Survey as a Predictor for Quality of Care and Quality Improvement – Experience and Practice.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Patient Preference and Adherence</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19</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(0), 193–206. https://doi.org/10.2147/PPA.S496684</a:t>
            </a:r>
          </a:p>
          <a:p>
            <a:pPr marL="171450" marR="0" indent="-171450">
              <a:lnSpc>
                <a:spcPct val="107000"/>
              </a:lnSpc>
              <a:spcBef>
                <a:spcPts val="0"/>
              </a:spcBef>
              <a:spcAft>
                <a:spcPts val="800"/>
              </a:spcAft>
              <a:buFont typeface="Arial" panose="020B0604020202020204" pitchFamily="34" charset="0"/>
              <a:buChar char="•"/>
            </a:pP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Kelly, T. (2023).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Banner Health and U of A College of Medicine – Phoenix Partner to Increase Residency and Fellowship Positions | The University of Arizona College of Medicine – Phoenix</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https://phoenixmed.arizona.edu/news/gme-expansion</a:t>
            </a:r>
          </a:p>
          <a:p>
            <a:pPr marL="171450" marR="0" indent="-171450">
              <a:lnSpc>
                <a:spcPct val="107000"/>
              </a:lnSpc>
              <a:spcBef>
                <a:spcPts val="0"/>
              </a:spcBef>
              <a:spcAft>
                <a:spcPts val="800"/>
              </a:spcAft>
              <a:buFont typeface="Arial" panose="020B0604020202020204" pitchFamily="34" charset="0"/>
              <a:buChar char="•"/>
            </a:pP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Kotler, P., Stevens, R. J., &amp;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Shalowitz</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J. I. (2021a). Chapter 1: The Role Of Marketing In Health Care Organizations. In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Strategic Marketing For Health Care Organizations: Building A Customer-Driven Health System</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Jossey-Bass.</a:t>
            </a:r>
          </a:p>
          <a:p>
            <a:pPr marL="171450" marR="0" indent="-171450">
              <a:lnSpc>
                <a:spcPct val="107000"/>
              </a:lnSpc>
              <a:spcBef>
                <a:spcPts val="0"/>
              </a:spcBef>
              <a:spcAft>
                <a:spcPts val="800"/>
              </a:spcAft>
              <a:buFont typeface="Arial" panose="020B0604020202020204" pitchFamily="34" charset="0"/>
              <a:buChar char="•"/>
            </a:pP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Kotler, P., Stevens, R. J., &amp;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Shalowitz</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J. I. (2021b). Chapter 2: Developing A Strategic Health Care Marketing Plan. In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Strategic Marketing For Health Care Organizations: Building A Customer-Driven Health System</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(2nd ed.). Jossey-Bass.</a:t>
            </a:r>
          </a:p>
          <a:p>
            <a:pPr marL="171450" marR="0" indent="-171450">
              <a:lnSpc>
                <a:spcPct val="107000"/>
              </a:lnSpc>
              <a:spcBef>
                <a:spcPts val="0"/>
              </a:spcBef>
              <a:spcAft>
                <a:spcPts val="800"/>
              </a:spcAft>
              <a:buFont typeface="Arial" panose="020B0604020202020204" pitchFamily="34" charset="0"/>
              <a:buChar char="•"/>
            </a:pP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Onyejekwe</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E. R.,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Sherifi</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D., &amp; Ching, H. (2024). Perspectives on Big Data and Big Data Analytics in Healthcare.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Perspectives in Health Information Management</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21</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 1f.</a:t>
            </a:r>
          </a:p>
          <a:p>
            <a:pPr marL="171450" marR="0" indent="-171450">
              <a:lnSpc>
                <a:spcPct val="107000"/>
              </a:lnSpc>
              <a:spcBef>
                <a:spcPts val="0"/>
              </a:spcBef>
              <a:spcAft>
                <a:spcPts val="800"/>
              </a:spcAft>
              <a:buFont typeface="Arial" panose="020B0604020202020204" pitchFamily="34" charset="0"/>
              <a:buChar char="•"/>
            </a:pP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Popa, A. L.,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Ţarcă</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N. N.,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Sasu</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D. V., Bodog, S. A.,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Roşca</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R. D., &amp;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Tarcza</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T. M. (2022). Exploring Marketing Insights for Healthcare: Trends and Perspectives Based on Literature Investigation.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Sustainability</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14</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(17), 10499. </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hlinkClick r:id="rId3"/>
              </a:rPr>
              <a:t>https://doi.org/10.3390/su141710499</a:t>
            </a:r>
            <a:endPar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nSpc>
                <a:spcPct val="107000"/>
              </a:lnSpc>
              <a:spcAft>
                <a:spcPts val="800"/>
              </a:spcAft>
              <a:buFont typeface="Arial" panose="020B0604020202020204" pitchFamily="34" charset="0"/>
              <a:buChar char="•"/>
            </a:pP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Radtke, J. P., Albers, P.,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Hadaschik</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B. A.,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Graefen</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M., Meyer, C. P., Behr, B., &amp;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Nüesch</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S. (2024). Value-Based Health Care for Prostate Cancer Centers by Implementing Specific Key Performance Indicators Using a Balanced Score Card.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Healthcare</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12</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(10), 991. https://doi.org/10.3390/healthcare12100991</a:t>
            </a:r>
          </a:p>
          <a:p>
            <a:pPr marL="171450" marR="0" indent="-171450">
              <a:lnSpc>
                <a:spcPct val="107000"/>
              </a:lnSpc>
              <a:spcBef>
                <a:spcPts val="0"/>
              </a:spcBef>
              <a:spcAft>
                <a:spcPts val="800"/>
              </a:spcAft>
              <a:buFont typeface="Arial" panose="020B0604020202020204" pitchFamily="34" charset="0"/>
              <a:buChar char="•"/>
            </a:pPr>
            <a:endPar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D2B6E"/>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077A8"/>
          </a:solidFill>
          <a:ln w="12700">
            <a:solidFill>
              <a:srgbClr val="0077A8"/>
            </a:solidFill>
            <a:prstDash val="solid"/>
          </a:ln>
        </p:spPr>
      </p:sp>
      <p:sp>
        <p:nvSpPr>
          <p:cNvPr id="3" name="Shape 1"/>
          <p:cNvSpPr/>
          <p:nvPr/>
        </p:nvSpPr>
        <p:spPr>
          <a:xfrm>
            <a:off x="0" y="911733"/>
            <a:ext cx="9144000" cy="64008"/>
          </a:xfrm>
          <a:prstGeom prst="rect">
            <a:avLst/>
          </a:prstGeom>
          <a:solidFill>
            <a:srgbClr val="00A896"/>
          </a:solidFill>
          <a:ln w="12700">
            <a:solidFill>
              <a:srgbClr val="00A896"/>
            </a:solidFill>
            <a:prstDash val="solid"/>
          </a:ln>
        </p:spPr>
      </p:sp>
      <p:sp>
        <p:nvSpPr>
          <p:cNvPr id="4" name="Text 2"/>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References (continued)</a:t>
            </a:r>
            <a:endParaRPr lang="en-US" sz="2200" dirty="0"/>
          </a:p>
        </p:txBody>
      </p:sp>
      <p:sp>
        <p:nvSpPr>
          <p:cNvPr id="5" name="Text 3"/>
          <p:cNvSpPr/>
          <p:nvPr/>
        </p:nvSpPr>
        <p:spPr>
          <a:xfrm>
            <a:off x="320040" y="1051560"/>
            <a:ext cx="8503920" cy="3977640"/>
          </a:xfrm>
          <a:prstGeom prst="rect">
            <a:avLst/>
          </a:prstGeom>
          <a:noFill/>
          <a:ln/>
        </p:spPr>
        <p:txBody>
          <a:bodyPr wrap="square" rtlCol="0" anchor="t"/>
          <a:lstStyle/>
          <a:p>
            <a:pPr marL="171450" marR="0" indent="-171450">
              <a:lnSpc>
                <a:spcPct val="107000"/>
              </a:lnSpc>
              <a:spcBef>
                <a:spcPts val="0"/>
              </a:spcBef>
              <a:spcAft>
                <a:spcPts val="800"/>
              </a:spcAft>
              <a:buFont typeface="Arial" panose="020B0604020202020204" pitchFamily="34" charset="0"/>
              <a:buChar char="•"/>
            </a:pP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Ravangard</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R.,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Khodadad</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 &amp; Bastani, P. (2020). How marketing mix (7Ps) affect the patients’ selection of a hospital: Experience of a low-income country.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The Journal of the Egyptian Public Health Association</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95</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 25. https://doi.org/10.1186/s42506-020-00052</a:t>
            </a:r>
          </a:p>
          <a:p>
            <a:pPr marL="171450" marR="0" indent="-171450">
              <a:lnSpc>
                <a:spcPct val="107000"/>
              </a:lnSpc>
              <a:spcBef>
                <a:spcPts val="0"/>
              </a:spcBef>
              <a:spcAft>
                <a:spcPts val="800"/>
              </a:spcAft>
              <a:buFont typeface="Arial" panose="020B0604020202020204" pitchFamily="34" charset="0"/>
              <a:buChar char="•"/>
            </a:pP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Roger, A.,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Dourgoudian</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M.,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Mergey</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V.,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Laplanche</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D.,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Ecarnot</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F., &amp; Sanchez, S. (2023). Effectiveness of Prevention Interventions Using Social Marketing Methods on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Behavioural</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Change in the General Population: A Systematic Review of the Literature.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International Journal of Environmental Research and Public Health</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20</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(5), 4576. https://doi.org/10.3390/ijerph20054576</a:t>
            </a:r>
          </a:p>
          <a:p>
            <a:pPr marL="171450" marR="0" indent="-171450">
              <a:lnSpc>
                <a:spcPct val="107000"/>
              </a:lnSpc>
              <a:spcBef>
                <a:spcPts val="0"/>
              </a:spcBef>
              <a:spcAft>
                <a:spcPts val="800"/>
              </a:spcAft>
              <a:buFont typeface="Arial" panose="020B0604020202020204" pitchFamily="34" charset="0"/>
              <a:buChar char="•"/>
            </a:pP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Shaikh, A., Ck, H.,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Mullick</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 &amp;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Gadia</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V. (2023). Revolutionizing Healthcare: The Pivotal Role of Digital Marketing in the Modern Healthcare Industry.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IJFMR - International Journal For Multidisciplinary Research</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5</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(6). https://doi.org/10.36948/ijfmr.2023.v05i06.10963</a:t>
            </a:r>
          </a:p>
          <a:p>
            <a:pPr marL="171450" marR="0" indent="-171450">
              <a:lnSpc>
                <a:spcPct val="107000"/>
              </a:lnSpc>
              <a:spcBef>
                <a:spcPts val="0"/>
              </a:spcBef>
              <a:spcAft>
                <a:spcPts val="800"/>
              </a:spcAft>
              <a:buFont typeface="Arial" panose="020B0604020202020204" pitchFamily="34" charset="0"/>
              <a:buChar char="•"/>
            </a:pP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Timofeyev</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Y.,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Goldenova</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V.,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Mantaeva</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E., &amp;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Jakovljevic</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M. (2024). The Impact of Hospital Competition on the Quality of Care in Europe: A Systematic Review.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Healthcare</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12</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(22), 2218. </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https://doi.org/10.3390/healthcare12222218</a:t>
            </a:r>
            <a:endPar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171450" marR="0" indent="-171450">
              <a:lnSpc>
                <a:spcPct val="107000"/>
              </a:lnSpc>
              <a:spcBef>
                <a:spcPts val="0"/>
              </a:spcBef>
              <a:spcAft>
                <a:spcPts val="800"/>
              </a:spcAft>
              <a:buFont typeface="Arial" panose="020B0604020202020204" pitchFamily="34" charset="0"/>
              <a:buChar char="•"/>
            </a:pPr>
            <a:r>
              <a:rPr lang="en-US" sz="1200" dirty="0">
                <a:solidFill>
                  <a:schemeClr val="bg1"/>
                </a:solidFill>
              </a:rPr>
              <a:t>University of Arizona. (2024, September 27). </a:t>
            </a:r>
            <a:r>
              <a:rPr lang="en-US" sz="1200" i="1" dirty="0">
                <a:solidFill>
                  <a:schemeClr val="bg1"/>
                </a:solidFill>
              </a:rPr>
              <a:t>MHA626 | Week 06 | Developing a strategic marketing plan</a:t>
            </a:r>
            <a:r>
              <a:rPr lang="en-US" sz="1200" dirty="0">
                <a:solidFill>
                  <a:schemeClr val="bg1"/>
                </a:solidFill>
              </a:rPr>
              <a:t> [Video]. UAZ </a:t>
            </a:r>
            <a:r>
              <a:rPr lang="en-US" sz="1200" dirty="0" err="1">
                <a:solidFill>
                  <a:schemeClr val="bg1"/>
                </a:solidFill>
              </a:rPr>
              <a:t>LearningMate</a:t>
            </a:r>
            <a:r>
              <a:rPr lang="en-US" sz="1200" dirty="0">
                <a:solidFill>
                  <a:schemeClr val="bg1"/>
                </a:solidFill>
              </a:rPr>
              <a:t>.</a:t>
            </a:r>
            <a:endPar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171450" marR="0" indent="-171450">
              <a:lnSpc>
                <a:spcPct val="107000"/>
              </a:lnSpc>
              <a:spcBef>
                <a:spcPts val="0"/>
              </a:spcBef>
              <a:spcAft>
                <a:spcPts val="800"/>
              </a:spcAft>
              <a:buFont typeface="Arial" panose="020B0604020202020204" pitchFamily="34" charset="0"/>
              <a:buChar char="•"/>
            </a:pP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van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Elten</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H. J., Howard, S. W., De Loo, I., &amp;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Schaepkens</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F. (2023). Reflections on Managing the Performance of Value-Based Healthcare: A Scoping Review.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International Journal of Health Policy and Management</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12</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7366. https://doi.org/10.34172/ijhpm.2023.7366</a:t>
            </a:r>
          </a:p>
          <a:p>
            <a:pPr marL="171450" marR="0" indent="-171450">
              <a:lnSpc>
                <a:spcPct val="107000"/>
              </a:lnSpc>
              <a:spcBef>
                <a:spcPts val="0"/>
              </a:spcBef>
              <a:spcAft>
                <a:spcPts val="800"/>
              </a:spcAft>
              <a:buFont typeface="Arial" panose="020B0604020202020204" pitchFamily="34" charset="0"/>
              <a:buChar char="•"/>
            </a:pP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Wicklund</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E. (2025).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How Mark Garvin Looks to Steer Banner Health’s Expansion Strategy</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https://www.healthleadersmedia.com/innovation/how-mark-garvin-looks-steer-banner-healths-expansion-strategy</a:t>
            </a:r>
          </a:p>
          <a:p>
            <a:pPr marL="171450" marR="0" indent="-171450">
              <a:lnSpc>
                <a:spcPct val="107000"/>
              </a:lnSpc>
              <a:spcBef>
                <a:spcPts val="0"/>
              </a:spcBef>
              <a:spcAft>
                <a:spcPts val="800"/>
              </a:spcAft>
              <a:buFont typeface="Arial" panose="020B0604020202020204" pitchFamily="34" charset="0"/>
              <a:buChar char="•"/>
            </a:pPr>
            <a:endPar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Executive Summary: Overview of the Strategic Marketing Plan</a:t>
            </a:r>
            <a:endParaRPr lang="en-US" sz="2200" dirty="0"/>
          </a:p>
        </p:txBody>
      </p:sp>
      <p:sp>
        <p:nvSpPr>
          <p:cNvPr id="6" name="Shape 4"/>
          <p:cNvSpPr/>
          <p:nvPr/>
        </p:nvSpPr>
        <p:spPr>
          <a:xfrm>
            <a:off x="228600" y="1143000"/>
            <a:ext cx="1920240" cy="1051560"/>
          </a:xfrm>
          <a:prstGeom prst="rect">
            <a:avLst/>
          </a:prstGeom>
          <a:solidFill>
            <a:srgbClr val="0D2B6E"/>
          </a:solidFill>
          <a:ln w="12700">
            <a:solidFill>
              <a:srgbClr val="0D2B6E"/>
            </a:solidFill>
            <a:prstDash val="solid"/>
          </a:ln>
        </p:spPr>
      </p:sp>
      <p:sp>
        <p:nvSpPr>
          <p:cNvPr id="7" name="Text 5"/>
          <p:cNvSpPr/>
          <p:nvPr/>
        </p:nvSpPr>
        <p:spPr>
          <a:xfrm>
            <a:off x="228600" y="1234440"/>
            <a:ext cx="1920240" cy="578358"/>
          </a:xfrm>
          <a:prstGeom prst="rect">
            <a:avLst/>
          </a:prstGeom>
          <a:noFill/>
          <a:ln/>
        </p:spPr>
        <p:txBody>
          <a:bodyPr wrap="square" lIns="0" tIns="0" rIns="0" bIns="0" rtlCol="0" anchor="b"/>
          <a:lstStyle/>
          <a:p>
            <a:pPr marL="0" indent="0" algn="ctr">
              <a:buNone/>
            </a:pPr>
            <a:r>
              <a:rPr lang="en-US" sz="3200" b="1" dirty="0">
                <a:solidFill>
                  <a:srgbClr val="FFFFFF"/>
                </a:solidFill>
                <a:latin typeface="Calibri" pitchFamily="34" charset="0"/>
                <a:ea typeface="Calibri" pitchFamily="34" charset="-122"/>
                <a:cs typeface="Calibri" pitchFamily="34" charset="-120"/>
              </a:rPr>
              <a:t>33</a:t>
            </a:r>
            <a:endParaRPr lang="en-US" sz="3200" dirty="0"/>
          </a:p>
        </p:txBody>
      </p:sp>
      <p:sp>
        <p:nvSpPr>
          <p:cNvPr id="8" name="Text 6"/>
          <p:cNvSpPr/>
          <p:nvPr/>
        </p:nvSpPr>
        <p:spPr>
          <a:xfrm>
            <a:off x="228600" y="1812798"/>
            <a:ext cx="1920240" cy="350215"/>
          </a:xfrm>
          <a:prstGeom prst="rect">
            <a:avLst/>
          </a:prstGeom>
          <a:noFill/>
          <a:ln/>
        </p:spPr>
        <p:txBody>
          <a:bodyPr wrap="square" lIns="0" tIns="0" rIns="0" bIns="0" rtlCol="0" anchor="t"/>
          <a:lstStyle/>
          <a:p>
            <a:pPr marL="0" indent="0" algn="ctr">
              <a:buNone/>
            </a:pPr>
            <a:r>
              <a:rPr lang="en-US" sz="1200" dirty="0">
                <a:solidFill>
                  <a:srgbClr val="FFFFFF"/>
                </a:solidFill>
                <a:latin typeface="Calibri" pitchFamily="34" charset="0"/>
                <a:ea typeface="Calibri" pitchFamily="34" charset="-122"/>
                <a:cs typeface="Calibri" pitchFamily="34" charset="-120"/>
              </a:rPr>
              <a:t>Hospitals Nationwide</a:t>
            </a:r>
            <a:endParaRPr lang="en-US" sz="1200" dirty="0"/>
          </a:p>
        </p:txBody>
      </p:sp>
      <p:sp>
        <p:nvSpPr>
          <p:cNvPr id="9" name="Shape 7"/>
          <p:cNvSpPr/>
          <p:nvPr/>
        </p:nvSpPr>
        <p:spPr>
          <a:xfrm>
            <a:off x="2331720" y="1143000"/>
            <a:ext cx="1920240" cy="1051560"/>
          </a:xfrm>
          <a:prstGeom prst="rect">
            <a:avLst/>
          </a:prstGeom>
          <a:solidFill>
            <a:srgbClr val="0077A8"/>
          </a:solidFill>
          <a:ln w="12700">
            <a:solidFill>
              <a:srgbClr val="0077A8"/>
            </a:solidFill>
            <a:prstDash val="solid"/>
          </a:ln>
        </p:spPr>
      </p:sp>
      <p:sp>
        <p:nvSpPr>
          <p:cNvPr id="10" name="Text 8"/>
          <p:cNvSpPr/>
          <p:nvPr/>
        </p:nvSpPr>
        <p:spPr>
          <a:xfrm>
            <a:off x="2331720" y="1234440"/>
            <a:ext cx="1920240" cy="578358"/>
          </a:xfrm>
          <a:prstGeom prst="rect">
            <a:avLst/>
          </a:prstGeom>
          <a:noFill/>
          <a:ln/>
        </p:spPr>
        <p:txBody>
          <a:bodyPr wrap="square" lIns="0" tIns="0" rIns="0" bIns="0" rtlCol="0" anchor="b"/>
          <a:lstStyle/>
          <a:p>
            <a:pPr marL="0" indent="0" algn="ctr">
              <a:buNone/>
            </a:pPr>
            <a:r>
              <a:rPr lang="en-US" sz="3200" b="1" dirty="0">
                <a:solidFill>
                  <a:srgbClr val="FFFFFF"/>
                </a:solidFill>
                <a:latin typeface="Calibri" pitchFamily="34" charset="0"/>
                <a:ea typeface="Calibri" pitchFamily="34" charset="-122"/>
                <a:cs typeface="Calibri" pitchFamily="34" charset="-120"/>
              </a:rPr>
              <a:t>$14.1B</a:t>
            </a:r>
            <a:endParaRPr lang="en-US" sz="3200" dirty="0"/>
          </a:p>
        </p:txBody>
      </p:sp>
      <p:sp>
        <p:nvSpPr>
          <p:cNvPr id="11" name="Text 9"/>
          <p:cNvSpPr/>
          <p:nvPr/>
        </p:nvSpPr>
        <p:spPr>
          <a:xfrm>
            <a:off x="2331720" y="1812798"/>
            <a:ext cx="1920240" cy="350215"/>
          </a:xfrm>
          <a:prstGeom prst="rect">
            <a:avLst/>
          </a:prstGeom>
          <a:noFill/>
          <a:ln/>
        </p:spPr>
        <p:txBody>
          <a:bodyPr wrap="square" lIns="0" tIns="0" rIns="0" bIns="0" rtlCol="0" anchor="t"/>
          <a:lstStyle/>
          <a:p>
            <a:pPr marL="0" indent="0" algn="ctr">
              <a:buNone/>
            </a:pPr>
            <a:r>
              <a:rPr lang="en-US" sz="1200" dirty="0">
                <a:solidFill>
                  <a:srgbClr val="FFFFFF"/>
                </a:solidFill>
                <a:latin typeface="Calibri" pitchFamily="34" charset="0"/>
                <a:ea typeface="Calibri" pitchFamily="34" charset="-122"/>
                <a:cs typeface="Calibri" pitchFamily="34" charset="-120"/>
              </a:rPr>
              <a:t>2023 Revenue</a:t>
            </a:r>
            <a:endParaRPr lang="en-US" sz="1200" dirty="0"/>
          </a:p>
        </p:txBody>
      </p:sp>
      <p:sp>
        <p:nvSpPr>
          <p:cNvPr id="12" name="Shape 10"/>
          <p:cNvSpPr/>
          <p:nvPr/>
        </p:nvSpPr>
        <p:spPr>
          <a:xfrm>
            <a:off x="4434840" y="1143000"/>
            <a:ext cx="1920240" cy="1051560"/>
          </a:xfrm>
          <a:prstGeom prst="rect">
            <a:avLst/>
          </a:prstGeom>
          <a:solidFill>
            <a:srgbClr val="00A896"/>
          </a:solidFill>
          <a:ln w="12700">
            <a:solidFill>
              <a:srgbClr val="00A896"/>
            </a:solidFill>
            <a:prstDash val="solid"/>
          </a:ln>
        </p:spPr>
      </p:sp>
      <p:sp>
        <p:nvSpPr>
          <p:cNvPr id="13" name="Text 11"/>
          <p:cNvSpPr/>
          <p:nvPr/>
        </p:nvSpPr>
        <p:spPr>
          <a:xfrm>
            <a:off x="4434840" y="1234440"/>
            <a:ext cx="1920240" cy="578358"/>
          </a:xfrm>
          <a:prstGeom prst="rect">
            <a:avLst/>
          </a:prstGeom>
          <a:noFill/>
          <a:ln/>
        </p:spPr>
        <p:txBody>
          <a:bodyPr wrap="square" lIns="0" tIns="0" rIns="0" bIns="0" rtlCol="0" anchor="b"/>
          <a:lstStyle/>
          <a:p>
            <a:pPr marL="0" indent="0" algn="ctr">
              <a:buNone/>
            </a:pPr>
            <a:r>
              <a:rPr lang="en-US" sz="3200" b="1" dirty="0">
                <a:solidFill>
                  <a:srgbClr val="FFFFFF"/>
                </a:solidFill>
                <a:latin typeface="Calibri" pitchFamily="34" charset="0"/>
                <a:ea typeface="Calibri" pitchFamily="34" charset="-122"/>
                <a:cs typeface="Calibri" pitchFamily="34" charset="-120"/>
              </a:rPr>
              <a:t>55,000+</a:t>
            </a:r>
            <a:endParaRPr lang="en-US" sz="3200" dirty="0"/>
          </a:p>
        </p:txBody>
      </p:sp>
      <p:sp>
        <p:nvSpPr>
          <p:cNvPr id="14" name="Text 12"/>
          <p:cNvSpPr/>
          <p:nvPr/>
        </p:nvSpPr>
        <p:spPr>
          <a:xfrm>
            <a:off x="4434840" y="1812798"/>
            <a:ext cx="1920240" cy="350215"/>
          </a:xfrm>
          <a:prstGeom prst="rect">
            <a:avLst/>
          </a:prstGeom>
          <a:noFill/>
          <a:ln/>
        </p:spPr>
        <p:txBody>
          <a:bodyPr wrap="square" lIns="0" tIns="0" rIns="0" bIns="0" rtlCol="0" anchor="t"/>
          <a:lstStyle/>
          <a:p>
            <a:pPr marL="0" indent="0" algn="ctr">
              <a:buNone/>
            </a:pPr>
            <a:r>
              <a:rPr lang="en-US" sz="1200" dirty="0">
                <a:solidFill>
                  <a:srgbClr val="FFFFFF"/>
                </a:solidFill>
                <a:latin typeface="Calibri" pitchFamily="34" charset="0"/>
                <a:ea typeface="Calibri" pitchFamily="34" charset="-122"/>
                <a:cs typeface="Calibri" pitchFamily="34" charset="-120"/>
              </a:rPr>
              <a:t>Employees</a:t>
            </a:r>
            <a:endParaRPr lang="en-US" sz="1200" dirty="0"/>
          </a:p>
        </p:txBody>
      </p:sp>
      <p:sp>
        <p:nvSpPr>
          <p:cNvPr id="15" name="Shape 13"/>
          <p:cNvSpPr/>
          <p:nvPr/>
        </p:nvSpPr>
        <p:spPr>
          <a:xfrm>
            <a:off x="6537960" y="1143000"/>
            <a:ext cx="1920240" cy="1051560"/>
          </a:xfrm>
          <a:prstGeom prst="rect">
            <a:avLst/>
          </a:prstGeom>
          <a:solidFill>
            <a:srgbClr val="1A5276"/>
          </a:solidFill>
          <a:ln w="12700">
            <a:solidFill>
              <a:srgbClr val="1A5276"/>
            </a:solidFill>
            <a:prstDash val="solid"/>
          </a:ln>
        </p:spPr>
      </p:sp>
      <p:sp>
        <p:nvSpPr>
          <p:cNvPr id="16" name="Text 14"/>
          <p:cNvSpPr/>
          <p:nvPr/>
        </p:nvSpPr>
        <p:spPr>
          <a:xfrm>
            <a:off x="6537960" y="1234440"/>
            <a:ext cx="1920240" cy="578358"/>
          </a:xfrm>
          <a:prstGeom prst="rect">
            <a:avLst/>
          </a:prstGeom>
          <a:noFill/>
          <a:ln/>
        </p:spPr>
        <p:txBody>
          <a:bodyPr wrap="square" lIns="0" tIns="0" rIns="0" bIns="0" rtlCol="0" anchor="b"/>
          <a:lstStyle/>
          <a:p>
            <a:pPr marL="0" indent="0" algn="ctr">
              <a:buNone/>
            </a:pPr>
            <a:r>
              <a:rPr lang="en-US" sz="3200" b="1" dirty="0">
                <a:solidFill>
                  <a:srgbClr val="FFFFFF"/>
                </a:solidFill>
                <a:latin typeface="Calibri" pitchFamily="34" charset="0"/>
                <a:ea typeface="Calibri" pitchFamily="34" charset="-122"/>
                <a:cs typeface="Calibri" pitchFamily="34" charset="-120"/>
              </a:rPr>
              <a:t>6</a:t>
            </a:r>
            <a:endParaRPr lang="en-US" sz="3200" dirty="0"/>
          </a:p>
        </p:txBody>
      </p:sp>
      <p:sp>
        <p:nvSpPr>
          <p:cNvPr id="17" name="Text 15"/>
          <p:cNvSpPr/>
          <p:nvPr/>
        </p:nvSpPr>
        <p:spPr>
          <a:xfrm>
            <a:off x="6537960" y="1812798"/>
            <a:ext cx="1920240" cy="350215"/>
          </a:xfrm>
          <a:prstGeom prst="rect">
            <a:avLst/>
          </a:prstGeom>
          <a:noFill/>
          <a:ln/>
        </p:spPr>
        <p:txBody>
          <a:bodyPr wrap="square" lIns="0" tIns="0" rIns="0" bIns="0" rtlCol="0" anchor="t"/>
          <a:lstStyle/>
          <a:p>
            <a:pPr marL="0" indent="0" algn="ctr">
              <a:buNone/>
            </a:pPr>
            <a:r>
              <a:rPr lang="en-US" sz="1200" dirty="0">
                <a:solidFill>
                  <a:srgbClr val="FFFFFF"/>
                </a:solidFill>
                <a:latin typeface="Calibri" pitchFamily="34" charset="0"/>
                <a:ea typeface="Calibri" pitchFamily="34" charset="-122"/>
                <a:cs typeface="Calibri" pitchFamily="34" charset="-120"/>
              </a:rPr>
              <a:t>States Served</a:t>
            </a:r>
            <a:endParaRPr lang="en-US" sz="1200" dirty="0"/>
          </a:p>
        </p:txBody>
      </p:sp>
      <p:sp>
        <p:nvSpPr>
          <p:cNvPr id="18" name="Shape 16"/>
          <p:cNvSpPr/>
          <p:nvPr/>
        </p:nvSpPr>
        <p:spPr>
          <a:xfrm>
            <a:off x="228600" y="2331720"/>
            <a:ext cx="8686800" cy="36576"/>
          </a:xfrm>
          <a:prstGeom prst="rect">
            <a:avLst/>
          </a:prstGeom>
          <a:solidFill>
            <a:srgbClr val="E8F4FA"/>
          </a:solidFill>
          <a:ln w="12700">
            <a:solidFill>
              <a:srgbClr val="E8F4FA"/>
            </a:solidFill>
            <a:prstDash val="solid"/>
          </a:ln>
        </p:spPr>
      </p:sp>
      <p:sp>
        <p:nvSpPr>
          <p:cNvPr id="19" name="Text 17"/>
          <p:cNvSpPr/>
          <p:nvPr/>
        </p:nvSpPr>
        <p:spPr>
          <a:xfrm>
            <a:off x="274320" y="2468879"/>
            <a:ext cx="4206240" cy="2550795"/>
          </a:xfrm>
          <a:prstGeom prst="rect">
            <a:avLst/>
          </a:prstGeom>
          <a:noFill/>
          <a:ln/>
        </p:spPr>
        <p:txBody>
          <a:bodyPr wrap="square" rtlCol="0" anchor="t"/>
          <a:lstStyle/>
          <a:p>
            <a:pPr marL="342900" indent="-342900">
              <a:lnSpc>
                <a:spcPct val="200000"/>
              </a:lnSpc>
              <a:buSzPct val="100000"/>
              <a:buChar char="•"/>
            </a:pPr>
            <a:r>
              <a:rPr lang="en-US" sz="1250" dirty="0">
                <a:solidFill>
                  <a:srgbClr val="3A3A3A"/>
                </a:solidFill>
                <a:latin typeface="Calibri" pitchFamily="34" charset="0"/>
                <a:ea typeface="Calibri" pitchFamily="34" charset="-122"/>
                <a:cs typeface="Calibri" pitchFamily="34" charset="-120"/>
              </a:rPr>
              <a:t>Nonprofit academic health system headquartered in Phoenix, AZ</a:t>
            </a:r>
            <a:endParaRPr lang="en-US" sz="1250" dirty="0"/>
          </a:p>
          <a:p>
            <a:pPr marL="342900" indent="-342900">
              <a:lnSpc>
                <a:spcPct val="200000"/>
              </a:lnSpc>
              <a:buSzPct val="100000"/>
              <a:buChar char="•"/>
            </a:pPr>
            <a:r>
              <a:rPr lang="en-US" sz="1250" dirty="0">
                <a:solidFill>
                  <a:srgbClr val="3A3A3A"/>
                </a:solidFill>
                <a:latin typeface="Calibri" pitchFamily="34" charset="0"/>
                <a:ea typeface="Calibri" pitchFamily="34" charset="-122"/>
                <a:cs typeface="Calibri" pitchFamily="34" charset="-120"/>
              </a:rPr>
              <a:t>Plan targets brand positioning, patient growth &amp; digital engagement</a:t>
            </a:r>
            <a:endParaRPr lang="en-US" sz="1250" dirty="0"/>
          </a:p>
          <a:p>
            <a:pPr marL="342900" indent="-342900">
              <a:lnSpc>
                <a:spcPct val="200000"/>
              </a:lnSpc>
              <a:buSzPct val="100000"/>
              <a:buChar char="•"/>
            </a:pPr>
            <a:r>
              <a:rPr lang="en-US" sz="1250" dirty="0">
                <a:solidFill>
                  <a:srgbClr val="3A3A3A"/>
                </a:solidFill>
                <a:latin typeface="Calibri" pitchFamily="34" charset="0"/>
                <a:ea typeface="Calibri" pitchFamily="34" charset="-122"/>
                <a:cs typeface="Calibri" pitchFamily="34" charset="-120"/>
              </a:rPr>
              <a:t>7Ps marketing mix aligned to strategic &amp; business plan objectives</a:t>
            </a:r>
            <a:endParaRPr lang="en-US" sz="1250" dirty="0"/>
          </a:p>
        </p:txBody>
      </p:sp>
      <p:sp>
        <p:nvSpPr>
          <p:cNvPr id="20" name="Text 18"/>
          <p:cNvSpPr/>
          <p:nvPr/>
        </p:nvSpPr>
        <p:spPr>
          <a:xfrm>
            <a:off x="4663440" y="2468880"/>
            <a:ext cx="4206240" cy="2194560"/>
          </a:xfrm>
          <a:prstGeom prst="rect">
            <a:avLst/>
          </a:prstGeom>
          <a:noFill/>
          <a:ln/>
        </p:spPr>
        <p:txBody>
          <a:bodyPr wrap="square" rtlCol="0" anchor="t"/>
          <a:lstStyle/>
          <a:p>
            <a:pPr marL="342900" indent="-342900">
              <a:lnSpc>
                <a:spcPct val="200000"/>
              </a:lnSpc>
              <a:buSzPct val="100000"/>
              <a:buChar char="•"/>
            </a:pPr>
            <a:r>
              <a:rPr lang="en-US" sz="1250" dirty="0">
                <a:solidFill>
                  <a:srgbClr val="3A3A3A"/>
                </a:solidFill>
                <a:latin typeface="Calibri" pitchFamily="34" charset="0"/>
                <a:ea typeface="Calibri" pitchFamily="34" charset="-122"/>
                <a:cs typeface="Calibri" pitchFamily="34" charset="-120"/>
              </a:rPr>
              <a:t>15% increase in patient acquisition within 24 months</a:t>
            </a:r>
            <a:endParaRPr lang="en-US" sz="1250" dirty="0"/>
          </a:p>
          <a:p>
            <a:pPr marL="342900" indent="-342900">
              <a:lnSpc>
                <a:spcPct val="200000"/>
              </a:lnSpc>
              <a:buSzPct val="100000"/>
              <a:buChar char="•"/>
            </a:pPr>
            <a:r>
              <a:rPr lang="en-US" sz="1250" dirty="0">
                <a:solidFill>
                  <a:srgbClr val="3A3A3A"/>
                </a:solidFill>
                <a:latin typeface="Calibri" pitchFamily="34" charset="0"/>
                <a:ea typeface="Calibri" pitchFamily="34" charset="-122"/>
                <a:cs typeface="Calibri" pitchFamily="34" charset="-120"/>
              </a:rPr>
              <a:t>30% growth in digital appointment bookings targeted</a:t>
            </a:r>
            <a:endParaRPr lang="en-US" sz="1250" dirty="0"/>
          </a:p>
          <a:p>
            <a:pPr marL="342900" indent="-342900">
              <a:lnSpc>
                <a:spcPct val="200000"/>
              </a:lnSpc>
              <a:buSzPct val="100000"/>
              <a:buChar char="•"/>
            </a:pPr>
            <a:r>
              <a:rPr lang="en-US" sz="1250" dirty="0">
                <a:solidFill>
                  <a:srgbClr val="3A3A3A"/>
                </a:solidFill>
                <a:latin typeface="Calibri" pitchFamily="34" charset="0"/>
                <a:ea typeface="Calibri" pitchFamily="34" charset="-122"/>
                <a:cs typeface="Calibri" pitchFamily="34" charset="-120"/>
              </a:rPr>
              <a:t>Quarterly KPI dashboards drive continuous performance control</a:t>
            </a:r>
            <a:endParaRPr lang="en-US" sz="1250" dirty="0"/>
          </a:p>
        </p:txBody>
      </p:sp>
      <p:sp>
        <p:nvSpPr>
          <p:cNvPr id="21" name="Shape 19"/>
          <p:cNvSpPr/>
          <p:nvPr/>
        </p:nvSpPr>
        <p:spPr>
          <a:xfrm>
            <a:off x="4526280" y="2423160"/>
            <a:ext cx="36576" cy="2286000"/>
          </a:xfrm>
          <a:prstGeom prst="rect">
            <a:avLst/>
          </a:prstGeom>
          <a:solidFill>
            <a:srgbClr val="E8F4FA"/>
          </a:solidFill>
          <a:ln w="12700">
            <a:solidFill>
              <a:srgbClr val="E8F4FA"/>
            </a:solidFill>
            <a:prstDash val="solid"/>
          </a:ln>
        </p:spPr>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E8F4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Introduction: Objectives of the Strategic Marketing Plan</a:t>
            </a:r>
            <a:endParaRPr lang="en-US" sz="2200" dirty="0"/>
          </a:p>
        </p:txBody>
      </p:sp>
      <p:sp>
        <p:nvSpPr>
          <p:cNvPr id="6" name="Shape 4"/>
          <p:cNvSpPr/>
          <p:nvPr/>
        </p:nvSpPr>
        <p:spPr>
          <a:xfrm>
            <a:off x="137160" y="1078992"/>
            <a:ext cx="1627632" cy="3611880"/>
          </a:xfrm>
          <a:prstGeom prst="rect">
            <a:avLst/>
          </a:prstGeom>
          <a:solidFill>
            <a:srgbClr val="0D2B6E"/>
          </a:solidFill>
          <a:ln w="12700">
            <a:solidFill>
              <a:srgbClr val="0D2B6E"/>
            </a:solidFill>
            <a:prstDash val="solid"/>
          </a:ln>
          <a:effectLst>
            <a:outerShdw blurRad="127000" dist="50800" dir="8100000" algn="bl" rotWithShape="0">
              <a:srgbClr val="000000">
                <a:alpha val="20000"/>
              </a:srgbClr>
            </a:outerShdw>
          </a:effectLst>
        </p:spPr>
      </p:sp>
      <p:sp>
        <p:nvSpPr>
          <p:cNvPr id="7" name="Text 5"/>
          <p:cNvSpPr/>
          <p:nvPr/>
        </p:nvSpPr>
        <p:spPr>
          <a:xfrm>
            <a:off x="137160" y="1115568"/>
            <a:ext cx="1627632" cy="594360"/>
          </a:xfrm>
          <a:prstGeom prst="rect">
            <a:avLst/>
          </a:prstGeom>
          <a:noFill/>
          <a:ln/>
        </p:spPr>
        <p:txBody>
          <a:bodyPr wrap="square" lIns="0" tIns="0" rIns="0" bIns="0" rtlCol="0" anchor="t"/>
          <a:lstStyle/>
          <a:p>
            <a:pPr marL="0" indent="0" algn="ctr">
              <a:buNone/>
            </a:pPr>
            <a:r>
              <a:rPr lang="en-US" sz="2800" b="1" dirty="0">
                <a:solidFill>
                  <a:srgbClr val="FFFFFF"/>
                </a:solidFill>
                <a:latin typeface="Calibri" pitchFamily="34" charset="0"/>
                <a:ea typeface="Calibri" pitchFamily="34" charset="-122"/>
                <a:cs typeface="Calibri" pitchFamily="34" charset="-120"/>
              </a:rPr>
              <a:t>1</a:t>
            </a:r>
            <a:endParaRPr lang="en-US" sz="2800" dirty="0"/>
          </a:p>
        </p:txBody>
      </p:sp>
      <p:sp>
        <p:nvSpPr>
          <p:cNvPr id="8" name="Shape 6"/>
          <p:cNvSpPr/>
          <p:nvPr/>
        </p:nvSpPr>
        <p:spPr>
          <a:xfrm>
            <a:off x="228600" y="1755648"/>
            <a:ext cx="1444752" cy="36576"/>
          </a:xfrm>
          <a:prstGeom prst="rect">
            <a:avLst/>
          </a:prstGeom>
          <a:solidFill>
            <a:srgbClr val="FFFFFF"/>
          </a:solidFill>
          <a:ln w="12700">
            <a:solidFill>
              <a:srgbClr val="FFFFFF"/>
            </a:solidFill>
            <a:prstDash val="solid"/>
          </a:ln>
        </p:spPr>
      </p:sp>
      <p:sp>
        <p:nvSpPr>
          <p:cNvPr id="9" name="Text 7"/>
          <p:cNvSpPr/>
          <p:nvPr/>
        </p:nvSpPr>
        <p:spPr>
          <a:xfrm>
            <a:off x="192024" y="1828800"/>
            <a:ext cx="1517904" cy="502920"/>
          </a:xfrm>
          <a:prstGeom prst="rect">
            <a:avLst/>
          </a:prstGeom>
          <a:noFill/>
          <a:ln/>
        </p:spPr>
        <p:txBody>
          <a:bodyPr wrap="square" lIns="0" tIns="0" rIns="0" bIns="0" rtlCol="0" anchor="t"/>
          <a:lstStyle/>
          <a:p>
            <a:pPr marL="0" indent="0" algn="ctr">
              <a:buNone/>
            </a:pPr>
            <a:r>
              <a:rPr lang="en-US" sz="1200" b="1" dirty="0">
                <a:solidFill>
                  <a:srgbClr val="FFFFFF"/>
                </a:solidFill>
                <a:latin typeface="Calibri" pitchFamily="34" charset="0"/>
                <a:ea typeface="Calibri" pitchFamily="34" charset="-122"/>
                <a:cs typeface="Calibri" pitchFamily="34" charset="-120"/>
              </a:rPr>
              <a:t>Brand Positioning</a:t>
            </a:r>
            <a:endParaRPr lang="en-US" sz="1200" dirty="0"/>
          </a:p>
        </p:txBody>
      </p:sp>
      <p:sp>
        <p:nvSpPr>
          <p:cNvPr id="10" name="Text 8"/>
          <p:cNvSpPr/>
          <p:nvPr/>
        </p:nvSpPr>
        <p:spPr>
          <a:xfrm>
            <a:off x="192024" y="2377440"/>
            <a:ext cx="1517904" cy="2103120"/>
          </a:xfrm>
          <a:prstGeom prst="rect">
            <a:avLst/>
          </a:prstGeom>
          <a:noFill/>
          <a:ln/>
        </p:spPr>
        <p:txBody>
          <a:bodyPr wrap="square" lIns="0" tIns="0" rIns="0" bIns="0" rtlCol="0" anchor="t"/>
          <a:lstStyle/>
          <a:p>
            <a:pPr marL="0" indent="0" algn="ctr">
              <a:lnSpc>
                <a:spcPct val="200000"/>
              </a:lnSpc>
              <a:buNone/>
            </a:pPr>
            <a:r>
              <a:rPr lang="en-US" sz="1200" dirty="0">
                <a:solidFill>
                  <a:srgbClr val="FFFFFF"/>
                </a:solidFill>
                <a:latin typeface="Calibri" pitchFamily="34" charset="0"/>
                <a:ea typeface="Calibri" pitchFamily="34" charset="-122"/>
                <a:cs typeface="Calibri" pitchFamily="34" charset="-120"/>
              </a:rPr>
              <a:t>Position Banner as Phoenix's</a:t>
            </a:r>
            <a:endParaRPr lang="en-US" sz="1200" dirty="0"/>
          </a:p>
          <a:p>
            <a:pPr marL="0" indent="0" algn="ctr">
              <a:lnSpc>
                <a:spcPct val="200000"/>
              </a:lnSpc>
              <a:buNone/>
            </a:pPr>
            <a:r>
              <a:rPr lang="en-US" sz="1200" dirty="0">
                <a:solidFill>
                  <a:srgbClr val="FFFFFF"/>
                </a:solidFill>
                <a:latin typeface="Calibri" pitchFamily="34" charset="0"/>
                <a:ea typeface="Calibri" pitchFamily="34" charset="-122"/>
                <a:cs typeface="Calibri" pitchFamily="34" charset="-120"/>
              </a:rPr>
              <a:t>leading academic health system</a:t>
            </a:r>
            <a:endParaRPr lang="en-US" sz="1200" dirty="0"/>
          </a:p>
        </p:txBody>
      </p:sp>
      <p:sp>
        <p:nvSpPr>
          <p:cNvPr id="11" name="Shape 9"/>
          <p:cNvSpPr/>
          <p:nvPr/>
        </p:nvSpPr>
        <p:spPr>
          <a:xfrm>
            <a:off x="1911096" y="1078992"/>
            <a:ext cx="1627632" cy="3611880"/>
          </a:xfrm>
          <a:prstGeom prst="rect">
            <a:avLst/>
          </a:prstGeom>
          <a:solidFill>
            <a:srgbClr val="0077A8"/>
          </a:solidFill>
          <a:ln w="12700">
            <a:solidFill>
              <a:srgbClr val="0077A8"/>
            </a:solidFill>
            <a:prstDash val="solid"/>
          </a:ln>
          <a:effectLst>
            <a:outerShdw blurRad="127000" dist="50800" dir="8100000" algn="bl" rotWithShape="0">
              <a:srgbClr val="000000">
                <a:alpha val="20000"/>
              </a:srgbClr>
            </a:outerShdw>
          </a:effectLst>
        </p:spPr>
      </p:sp>
      <p:sp>
        <p:nvSpPr>
          <p:cNvPr id="12" name="Text 10"/>
          <p:cNvSpPr/>
          <p:nvPr/>
        </p:nvSpPr>
        <p:spPr>
          <a:xfrm>
            <a:off x="1911096" y="1115568"/>
            <a:ext cx="1627632" cy="594360"/>
          </a:xfrm>
          <a:prstGeom prst="rect">
            <a:avLst/>
          </a:prstGeom>
          <a:noFill/>
          <a:ln/>
        </p:spPr>
        <p:txBody>
          <a:bodyPr wrap="square" lIns="0" tIns="0" rIns="0" bIns="0" rtlCol="0" anchor="t"/>
          <a:lstStyle/>
          <a:p>
            <a:pPr marL="0" indent="0" algn="ctr">
              <a:buNone/>
            </a:pPr>
            <a:r>
              <a:rPr lang="en-US" sz="2800" b="1" dirty="0">
                <a:solidFill>
                  <a:srgbClr val="FFFFFF"/>
                </a:solidFill>
                <a:latin typeface="Calibri" pitchFamily="34" charset="0"/>
                <a:ea typeface="Calibri" pitchFamily="34" charset="-122"/>
                <a:cs typeface="Calibri" pitchFamily="34" charset="-120"/>
              </a:rPr>
              <a:t>2</a:t>
            </a:r>
            <a:endParaRPr lang="en-US" sz="2800" dirty="0"/>
          </a:p>
        </p:txBody>
      </p:sp>
      <p:sp>
        <p:nvSpPr>
          <p:cNvPr id="13" name="Shape 11"/>
          <p:cNvSpPr/>
          <p:nvPr/>
        </p:nvSpPr>
        <p:spPr>
          <a:xfrm>
            <a:off x="2002536" y="1755648"/>
            <a:ext cx="1444752" cy="36576"/>
          </a:xfrm>
          <a:prstGeom prst="rect">
            <a:avLst/>
          </a:prstGeom>
          <a:solidFill>
            <a:srgbClr val="FFFFFF"/>
          </a:solidFill>
          <a:ln w="12700">
            <a:solidFill>
              <a:srgbClr val="FFFFFF"/>
            </a:solidFill>
            <a:prstDash val="solid"/>
          </a:ln>
        </p:spPr>
      </p:sp>
      <p:sp>
        <p:nvSpPr>
          <p:cNvPr id="14" name="Text 12"/>
          <p:cNvSpPr/>
          <p:nvPr/>
        </p:nvSpPr>
        <p:spPr>
          <a:xfrm>
            <a:off x="1965960" y="1828800"/>
            <a:ext cx="1517904" cy="502920"/>
          </a:xfrm>
          <a:prstGeom prst="rect">
            <a:avLst/>
          </a:prstGeom>
          <a:noFill/>
          <a:ln/>
        </p:spPr>
        <p:txBody>
          <a:bodyPr wrap="square" lIns="0" tIns="0" rIns="0" bIns="0" rtlCol="0" anchor="t"/>
          <a:lstStyle/>
          <a:p>
            <a:pPr marL="0" indent="0" algn="ctr">
              <a:buNone/>
            </a:pPr>
            <a:r>
              <a:rPr lang="en-US" sz="1200" b="1" dirty="0">
                <a:solidFill>
                  <a:srgbClr val="FFFFFF"/>
                </a:solidFill>
                <a:latin typeface="Calibri" pitchFamily="34" charset="0"/>
                <a:ea typeface="Calibri" pitchFamily="34" charset="-122"/>
                <a:cs typeface="Calibri" pitchFamily="34" charset="-120"/>
              </a:rPr>
              <a:t>Patient Growth</a:t>
            </a:r>
            <a:endParaRPr lang="en-US" sz="1200" dirty="0"/>
          </a:p>
        </p:txBody>
      </p:sp>
      <p:sp>
        <p:nvSpPr>
          <p:cNvPr id="15" name="Text 13"/>
          <p:cNvSpPr/>
          <p:nvPr/>
        </p:nvSpPr>
        <p:spPr>
          <a:xfrm>
            <a:off x="1965960" y="2377440"/>
            <a:ext cx="1517904" cy="2103120"/>
          </a:xfrm>
          <a:prstGeom prst="rect">
            <a:avLst/>
          </a:prstGeom>
          <a:noFill/>
          <a:ln/>
        </p:spPr>
        <p:txBody>
          <a:bodyPr wrap="square" lIns="0" tIns="0" rIns="0" bIns="0" rtlCol="0" anchor="t"/>
          <a:lstStyle/>
          <a:p>
            <a:pPr marL="0" indent="0" algn="ctr">
              <a:lnSpc>
                <a:spcPct val="200000"/>
              </a:lnSpc>
              <a:buNone/>
            </a:pPr>
            <a:r>
              <a:rPr lang="en-US" sz="1200" dirty="0">
                <a:solidFill>
                  <a:srgbClr val="FFFFFF"/>
                </a:solidFill>
                <a:latin typeface="Calibri" pitchFamily="34" charset="0"/>
                <a:ea typeface="Calibri" pitchFamily="34" charset="-122"/>
                <a:cs typeface="Calibri" pitchFamily="34" charset="-120"/>
              </a:rPr>
              <a:t>Increase new patient volume</a:t>
            </a:r>
            <a:endParaRPr lang="en-US" sz="1200" dirty="0"/>
          </a:p>
          <a:p>
            <a:pPr marL="0" indent="0" algn="ctr">
              <a:lnSpc>
                <a:spcPct val="200000"/>
              </a:lnSpc>
              <a:buNone/>
            </a:pPr>
            <a:r>
              <a:rPr lang="en-US" sz="1200" dirty="0">
                <a:solidFill>
                  <a:srgbClr val="FFFFFF"/>
                </a:solidFill>
                <a:latin typeface="Calibri" pitchFamily="34" charset="0"/>
                <a:ea typeface="Calibri" pitchFamily="34" charset="-122"/>
                <a:cs typeface="Calibri" pitchFamily="34" charset="-120"/>
              </a:rPr>
              <a:t>by 15% within 24 months</a:t>
            </a:r>
            <a:endParaRPr lang="en-US" sz="1200" dirty="0"/>
          </a:p>
        </p:txBody>
      </p:sp>
      <p:sp>
        <p:nvSpPr>
          <p:cNvPr id="16" name="Shape 14"/>
          <p:cNvSpPr/>
          <p:nvPr/>
        </p:nvSpPr>
        <p:spPr>
          <a:xfrm>
            <a:off x="3685032" y="1078992"/>
            <a:ext cx="1627632" cy="3611880"/>
          </a:xfrm>
          <a:prstGeom prst="rect">
            <a:avLst/>
          </a:prstGeom>
          <a:solidFill>
            <a:srgbClr val="00A896"/>
          </a:solidFill>
          <a:ln w="12700">
            <a:solidFill>
              <a:srgbClr val="00A896"/>
            </a:solidFill>
            <a:prstDash val="solid"/>
          </a:ln>
          <a:effectLst>
            <a:outerShdw blurRad="127000" dist="50800" dir="8100000" algn="bl" rotWithShape="0">
              <a:srgbClr val="000000">
                <a:alpha val="20000"/>
              </a:srgbClr>
            </a:outerShdw>
          </a:effectLst>
        </p:spPr>
      </p:sp>
      <p:sp>
        <p:nvSpPr>
          <p:cNvPr id="17" name="Text 15"/>
          <p:cNvSpPr/>
          <p:nvPr/>
        </p:nvSpPr>
        <p:spPr>
          <a:xfrm>
            <a:off x="3685032" y="1115568"/>
            <a:ext cx="1627632" cy="594360"/>
          </a:xfrm>
          <a:prstGeom prst="rect">
            <a:avLst/>
          </a:prstGeom>
          <a:noFill/>
          <a:ln/>
        </p:spPr>
        <p:txBody>
          <a:bodyPr wrap="square" lIns="0" tIns="0" rIns="0" bIns="0" rtlCol="0" anchor="t"/>
          <a:lstStyle/>
          <a:p>
            <a:pPr marL="0" indent="0" algn="ctr">
              <a:buNone/>
            </a:pPr>
            <a:r>
              <a:rPr lang="en-US" sz="2800" b="1" dirty="0">
                <a:solidFill>
                  <a:srgbClr val="FFFFFF"/>
                </a:solidFill>
                <a:latin typeface="Calibri" pitchFamily="34" charset="0"/>
                <a:ea typeface="Calibri" pitchFamily="34" charset="-122"/>
                <a:cs typeface="Calibri" pitchFamily="34" charset="-120"/>
              </a:rPr>
              <a:t>3</a:t>
            </a:r>
            <a:endParaRPr lang="en-US" sz="2800" dirty="0"/>
          </a:p>
        </p:txBody>
      </p:sp>
      <p:sp>
        <p:nvSpPr>
          <p:cNvPr id="18" name="Shape 16"/>
          <p:cNvSpPr/>
          <p:nvPr/>
        </p:nvSpPr>
        <p:spPr>
          <a:xfrm>
            <a:off x="3776472" y="1755648"/>
            <a:ext cx="1444752" cy="36576"/>
          </a:xfrm>
          <a:prstGeom prst="rect">
            <a:avLst/>
          </a:prstGeom>
          <a:solidFill>
            <a:srgbClr val="FFFFFF"/>
          </a:solidFill>
          <a:ln w="12700">
            <a:solidFill>
              <a:srgbClr val="FFFFFF"/>
            </a:solidFill>
            <a:prstDash val="solid"/>
          </a:ln>
        </p:spPr>
      </p:sp>
      <p:sp>
        <p:nvSpPr>
          <p:cNvPr id="19" name="Text 17"/>
          <p:cNvSpPr/>
          <p:nvPr/>
        </p:nvSpPr>
        <p:spPr>
          <a:xfrm>
            <a:off x="3739896" y="1828800"/>
            <a:ext cx="1517904" cy="502920"/>
          </a:xfrm>
          <a:prstGeom prst="rect">
            <a:avLst/>
          </a:prstGeom>
          <a:noFill/>
          <a:ln/>
        </p:spPr>
        <p:txBody>
          <a:bodyPr wrap="square" lIns="0" tIns="0" rIns="0" bIns="0" rtlCol="0" anchor="t"/>
          <a:lstStyle/>
          <a:p>
            <a:pPr marL="0" indent="0" algn="ctr">
              <a:buNone/>
            </a:pPr>
            <a:r>
              <a:rPr lang="en-US" sz="1200" b="1" dirty="0">
                <a:solidFill>
                  <a:srgbClr val="FFFFFF"/>
                </a:solidFill>
                <a:latin typeface="Calibri" pitchFamily="34" charset="0"/>
                <a:ea typeface="Calibri" pitchFamily="34" charset="-122"/>
                <a:cs typeface="Calibri" pitchFamily="34" charset="-120"/>
              </a:rPr>
              <a:t>Digital Engagement</a:t>
            </a:r>
            <a:endParaRPr lang="en-US" sz="1200" dirty="0"/>
          </a:p>
        </p:txBody>
      </p:sp>
      <p:sp>
        <p:nvSpPr>
          <p:cNvPr id="20" name="Text 18"/>
          <p:cNvSpPr/>
          <p:nvPr/>
        </p:nvSpPr>
        <p:spPr>
          <a:xfrm>
            <a:off x="3739896" y="2377440"/>
            <a:ext cx="1517904" cy="2103120"/>
          </a:xfrm>
          <a:prstGeom prst="rect">
            <a:avLst/>
          </a:prstGeom>
          <a:noFill/>
          <a:ln/>
        </p:spPr>
        <p:txBody>
          <a:bodyPr wrap="square" lIns="0" tIns="0" rIns="0" bIns="0" rtlCol="0" anchor="t"/>
          <a:lstStyle/>
          <a:p>
            <a:pPr marL="0" indent="0" algn="ctr">
              <a:lnSpc>
                <a:spcPct val="200000"/>
              </a:lnSpc>
              <a:buNone/>
            </a:pPr>
            <a:r>
              <a:rPr lang="en-US" sz="1200" dirty="0">
                <a:solidFill>
                  <a:srgbClr val="FFFFFF"/>
                </a:solidFill>
                <a:latin typeface="Calibri" pitchFamily="34" charset="0"/>
                <a:ea typeface="Calibri" pitchFamily="34" charset="-122"/>
                <a:cs typeface="Calibri" pitchFamily="34" charset="-120"/>
              </a:rPr>
              <a:t>30% growth in online bookings</a:t>
            </a:r>
            <a:endParaRPr lang="en-US" sz="1200" dirty="0"/>
          </a:p>
          <a:p>
            <a:pPr marL="0" indent="0" algn="ctr">
              <a:lnSpc>
                <a:spcPct val="200000"/>
              </a:lnSpc>
              <a:buNone/>
            </a:pPr>
            <a:r>
              <a:rPr lang="en-US" sz="1200" dirty="0">
                <a:solidFill>
                  <a:srgbClr val="FFFFFF"/>
                </a:solidFill>
                <a:latin typeface="Calibri" pitchFamily="34" charset="0"/>
                <a:ea typeface="Calibri" pitchFamily="34" charset="-122"/>
                <a:cs typeface="Calibri" pitchFamily="34" charset="-120"/>
              </a:rPr>
              <a:t>via integrated digital strategy</a:t>
            </a:r>
            <a:endParaRPr lang="en-US" sz="1200" dirty="0"/>
          </a:p>
        </p:txBody>
      </p:sp>
      <p:sp>
        <p:nvSpPr>
          <p:cNvPr id="21" name="Shape 19"/>
          <p:cNvSpPr/>
          <p:nvPr/>
        </p:nvSpPr>
        <p:spPr>
          <a:xfrm>
            <a:off x="5458968" y="1078992"/>
            <a:ext cx="1627632" cy="3611880"/>
          </a:xfrm>
          <a:prstGeom prst="rect">
            <a:avLst/>
          </a:prstGeom>
          <a:solidFill>
            <a:srgbClr val="1A5276"/>
          </a:solidFill>
          <a:ln w="12700">
            <a:solidFill>
              <a:srgbClr val="1A5276"/>
            </a:solidFill>
            <a:prstDash val="solid"/>
          </a:ln>
          <a:effectLst>
            <a:outerShdw blurRad="127000" dist="50800" dir="8100000" algn="bl" rotWithShape="0">
              <a:srgbClr val="000000">
                <a:alpha val="20000"/>
              </a:srgbClr>
            </a:outerShdw>
          </a:effectLst>
        </p:spPr>
      </p:sp>
      <p:sp>
        <p:nvSpPr>
          <p:cNvPr id="22" name="Text 20"/>
          <p:cNvSpPr/>
          <p:nvPr/>
        </p:nvSpPr>
        <p:spPr>
          <a:xfrm>
            <a:off x="5458968" y="1115568"/>
            <a:ext cx="1627632" cy="594360"/>
          </a:xfrm>
          <a:prstGeom prst="rect">
            <a:avLst/>
          </a:prstGeom>
          <a:noFill/>
          <a:ln/>
        </p:spPr>
        <p:txBody>
          <a:bodyPr wrap="square" lIns="0" tIns="0" rIns="0" bIns="0" rtlCol="0" anchor="t"/>
          <a:lstStyle/>
          <a:p>
            <a:pPr marL="0" indent="0" algn="ctr">
              <a:buNone/>
            </a:pPr>
            <a:r>
              <a:rPr lang="en-US" sz="2800" b="1" dirty="0">
                <a:solidFill>
                  <a:srgbClr val="FFFFFF"/>
                </a:solidFill>
                <a:latin typeface="Calibri" pitchFamily="34" charset="0"/>
                <a:ea typeface="Calibri" pitchFamily="34" charset="-122"/>
                <a:cs typeface="Calibri" pitchFamily="34" charset="-120"/>
              </a:rPr>
              <a:t>4</a:t>
            </a:r>
            <a:endParaRPr lang="en-US" sz="2800" dirty="0"/>
          </a:p>
        </p:txBody>
      </p:sp>
      <p:sp>
        <p:nvSpPr>
          <p:cNvPr id="23" name="Shape 21"/>
          <p:cNvSpPr/>
          <p:nvPr/>
        </p:nvSpPr>
        <p:spPr>
          <a:xfrm>
            <a:off x="5550408" y="1755648"/>
            <a:ext cx="1444752" cy="36576"/>
          </a:xfrm>
          <a:prstGeom prst="rect">
            <a:avLst/>
          </a:prstGeom>
          <a:solidFill>
            <a:srgbClr val="FFFFFF"/>
          </a:solidFill>
          <a:ln w="12700">
            <a:solidFill>
              <a:srgbClr val="FFFFFF"/>
            </a:solidFill>
            <a:prstDash val="solid"/>
          </a:ln>
        </p:spPr>
      </p:sp>
      <p:sp>
        <p:nvSpPr>
          <p:cNvPr id="24" name="Text 22"/>
          <p:cNvSpPr/>
          <p:nvPr/>
        </p:nvSpPr>
        <p:spPr>
          <a:xfrm>
            <a:off x="5513832" y="1828800"/>
            <a:ext cx="1517904" cy="502920"/>
          </a:xfrm>
          <a:prstGeom prst="rect">
            <a:avLst/>
          </a:prstGeom>
          <a:noFill/>
          <a:ln/>
        </p:spPr>
        <p:txBody>
          <a:bodyPr wrap="square" lIns="0" tIns="0" rIns="0" bIns="0" rtlCol="0" anchor="t"/>
          <a:lstStyle/>
          <a:p>
            <a:pPr marL="0" indent="0" algn="ctr">
              <a:buNone/>
            </a:pPr>
            <a:r>
              <a:rPr lang="en-US" sz="1200" b="1" dirty="0">
                <a:solidFill>
                  <a:srgbClr val="FFFFFF"/>
                </a:solidFill>
                <a:latin typeface="Calibri" pitchFamily="34" charset="0"/>
                <a:ea typeface="Calibri" pitchFamily="34" charset="-122"/>
                <a:cs typeface="Calibri" pitchFamily="34" charset="-120"/>
              </a:rPr>
              <a:t>Health Equity</a:t>
            </a:r>
            <a:endParaRPr lang="en-US" sz="1200" dirty="0"/>
          </a:p>
        </p:txBody>
      </p:sp>
      <p:sp>
        <p:nvSpPr>
          <p:cNvPr id="25" name="Text 23"/>
          <p:cNvSpPr/>
          <p:nvPr/>
        </p:nvSpPr>
        <p:spPr>
          <a:xfrm>
            <a:off x="5513832" y="2377440"/>
            <a:ext cx="1517904" cy="2103120"/>
          </a:xfrm>
          <a:prstGeom prst="rect">
            <a:avLst/>
          </a:prstGeom>
          <a:noFill/>
          <a:ln/>
        </p:spPr>
        <p:txBody>
          <a:bodyPr wrap="square" lIns="0" tIns="0" rIns="0" bIns="0" rtlCol="0" anchor="t"/>
          <a:lstStyle/>
          <a:p>
            <a:pPr marL="0" indent="0" algn="ctr">
              <a:lnSpc>
                <a:spcPct val="200000"/>
              </a:lnSpc>
              <a:buNone/>
            </a:pPr>
            <a:r>
              <a:rPr lang="en-US" sz="1200" dirty="0">
                <a:solidFill>
                  <a:srgbClr val="FFFFFF"/>
                </a:solidFill>
                <a:latin typeface="Calibri" pitchFamily="34" charset="0"/>
                <a:ea typeface="Calibri" pitchFamily="34" charset="-122"/>
                <a:cs typeface="Calibri" pitchFamily="34" charset="-120"/>
              </a:rPr>
              <a:t>Expand culturally tailored</a:t>
            </a:r>
            <a:endParaRPr lang="en-US" sz="1200" dirty="0"/>
          </a:p>
          <a:p>
            <a:pPr marL="0" indent="0" algn="ctr">
              <a:lnSpc>
                <a:spcPct val="200000"/>
              </a:lnSpc>
              <a:buNone/>
            </a:pPr>
            <a:r>
              <a:rPr lang="en-US" sz="1200" dirty="0">
                <a:solidFill>
                  <a:srgbClr val="FFFFFF"/>
                </a:solidFill>
                <a:latin typeface="Calibri" pitchFamily="34" charset="0"/>
                <a:ea typeface="Calibri" pitchFamily="34" charset="-122"/>
                <a:cs typeface="Calibri" pitchFamily="34" charset="-120"/>
              </a:rPr>
              <a:t>campaigns for underserved groups</a:t>
            </a:r>
            <a:endParaRPr lang="en-US" sz="1200" dirty="0"/>
          </a:p>
        </p:txBody>
      </p:sp>
      <p:sp>
        <p:nvSpPr>
          <p:cNvPr id="26" name="Shape 24"/>
          <p:cNvSpPr/>
          <p:nvPr/>
        </p:nvSpPr>
        <p:spPr>
          <a:xfrm>
            <a:off x="7232904" y="1078992"/>
            <a:ext cx="1627632" cy="3611880"/>
          </a:xfrm>
          <a:prstGeom prst="rect">
            <a:avLst/>
          </a:prstGeom>
          <a:solidFill>
            <a:srgbClr val="117A65"/>
          </a:solidFill>
          <a:ln w="12700">
            <a:solidFill>
              <a:srgbClr val="117A65"/>
            </a:solidFill>
            <a:prstDash val="solid"/>
          </a:ln>
          <a:effectLst>
            <a:outerShdw blurRad="127000" dist="50800" dir="8100000" algn="bl" rotWithShape="0">
              <a:srgbClr val="000000">
                <a:alpha val="20000"/>
              </a:srgbClr>
            </a:outerShdw>
          </a:effectLst>
        </p:spPr>
      </p:sp>
      <p:sp>
        <p:nvSpPr>
          <p:cNvPr id="27" name="Text 25"/>
          <p:cNvSpPr/>
          <p:nvPr/>
        </p:nvSpPr>
        <p:spPr>
          <a:xfrm>
            <a:off x="7232904" y="1115568"/>
            <a:ext cx="1627632" cy="594360"/>
          </a:xfrm>
          <a:prstGeom prst="rect">
            <a:avLst/>
          </a:prstGeom>
          <a:noFill/>
          <a:ln/>
        </p:spPr>
        <p:txBody>
          <a:bodyPr wrap="square" lIns="0" tIns="0" rIns="0" bIns="0" rtlCol="0" anchor="t"/>
          <a:lstStyle/>
          <a:p>
            <a:pPr marL="0" indent="0" algn="ctr">
              <a:buNone/>
            </a:pPr>
            <a:r>
              <a:rPr lang="en-US" sz="2800" b="1" dirty="0">
                <a:solidFill>
                  <a:srgbClr val="FFFFFF"/>
                </a:solidFill>
                <a:latin typeface="Calibri" pitchFamily="34" charset="0"/>
                <a:ea typeface="Calibri" pitchFamily="34" charset="-122"/>
                <a:cs typeface="Calibri" pitchFamily="34" charset="-120"/>
              </a:rPr>
              <a:t>5</a:t>
            </a:r>
            <a:endParaRPr lang="en-US" sz="2800" dirty="0"/>
          </a:p>
        </p:txBody>
      </p:sp>
      <p:sp>
        <p:nvSpPr>
          <p:cNvPr id="28" name="Shape 26"/>
          <p:cNvSpPr/>
          <p:nvPr/>
        </p:nvSpPr>
        <p:spPr>
          <a:xfrm>
            <a:off x="7324344" y="1755648"/>
            <a:ext cx="1444752" cy="36576"/>
          </a:xfrm>
          <a:prstGeom prst="rect">
            <a:avLst/>
          </a:prstGeom>
          <a:solidFill>
            <a:srgbClr val="FFFFFF"/>
          </a:solidFill>
          <a:ln w="12700">
            <a:solidFill>
              <a:srgbClr val="FFFFFF"/>
            </a:solidFill>
            <a:prstDash val="solid"/>
          </a:ln>
        </p:spPr>
      </p:sp>
      <p:sp>
        <p:nvSpPr>
          <p:cNvPr id="29" name="Text 27"/>
          <p:cNvSpPr/>
          <p:nvPr/>
        </p:nvSpPr>
        <p:spPr>
          <a:xfrm>
            <a:off x="7287768" y="1828800"/>
            <a:ext cx="1517904" cy="502920"/>
          </a:xfrm>
          <a:prstGeom prst="rect">
            <a:avLst/>
          </a:prstGeom>
          <a:noFill/>
          <a:ln/>
        </p:spPr>
        <p:txBody>
          <a:bodyPr wrap="square" lIns="0" tIns="0" rIns="0" bIns="0" rtlCol="0" anchor="t"/>
          <a:lstStyle/>
          <a:p>
            <a:pPr marL="0" indent="0" algn="ctr">
              <a:buNone/>
            </a:pPr>
            <a:r>
              <a:rPr lang="en-US" sz="1200" b="1" dirty="0">
                <a:solidFill>
                  <a:srgbClr val="FFFFFF"/>
                </a:solidFill>
                <a:latin typeface="Calibri" pitchFamily="34" charset="0"/>
                <a:ea typeface="Calibri" pitchFamily="34" charset="-122"/>
                <a:cs typeface="Calibri" pitchFamily="34" charset="-120"/>
              </a:rPr>
              <a:t>Marketing ROI</a:t>
            </a:r>
            <a:endParaRPr lang="en-US" sz="1200" dirty="0"/>
          </a:p>
        </p:txBody>
      </p:sp>
      <p:sp>
        <p:nvSpPr>
          <p:cNvPr id="30" name="Text 28"/>
          <p:cNvSpPr/>
          <p:nvPr/>
        </p:nvSpPr>
        <p:spPr>
          <a:xfrm>
            <a:off x="7287768" y="2377440"/>
            <a:ext cx="1517904" cy="2103120"/>
          </a:xfrm>
          <a:prstGeom prst="rect">
            <a:avLst/>
          </a:prstGeom>
          <a:noFill/>
          <a:ln/>
        </p:spPr>
        <p:txBody>
          <a:bodyPr wrap="square" lIns="0" tIns="0" rIns="0" bIns="0" rtlCol="0" anchor="t"/>
          <a:lstStyle/>
          <a:p>
            <a:pPr marL="0" indent="0" algn="ctr">
              <a:lnSpc>
                <a:spcPct val="200000"/>
              </a:lnSpc>
              <a:buNone/>
            </a:pPr>
            <a:r>
              <a:rPr lang="en-US" sz="1200" dirty="0">
                <a:solidFill>
                  <a:srgbClr val="FFFFFF"/>
                </a:solidFill>
                <a:latin typeface="Calibri" pitchFamily="34" charset="0"/>
                <a:ea typeface="Calibri" pitchFamily="34" charset="-122"/>
                <a:cs typeface="Calibri" pitchFamily="34" charset="-120"/>
              </a:rPr>
              <a:t>Demonstrate measurable ROI</a:t>
            </a:r>
            <a:endParaRPr lang="en-US" sz="1200" dirty="0"/>
          </a:p>
          <a:p>
            <a:pPr marL="0" indent="0" algn="ctr">
              <a:lnSpc>
                <a:spcPct val="200000"/>
              </a:lnSpc>
              <a:buNone/>
            </a:pPr>
            <a:r>
              <a:rPr lang="en-US" sz="1200" dirty="0">
                <a:solidFill>
                  <a:srgbClr val="FFFFFF"/>
                </a:solidFill>
                <a:latin typeface="Calibri" pitchFamily="34" charset="0"/>
                <a:ea typeface="Calibri" pitchFamily="34" charset="-122"/>
                <a:cs typeface="Calibri" pitchFamily="34" charset="-120"/>
              </a:rPr>
              <a:t>through monthly dashboards</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Introduction: Achieving Objectives &amp; Supporting Business and Strategic Plans</a:t>
            </a:r>
            <a:endParaRPr lang="en-US" sz="2200" dirty="0"/>
          </a:p>
        </p:txBody>
      </p:sp>
      <p:sp>
        <p:nvSpPr>
          <p:cNvPr id="6" name="Shape 4"/>
          <p:cNvSpPr/>
          <p:nvPr/>
        </p:nvSpPr>
        <p:spPr>
          <a:xfrm>
            <a:off x="365760" y="1371599"/>
            <a:ext cx="2468880" cy="2781301"/>
          </a:xfrm>
          <a:prstGeom prst="rect">
            <a:avLst/>
          </a:prstGeom>
          <a:solidFill>
            <a:srgbClr val="0D2B6E"/>
          </a:solidFill>
          <a:ln w="12700">
            <a:solidFill>
              <a:srgbClr val="0D2B6E"/>
            </a:solidFill>
            <a:prstDash val="solid"/>
          </a:ln>
          <a:effectLst>
            <a:outerShdw blurRad="127000" dist="50800" dir="8100000" algn="bl" rotWithShape="0">
              <a:srgbClr val="000000">
                <a:alpha val="20000"/>
              </a:srgbClr>
            </a:outerShdw>
          </a:effectLst>
        </p:spPr>
      </p:sp>
      <p:sp>
        <p:nvSpPr>
          <p:cNvPr id="7" name="Text 5"/>
          <p:cNvSpPr/>
          <p:nvPr/>
        </p:nvSpPr>
        <p:spPr>
          <a:xfrm>
            <a:off x="457200" y="1481328"/>
            <a:ext cx="2103120"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Strategic Plan</a:t>
            </a:r>
            <a:endParaRPr lang="en-US" sz="1400" dirty="0"/>
          </a:p>
        </p:txBody>
      </p:sp>
      <p:sp>
        <p:nvSpPr>
          <p:cNvPr id="8" name="Shape 6"/>
          <p:cNvSpPr/>
          <p:nvPr/>
        </p:nvSpPr>
        <p:spPr>
          <a:xfrm>
            <a:off x="502920" y="1993392"/>
            <a:ext cx="2011680" cy="36576"/>
          </a:xfrm>
          <a:prstGeom prst="rect">
            <a:avLst/>
          </a:prstGeom>
          <a:solidFill>
            <a:srgbClr val="FFFFFF"/>
          </a:solidFill>
          <a:ln w="12700">
            <a:solidFill>
              <a:srgbClr val="FFFFFF"/>
            </a:solidFill>
            <a:prstDash val="solid"/>
          </a:ln>
        </p:spPr>
      </p:sp>
      <p:sp>
        <p:nvSpPr>
          <p:cNvPr id="9" name="Text 7"/>
          <p:cNvSpPr/>
          <p:nvPr/>
        </p:nvSpPr>
        <p:spPr>
          <a:xfrm>
            <a:off x="457200" y="2029968"/>
            <a:ext cx="2359152" cy="2049780"/>
          </a:xfrm>
          <a:prstGeom prst="rect">
            <a:avLst/>
          </a:prstGeom>
          <a:noFill/>
          <a:ln/>
        </p:spPr>
        <p:txBody>
          <a:bodyPr wrap="square" rtlCol="0" anchor="t"/>
          <a:lstStyle/>
          <a:p>
            <a:pPr marL="171450" indent="-171450">
              <a:lnSpc>
                <a:spcPct val="200000"/>
              </a:lnSpc>
              <a:buSzPct val="100000"/>
              <a:buFont typeface="Arial" panose="020B0604020202020204" pitchFamily="34" charset="0"/>
              <a:buChar char="•"/>
            </a:pPr>
            <a:r>
              <a:rPr lang="en-US" sz="1200" dirty="0">
                <a:solidFill>
                  <a:srgbClr val="FFFFFF"/>
                </a:solidFill>
                <a:latin typeface="Calibri" pitchFamily="34" charset="0"/>
                <a:ea typeface="Calibri" pitchFamily="34" charset="-122"/>
                <a:cs typeface="Calibri" pitchFamily="34" charset="-120"/>
              </a:rPr>
              <a:t>Long-term organizational vision</a:t>
            </a:r>
            <a:endParaRPr lang="en-US" sz="1200" dirty="0"/>
          </a:p>
          <a:p>
            <a:pPr marL="171450" indent="-171450">
              <a:lnSpc>
                <a:spcPct val="200000"/>
              </a:lnSpc>
              <a:buSzPct val="100000"/>
              <a:buFont typeface="Arial" panose="020B0604020202020204" pitchFamily="34" charset="0"/>
              <a:buChar char="•"/>
            </a:pPr>
            <a:r>
              <a:rPr lang="en-US" sz="1200" dirty="0">
                <a:solidFill>
                  <a:srgbClr val="FFFFFF"/>
                </a:solidFill>
                <a:latin typeface="Calibri" pitchFamily="34" charset="0"/>
                <a:ea typeface="Calibri" pitchFamily="34" charset="-122"/>
                <a:cs typeface="Calibri" pitchFamily="34" charset="-120"/>
              </a:rPr>
              <a:t>Premier integrated health system</a:t>
            </a:r>
            <a:endParaRPr lang="en-US" sz="1200" dirty="0"/>
          </a:p>
          <a:p>
            <a:pPr marL="171450" indent="-171450">
              <a:lnSpc>
                <a:spcPct val="200000"/>
              </a:lnSpc>
              <a:buSzPct val="100000"/>
              <a:buFont typeface="Arial" panose="020B0604020202020204" pitchFamily="34" charset="0"/>
              <a:buChar char="•"/>
            </a:pPr>
            <a:r>
              <a:rPr lang="en-US" sz="1200" dirty="0">
                <a:solidFill>
                  <a:srgbClr val="FFFFFF"/>
                </a:solidFill>
                <a:latin typeface="Calibri" pitchFamily="34" charset="0"/>
                <a:ea typeface="Calibri" pitchFamily="34" charset="-122"/>
                <a:cs typeface="Calibri" pitchFamily="34" charset="-120"/>
              </a:rPr>
              <a:t>National leadership in quality care</a:t>
            </a:r>
            <a:endParaRPr lang="en-US" sz="1200" dirty="0"/>
          </a:p>
        </p:txBody>
      </p:sp>
      <p:sp>
        <p:nvSpPr>
          <p:cNvPr id="10" name="Shape 8"/>
          <p:cNvSpPr/>
          <p:nvPr/>
        </p:nvSpPr>
        <p:spPr>
          <a:xfrm>
            <a:off x="3429000" y="1371600"/>
            <a:ext cx="2286000" cy="2781300"/>
          </a:xfrm>
          <a:prstGeom prst="rect">
            <a:avLst/>
          </a:prstGeom>
          <a:solidFill>
            <a:srgbClr val="0077A8"/>
          </a:solidFill>
          <a:ln w="12700">
            <a:solidFill>
              <a:srgbClr val="0077A8"/>
            </a:solidFill>
            <a:prstDash val="solid"/>
          </a:ln>
          <a:effectLst>
            <a:outerShdw blurRad="127000" dist="50800" dir="8100000" algn="bl" rotWithShape="0">
              <a:srgbClr val="000000">
                <a:alpha val="20000"/>
              </a:srgbClr>
            </a:outerShdw>
          </a:effectLst>
        </p:spPr>
      </p:sp>
      <p:sp>
        <p:nvSpPr>
          <p:cNvPr id="11" name="Text 9"/>
          <p:cNvSpPr/>
          <p:nvPr/>
        </p:nvSpPr>
        <p:spPr>
          <a:xfrm>
            <a:off x="3520440" y="1481328"/>
            <a:ext cx="2103120"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Business Plan</a:t>
            </a:r>
            <a:endParaRPr lang="en-US" sz="1400" dirty="0"/>
          </a:p>
        </p:txBody>
      </p:sp>
      <p:sp>
        <p:nvSpPr>
          <p:cNvPr id="12" name="Shape 10"/>
          <p:cNvSpPr/>
          <p:nvPr/>
        </p:nvSpPr>
        <p:spPr>
          <a:xfrm>
            <a:off x="3566160" y="1993392"/>
            <a:ext cx="2011680" cy="36576"/>
          </a:xfrm>
          <a:prstGeom prst="rect">
            <a:avLst/>
          </a:prstGeom>
          <a:solidFill>
            <a:srgbClr val="FFFFFF"/>
          </a:solidFill>
          <a:ln w="12700">
            <a:solidFill>
              <a:srgbClr val="FFFFFF"/>
            </a:solidFill>
            <a:prstDash val="solid"/>
          </a:ln>
        </p:spPr>
      </p:sp>
      <p:sp>
        <p:nvSpPr>
          <p:cNvPr id="13" name="Text 11"/>
          <p:cNvSpPr/>
          <p:nvPr/>
        </p:nvSpPr>
        <p:spPr>
          <a:xfrm>
            <a:off x="3538728" y="2103120"/>
            <a:ext cx="2084832" cy="1783080"/>
          </a:xfrm>
          <a:prstGeom prst="rect">
            <a:avLst/>
          </a:prstGeom>
          <a:noFill/>
          <a:ln/>
        </p:spPr>
        <p:txBody>
          <a:bodyPr wrap="square" rtlCol="0" anchor="t"/>
          <a:lstStyle/>
          <a:p>
            <a:pPr marL="171450" indent="-171450">
              <a:lnSpc>
                <a:spcPct val="200000"/>
              </a:lnSpc>
              <a:buSzPct val="100000"/>
              <a:buFont typeface="Arial" panose="020B0604020202020204" pitchFamily="34" charset="0"/>
              <a:buChar char="•"/>
            </a:pPr>
            <a:r>
              <a:rPr lang="en-US" sz="1200" dirty="0">
                <a:solidFill>
                  <a:srgbClr val="FFFFFF"/>
                </a:solidFill>
                <a:latin typeface="Calibri" pitchFamily="34" charset="0"/>
                <a:ea typeface="Calibri" pitchFamily="34" charset="-122"/>
                <a:cs typeface="Calibri" pitchFamily="34" charset="-120"/>
              </a:rPr>
              <a:t>Service-line expansion</a:t>
            </a:r>
            <a:endParaRPr lang="en-US" sz="1200" dirty="0"/>
          </a:p>
          <a:p>
            <a:pPr marL="171450" indent="-171450">
              <a:lnSpc>
                <a:spcPct val="200000"/>
              </a:lnSpc>
              <a:buSzPct val="100000"/>
              <a:buFont typeface="Arial" panose="020B0604020202020204" pitchFamily="34" charset="0"/>
              <a:buChar char="•"/>
            </a:pPr>
            <a:r>
              <a:rPr lang="en-US" sz="1200" dirty="0">
                <a:solidFill>
                  <a:srgbClr val="FFFFFF"/>
                </a:solidFill>
                <a:latin typeface="Calibri" pitchFamily="34" charset="0"/>
                <a:ea typeface="Calibri" pitchFamily="34" charset="-122"/>
                <a:cs typeface="Calibri" pitchFamily="34" charset="-120"/>
              </a:rPr>
              <a:t>Oncology, Cardiology, Behavioral</a:t>
            </a:r>
            <a:endParaRPr lang="en-US" sz="1200" dirty="0"/>
          </a:p>
          <a:p>
            <a:pPr marL="171450" indent="-171450">
              <a:lnSpc>
                <a:spcPct val="200000"/>
              </a:lnSpc>
              <a:buSzPct val="100000"/>
              <a:buFont typeface="Arial" panose="020B0604020202020204" pitchFamily="34" charset="0"/>
              <a:buChar char="•"/>
            </a:pPr>
            <a:r>
              <a:rPr lang="en-US" sz="1200" dirty="0">
                <a:solidFill>
                  <a:srgbClr val="FFFFFF"/>
                </a:solidFill>
                <a:latin typeface="Calibri" pitchFamily="34" charset="0"/>
                <a:ea typeface="Calibri" pitchFamily="34" charset="-122"/>
                <a:cs typeface="Calibri" pitchFamily="34" charset="-120"/>
              </a:rPr>
              <a:t>Value-based care model</a:t>
            </a:r>
            <a:endParaRPr lang="en-US" sz="1200" dirty="0"/>
          </a:p>
        </p:txBody>
      </p:sp>
      <p:sp>
        <p:nvSpPr>
          <p:cNvPr id="14" name="Shape 12"/>
          <p:cNvSpPr/>
          <p:nvPr/>
        </p:nvSpPr>
        <p:spPr>
          <a:xfrm>
            <a:off x="6492240" y="1371600"/>
            <a:ext cx="2423160" cy="2781300"/>
          </a:xfrm>
          <a:prstGeom prst="rect">
            <a:avLst/>
          </a:prstGeom>
          <a:solidFill>
            <a:srgbClr val="00A896"/>
          </a:solidFill>
          <a:ln w="12700">
            <a:solidFill>
              <a:srgbClr val="00A896"/>
            </a:solidFill>
            <a:prstDash val="solid"/>
          </a:ln>
          <a:effectLst>
            <a:outerShdw blurRad="127000" dist="50800" dir="8100000" algn="bl" rotWithShape="0">
              <a:srgbClr val="000000">
                <a:alpha val="20000"/>
              </a:srgbClr>
            </a:outerShdw>
          </a:effectLst>
        </p:spPr>
      </p:sp>
      <p:sp>
        <p:nvSpPr>
          <p:cNvPr id="15" name="Text 13"/>
          <p:cNvSpPr/>
          <p:nvPr/>
        </p:nvSpPr>
        <p:spPr>
          <a:xfrm>
            <a:off x="6583680" y="1481328"/>
            <a:ext cx="2103120"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Marketing Plan</a:t>
            </a:r>
            <a:endParaRPr lang="en-US" sz="1400" dirty="0"/>
          </a:p>
        </p:txBody>
      </p:sp>
      <p:sp>
        <p:nvSpPr>
          <p:cNvPr id="16" name="Shape 14"/>
          <p:cNvSpPr/>
          <p:nvPr/>
        </p:nvSpPr>
        <p:spPr>
          <a:xfrm>
            <a:off x="6629400" y="1993392"/>
            <a:ext cx="2011680" cy="36576"/>
          </a:xfrm>
          <a:prstGeom prst="rect">
            <a:avLst/>
          </a:prstGeom>
          <a:solidFill>
            <a:srgbClr val="FFFFFF"/>
          </a:solidFill>
          <a:ln w="12700">
            <a:solidFill>
              <a:srgbClr val="FFFFFF"/>
            </a:solidFill>
            <a:prstDash val="solid"/>
          </a:ln>
        </p:spPr>
      </p:sp>
      <p:sp>
        <p:nvSpPr>
          <p:cNvPr id="17" name="Text 15"/>
          <p:cNvSpPr/>
          <p:nvPr/>
        </p:nvSpPr>
        <p:spPr>
          <a:xfrm>
            <a:off x="6583680" y="1993392"/>
            <a:ext cx="2331720" cy="2159508"/>
          </a:xfrm>
          <a:prstGeom prst="rect">
            <a:avLst/>
          </a:prstGeom>
          <a:noFill/>
          <a:ln/>
        </p:spPr>
        <p:txBody>
          <a:bodyPr wrap="square" rtlCol="0" anchor="t"/>
          <a:lstStyle/>
          <a:p>
            <a:pPr marL="171450" indent="-171450">
              <a:lnSpc>
                <a:spcPct val="200000"/>
              </a:lnSpc>
              <a:buSzPct val="100000"/>
              <a:buFont typeface="Arial" panose="020B0604020202020204" pitchFamily="34" charset="0"/>
              <a:buChar char="•"/>
            </a:pPr>
            <a:r>
              <a:rPr lang="en-US" sz="1200" dirty="0">
                <a:solidFill>
                  <a:srgbClr val="FFFFFF"/>
                </a:solidFill>
                <a:latin typeface="Calibri" pitchFamily="34" charset="0"/>
                <a:ea typeface="Calibri" pitchFamily="34" charset="-122"/>
                <a:cs typeface="Calibri" pitchFamily="34" charset="-120"/>
              </a:rPr>
              <a:t>Patient acquisition &amp; retention</a:t>
            </a:r>
            <a:endParaRPr lang="en-US" sz="1200" dirty="0"/>
          </a:p>
          <a:p>
            <a:pPr marL="171450" indent="-171450">
              <a:lnSpc>
                <a:spcPct val="200000"/>
              </a:lnSpc>
              <a:buSzPct val="100000"/>
              <a:buFont typeface="Arial" panose="020B0604020202020204" pitchFamily="34" charset="0"/>
              <a:buChar char="•"/>
            </a:pPr>
            <a:r>
              <a:rPr lang="en-US" sz="1200" dirty="0">
                <a:solidFill>
                  <a:srgbClr val="FFFFFF"/>
                </a:solidFill>
                <a:latin typeface="Calibri" pitchFamily="34" charset="0"/>
                <a:ea typeface="Calibri" pitchFamily="34" charset="-122"/>
                <a:cs typeface="Calibri" pitchFamily="34" charset="-120"/>
              </a:rPr>
              <a:t>Digital &amp; community campaigns</a:t>
            </a:r>
            <a:endParaRPr lang="en-US" sz="1200" dirty="0"/>
          </a:p>
          <a:p>
            <a:pPr marL="171450" indent="-171450">
              <a:lnSpc>
                <a:spcPct val="200000"/>
              </a:lnSpc>
              <a:buSzPct val="100000"/>
              <a:buFont typeface="Arial" panose="020B0604020202020204" pitchFamily="34" charset="0"/>
              <a:buChar char="•"/>
            </a:pPr>
            <a:r>
              <a:rPr lang="en-US" sz="1200" dirty="0">
                <a:solidFill>
                  <a:srgbClr val="FFFFFF"/>
                </a:solidFill>
                <a:latin typeface="Calibri" pitchFamily="34" charset="0"/>
                <a:ea typeface="Calibri" pitchFamily="34" charset="-122"/>
                <a:cs typeface="Calibri" pitchFamily="34" charset="-120"/>
              </a:rPr>
              <a:t>Measurable ROI accountability</a:t>
            </a:r>
            <a:endParaRPr lang="en-US" sz="1200" dirty="0"/>
          </a:p>
        </p:txBody>
      </p:sp>
      <p:pic>
        <p:nvPicPr>
          <p:cNvPr id="18" name="Image 0" descr="preencoded.png"/>
          <p:cNvPicPr>
            <a:picLocks noChangeAspect="1"/>
          </p:cNvPicPr>
          <p:nvPr/>
        </p:nvPicPr>
        <p:blipFill>
          <a:blip r:embed="rId3"/>
          <a:stretch>
            <a:fillRect/>
          </a:stretch>
        </p:blipFill>
        <p:spPr>
          <a:xfrm>
            <a:off x="2834640" y="2313432"/>
            <a:ext cx="402336" cy="402336"/>
          </a:xfrm>
          <a:prstGeom prst="rect">
            <a:avLst/>
          </a:prstGeom>
        </p:spPr>
      </p:pic>
      <p:pic>
        <p:nvPicPr>
          <p:cNvPr id="19" name="Image 1" descr="preencoded.png"/>
          <p:cNvPicPr>
            <a:picLocks noChangeAspect="1"/>
          </p:cNvPicPr>
          <p:nvPr/>
        </p:nvPicPr>
        <p:blipFill>
          <a:blip r:embed="rId3"/>
          <a:stretch>
            <a:fillRect/>
          </a:stretch>
        </p:blipFill>
        <p:spPr>
          <a:xfrm>
            <a:off x="5897880" y="2313432"/>
            <a:ext cx="402336" cy="402336"/>
          </a:xfrm>
          <a:prstGeom prst="rect">
            <a:avLst/>
          </a:prstGeom>
        </p:spPr>
      </p:pic>
      <p:sp>
        <p:nvSpPr>
          <p:cNvPr id="20" name="Shape 16"/>
          <p:cNvSpPr/>
          <p:nvPr/>
        </p:nvSpPr>
        <p:spPr>
          <a:xfrm>
            <a:off x="0" y="4224528"/>
            <a:ext cx="9144000" cy="566928"/>
          </a:xfrm>
          <a:prstGeom prst="rect">
            <a:avLst/>
          </a:prstGeom>
          <a:solidFill>
            <a:srgbClr val="E8F4FA"/>
          </a:solidFill>
          <a:ln w="12700">
            <a:solidFill>
              <a:srgbClr val="E8F4FA"/>
            </a:solidFill>
            <a:prstDash val="solid"/>
          </a:ln>
        </p:spPr>
      </p:sp>
      <p:sp>
        <p:nvSpPr>
          <p:cNvPr id="21" name="Text 17"/>
          <p:cNvSpPr/>
          <p:nvPr/>
        </p:nvSpPr>
        <p:spPr>
          <a:xfrm>
            <a:off x="182880" y="4270248"/>
            <a:ext cx="8778240" cy="475488"/>
          </a:xfrm>
          <a:prstGeom prst="rect">
            <a:avLst/>
          </a:prstGeom>
          <a:noFill/>
          <a:ln/>
        </p:spPr>
        <p:txBody>
          <a:bodyPr wrap="square" lIns="0" tIns="0" rIns="0" bIns="0" rtlCol="0" anchor="ctr"/>
          <a:lstStyle/>
          <a:p>
            <a:pPr marL="0" indent="0" algn="ctr">
              <a:buNone/>
            </a:pPr>
            <a:r>
              <a:rPr lang="en-US" sz="1200" b="1" dirty="0">
                <a:solidFill>
                  <a:srgbClr val="0D2B6E"/>
                </a:solidFill>
                <a:latin typeface="Calibri" pitchFamily="34" charset="0"/>
                <a:ea typeface="Calibri" pitchFamily="34" charset="-122"/>
                <a:cs typeface="Calibri" pitchFamily="34" charset="-120"/>
              </a:rPr>
              <a:t>A data-driven, patient-centered marketing strategy will enhance Banner's competitive position and fulfill its organizational mission.</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Market Analysis: Description of Banner Health's Products and Services</a:t>
            </a:r>
            <a:endParaRPr lang="en-US" sz="2200" dirty="0"/>
          </a:p>
        </p:txBody>
      </p:sp>
      <p:sp>
        <p:nvSpPr>
          <p:cNvPr id="6" name="Shape 4"/>
          <p:cNvSpPr/>
          <p:nvPr/>
        </p:nvSpPr>
        <p:spPr>
          <a:xfrm>
            <a:off x="137160" y="1078992"/>
            <a:ext cx="1627632" cy="3611880"/>
          </a:xfrm>
          <a:prstGeom prst="rect">
            <a:avLst/>
          </a:prstGeom>
          <a:solidFill>
            <a:srgbClr val="0D2B6E"/>
          </a:solidFill>
          <a:ln w="12700">
            <a:solidFill>
              <a:srgbClr val="0D2B6E"/>
            </a:solidFill>
            <a:prstDash val="solid"/>
          </a:ln>
          <a:effectLst>
            <a:outerShdw blurRad="101600" dist="38100" dir="8100000" algn="bl" rotWithShape="0">
              <a:srgbClr val="000000">
                <a:alpha val="18000"/>
              </a:srgbClr>
            </a:outerShdw>
          </a:effectLst>
        </p:spPr>
      </p:sp>
      <p:pic>
        <p:nvPicPr>
          <p:cNvPr id="7" name="Image 0" descr="preencoded.png"/>
          <p:cNvPicPr>
            <a:picLocks noChangeAspect="1"/>
          </p:cNvPicPr>
          <p:nvPr/>
        </p:nvPicPr>
        <p:blipFill>
          <a:blip r:embed="rId3"/>
          <a:stretch>
            <a:fillRect/>
          </a:stretch>
        </p:blipFill>
        <p:spPr>
          <a:xfrm>
            <a:off x="256032" y="1197864"/>
            <a:ext cx="347472" cy="347472"/>
          </a:xfrm>
          <a:prstGeom prst="rect">
            <a:avLst/>
          </a:prstGeom>
        </p:spPr>
      </p:pic>
      <p:sp>
        <p:nvSpPr>
          <p:cNvPr id="8" name="Text 5"/>
          <p:cNvSpPr/>
          <p:nvPr/>
        </p:nvSpPr>
        <p:spPr>
          <a:xfrm>
            <a:off x="246888" y="1563624"/>
            <a:ext cx="1463040"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Hospital &amp; Emergency</a:t>
            </a:r>
            <a:endParaRPr lang="en-US" sz="1200" dirty="0"/>
          </a:p>
        </p:txBody>
      </p:sp>
      <p:sp>
        <p:nvSpPr>
          <p:cNvPr id="9" name="Text 6"/>
          <p:cNvSpPr/>
          <p:nvPr/>
        </p:nvSpPr>
        <p:spPr>
          <a:xfrm>
            <a:off x="246888" y="1856232"/>
            <a:ext cx="1463040" cy="2697480"/>
          </a:xfrm>
          <a:prstGeom prst="rect">
            <a:avLst/>
          </a:prstGeom>
          <a:noFill/>
          <a:ln/>
        </p:spPr>
        <p:txBody>
          <a:bodyPr wrap="square" lIns="0" tIns="0" rIns="0" bIns="0" rtlCol="0" anchor="t"/>
          <a:lstStyle/>
          <a:p>
            <a:pPr>
              <a:lnSpc>
                <a:spcPct val="200000"/>
              </a:lnSpc>
            </a:pPr>
            <a:r>
              <a:rPr lang="en-US" sz="1200" dirty="0">
                <a:solidFill>
                  <a:srgbClr val="FFFFFF"/>
                </a:solidFill>
                <a:latin typeface="Calibri" pitchFamily="34" charset="0"/>
                <a:ea typeface="Calibri" pitchFamily="34" charset="-122"/>
                <a:cs typeface="Calibri" pitchFamily="34" charset="-120"/>
              </a:rPr>
              <a:t>• 33 hospitals in 6 states</a:t>
            </a:r>
            <a:endParaRPr lang="en-US" sz="1200" dirty="0"/>
          </a:p>
          <a:p>
            <a:pPr>
              <a:lnSpc>
                <a:spcPct val="200000"/>
              </a:lnSpc>
            </a:pPr>
            <a:r>
              <a:rPr lang="en-US" sz="1200" dirty="0">
                <a:solidFill>
                  <a:srgbClr val="FFFFFF"/>
                </a:solidFill>
                <a:latin typeface="Calibri" pitchFamily="34" charset="0"/>
                <a:ea typeface="Calibri" pitchFamily="34" charset="-122"/>
                <a:cs typeface="Calibri" pitchFamily="34" charset="-120"/>
              </a:rPr>
              <a:t>• Inpatient &amp; emergency care</a:t>
            </a:r>
            <a:endParaRPr lang="en-US" sz="1200" dirty="0"/>
          </a:p>
          <a:p>
            <a:pPr>
              <a:lnSpc>
                <a:spcPct val="200000"/>
              </a:lnSpc>
            </a:pPr>
            <a:r>
              <a:rPr lang="en-US" sz="1200" dirty="0">
                <a:solidFill>
                  <a:srgbClr val="FFFFFF"/>
                </a:solidFill>
                <a:latin typeface="Calibri" pitchFamily="34" charset="0"/>
                <a:ea typeface="Calibri" pitchFamily="34" charset="-122"/>
                <a:cs typeface="Calibri" pitchFamily="34" charset="-120"/>
              </a:rPr>
              <a:t>• 3 academic medical centers</a:t>
            </a:r>
            <a:endParaRPr lang="en-US" sz="1200" dirty="0"/>
          </a:p>
        </p:txBody>
      </p:sp>
      <p:sp>
        <p:nvSpPr>
          <p:cNvPr id="10" name="Shape 7"/>
          <p:cNvSpPr/>
          <p:nvPr/>
        </p:nvSpPr>
        <p:spPr>
          <a:xfrm>
            <a:off x="1911096" y="1078992"/>
            <a:ext cx="1627632" cy="3611880"/>
          </a:xfrm>
          <a:prstGeom prst="rect">
            <a:avLst/>
          </a:prstGeom>
          <a:solidFill>
            <a:srgbClr val="0077A8"/>
          </a:solidFill>
          <a:ln w="12700">
            <a:solidFill>
              <a:srgbClr val="0077A8"/>
            </a:solidFill>
            <a:prstDash val="solid"/>
          </a:ln>
          <a:effectLst>
            <a:outerShdw blurRad="101600" dist="38100" dir="8100000" algn="bl" rotWithShape="0">
              <a:srgbClr val="000000">
                <a:alpha val="18000"/>
              </a:srgbClr>
            </a:outerShdw>
          </a:effectLst>
        </p:spPr>
      </p:sp>
      <p:pic>
        <p:nvPicPr>
          <p:cNvPr id="11" name="Image 1" descr="preencoded.png"/>
          <p:cNvPicPr>
            <a:picLocks noChangeAspect="1"/>
          </p:cNvPicPr>
          <p:nvPr/>
        </p:nvPicPr>
        <p:blipFill>
          <a:blip r:embed="rId4"/>
          <a:stretch>
            <a:fillRect/>
          </a:stretch>
        </p:blipFill>
        <p:spPr>
          <a:xfrm>
            <a:off x="2029968" y="1197864"/>
            <a:ext cx="347472" cy="347472"/>
          </a:xfrm>
          <a:prstGeom prst="rect">
            <a:avLst/>
          </a:prstGeom>
        </p:spPr>
      </p:pic>
      <p:sp>
        <p:nvSpPr>
          <p:cNvPr id="12" name="Text 8"/>
          <p:cNvSpPr/>
          <p:nvPr/>
        </p:nvSpPr>
        <p:spPr>
          <a:xfrm>
            <a:off x="2020824" y="1563624"/>
            <a:ext cx="1463040"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Oncology &amp; Research</a:t>
            </a:r>
            <a:endParaRPr lang="en-US" sz="1200" dirty="0"/>
          </a:p>
        </p:txBody>
      </p:sp>
      <p:sp>
        <p:nvSpPr>
          <p:cNvPr id="13" name="Text 9"/>
          <p:cNvSpPr/>
          <p:nvPr/>
        </p:nvSpPr>
        <p:spPr>
          <a:xfrm>
            <a:off x="2020824" y="1856232"/>
            <a:ext cx="1463040" cy="2697480"/>
          </a:xfrm>
          <a:prstGeom prst="rect">
            <a:avLst/>
          </a:prstGeom>
          <a:noFill/>
          <a:ln/>
        </p:spPr>
        <p:txBody>
          <a:bodyPr wrap="square" lIns="0" tIns="0" rIns="0" bIns="0" rtlCol="0" anchor="t"/>
          <a:lstStyle/>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MD Anderson partnership</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29 specialty programs</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340+ residents &amp; fellows</a:t>
            </a:r>
            <a:endParaRPr lang="en-US" sz="1200" dirty="0"/>
          </a:p>
        </p:txBody>
      </p:sp>
      <p:sp>
        <p:nvSpPr>
          <p:cNvPr id="14" name="Shape 10"/>
          <p:cNvSpPr/>
          <p:nvPr/>
        </p:nvSpPr>
        <p:spPr>
          <a:xfrm>
            <a:off x="3685032" y="1078992"/>
            <a:ext cx="1627632" cy="3611880"/>
          </a:xfrm>
          <a:prstGeom prst="rect">
            <a:avLst/>
          </a:prstGeom>
          <a:solidFill>
            <a:srgbClr val="00A896"/>
          </a:solidFill>
          <a:ln w="12700">
            <a:solidFill>
              <a:srgbClr val="00A896"/>
            </a:solidFill>
            <a:prstDash val="solid"/>
          </a:ln>
          <a:effectLst>
            <a:outerShdw blurRad="101600" dist="38100" dir="8100000" algn="bl" rotWithShape="0">
              <a:srgbClr val="000000">
                <a:alpha val="18000"/>
              </a:srgbClr>
            </a:outerShdw>
          </a:effectLst>
        </p:spPr>
      </p:sp>
      <p:pic>
        <p:nvPicPr>
          <p:cNvPr id="15" name="Image 2" descr="preencoded.png"/>
          <p:cNvPicPr>
            <a:picLocks noChangeAspect="1"/>
          </p:cNvPicPr>
          <p:nvPr/>
        </p:nvPicPr>
        <p:blipFill>
          <a:blip r:embed="rId5"/>
          <a:stretch>
            <a:fillRect/>
          </a:stretch>
        </p:blipFill>
        <p:spPr>
          <a:xfrm>
            <a:off x="3803904" y="1197864"/>
            <a:ext cx="347472" cy="347472"/>
          </a:xfrm>
          <a:prstGeom prst="rect">
            <a:avLst/>
          </a:prstGeom>
        </p:spPr>
      </p:pic>
      <p:sp>
        <p:nvSpPr>
          <p:cNvPr id="16" name="Text 11"/>
          <p:cNvSpPr/>
          <p:nvPr/>
        </p:nvSpPr>
        <p:spPr>
          <a:xfrm>
            <a:off x="3794760" y="1563624"/>
            <a:ext cx="1463040"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Digital Health</a:t>
            </a:r>
            <a:endParaRPr lang="en-US" sz="1200" dirty="0"/>
          </a:p>
        </p:txBody>
      </p:sp>
      <p:sp>
        <p:nvSpPr>
          <p:cNvPr id="17" name="Text 12"/>
          <p:cNvSpPr/>
          <p:nvPr/>
        </p:nvSpPr>
        <p:spPr>
          <a:xfrm>
            <a:off x="3794760" y="1856232"/>
            <a:ext cx="1463040" cy="2697480"/>
          </a:xfrm>
          <a:prstGeom prst="rect">
            <a:avLst/>
          </a:prstGeom>
          <a:noFill/>
          <a:ln/>
        </p:spPr>
        <p:txBody>
          <a:bodyPr wrap="square" lIns="0" tIns="0" rIns="0" bIns="0" rtlCol="0" anchor="t"/>
          <a:lstStyle/>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Telehealth &amp; MyBanner portal</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AI-assisted diagnostics</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Remote chronic care mgmt</a:t>
            </a:r>
            <a:endParaRPr lang="en-US" sz="1200" dirty="0"/>
          </a:p>
        </p:txBody>
      </p:sp>
      <p:sp>
        <p:nvSpPr>
          <p:cNvPr id="18" name="Shape 13"/>
          <p:cNvSpPr/>
          <p:nvPr/>
        </p:nvSpPr>
        <p:spPr>
          <a:xfrm>
            <a:off x="5458968" y="1078992"/>
            <a:ext cx="1627632" cy="3611880"/>
          </a:xfrm>
          <a:prstGeom prst="rect">
            <a:avLst/>
          </a:prstGeom>
          <a:solidFill>
            <a:srgbClr val="1A5276"/>
          </a:solidFill>
          <a:ln w="12700">
            <a:solidFill>
              <a:srgbClr val="1A5276"/>
            </a:solidFill>
            <a:prstDash val="solid"/>
          </a:ln>
          <a:effectLst>
            <a:outerShdw blurRad="101600" dist="38100" dir="8100000" algn="bl" rotWithShape="0">
              <a:srgbClr val="000000">
                <a:alpha val="18000"/>
              </a:srgbClr>
            </a:outerShdw>
          </a:effectLst>
        </p:spPr>
      </p:sp>
      <p:pic>
        <p:nvPicPr>
          <p:cNvPr id="19" name="Image 3" descr="preencoded.png"/>
          <p:cNvPicPr>
            <a:picLocks noChangeAspect="1"/>
          </p:cNvPicPr>
          <p:nvPr/>
        </p:nvPicPr>
        <p:blipFill>
          <a:blip r:embed="rId6"/>
          <a:stretch>
            <a:fillRect/>
          </a:stretch>
        </p:blipFill>
        <p:spPr>
          <a:xfrm>
            <a:off x="5577840" y="1197864"/>
            <a:ext cx="347472" cy="347472"/>
          </a:xfrm>
          <a:prstGeom prst="rect">
            <a:avLst/>
          </a:prstGeom>
        </p:spPr>
      </p:pic>
      <p:sp>
        <p:nvSpPr>
          <p:cNvPr id="20" name="Text 14"/>
          <p:cNvSpPr/>
          <p:nvPr/>
        </p:nvSpPr>
        <p:spPr>
          <a:xfrm>
            <a:off x="5568696" y="1563624"/>
            <a:ext cx="1463040"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Insurance Plans</a:t>
            </a:r>
            <a:endParaRPr lang="en-US" sz="1200" dirty="0"/>
          </a:p>
        </p:txBody>
      </p:sp>
      <p:sp>
        <p:nvSpPr>
          <p:cNvPr id="21" name="Text 15"/>
          <p:cNvSpPr/>
          <p:nvPr/>
        </p:nvSpPr>
        <p:spPr>
          <a:xfrm>
            <a:off x="5568696" y="1856232"/>
            <a:ext cx="1463040" cy="2697480"/>
          </a:xfrm>
          <a:prstGeom prst="rect">
            <a:avLst/>
          </a:prstGeom>
          <a:noFill/>
          <a:ln/>
        </p:spPr>
        <p:txBody>
          <a:bodyPr wrap="square" lIns="0" tIns="0" rIns="0" bIns="0" rtlCol="0" anchor="t"/>
          <a:lstStyle/>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Banner Medicare Advantage</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Banner | Aetna partnership</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Medicaid: Univ. Family Care</a:t>
            </a:r>
            <a:endParaRPr lang="en-US" sz="1200" dirty="0"/>
          </a:p>
        </p:txBody>
      </p:sp>
      <p:sp>
        <p:nvSpPr>
          <p:cNvPr id="22" name="Shape 16"/>
          <p:cNvSpPr/>
          <p:nvPr/>
        </p:nvSpPr>
        <p:spPr>
          <a:xfrm>
            <a:off x="7232904" y="1078992"/>
            <a:ext cx="1627632" cy="3611880"/>
          </a:xfrm>
          <a:prstGeom prst="rect">
            <a:avLst/>
          </a:prstGeom>
          <a:solidFill>
            <a:srgbClr val="117A65"/>
          </a:solidFill>
          <a:ln w="12700">
            <a:solidFill>
              <a:srgbClr val="117A65"/>
            </a:solidFill>
            <a:prstDash val="solid"/>
          </a:ln>
          <a:effectLst>
            <a:outerShdw blurRad="101600" dist="38100" dir="8100000" algn="bl" rotWithShape="0">
              <a:srgbClr val="000000">
                <a:alpha val="18000"/>
              </a:srgbClr>
            </a:outerShdw>
          </a:effectLst>
        </p:spPr>
      </p:sp>
      <p:pic>
        <p:nvPicPr>
          <p:cNvPr id="23" name="Image 4" descr="preencoded.png"/>
          <p:cNvPicPr>
            <a:picLocks noChangeAspect="1"/>
          </p:cNvPicPr>
          <p:nvPr/>
        </p:nvPicPr>
        <p:blipFill>
          <a:blip r:embed="rId7"/>
          <a:stretch>
            <a:fillRect/>
          </a:stretch>
        </p:blipFill>
        <p:spPr>
          <a:xfrm>
            <a:off x="7351776" y="1197864"/>
            <a:ext cx="347472" cy="347472"/>
          </a:xfrm>
          <a:prstGeom prst="rect">
            <a:avLst/>
          </a:prstGeom>
        </p:spPr>
      </p:pic>
      <p:sp>
        <p:nvSpPr>
          <p:cNvPr id="24" name="Text 17"/>
          <p:cNvSpPr/>
          <p:nvPr/>
        </p:nvSpPr>
        <p:spPr>
          <a:xfrm>
            <a:off x="7342632" y="1563624"/>
            <a:ext cx="1463040"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Specialty Services</a:t>
            </a:r>
            <a:endParaRPr lang="en-US" sz="1200" dirty="0"/>
          </a:p>
        </p:txBody>
      </p:sp>
      <p:sp>
        <p:nvSpPr>
          <p:cNvPr id="25" name="Text 18"/>
          <p:cNvSpPr/>
          <p:nvPr/>
        </p:nvSpPr>
        <p:spPr>
          <a:xfrm>
            <a:off x="7342632" y="1856232"/>
            <a:ext cx="1463040" cy="2697480"/>
          </a:xfrm>
          <a:prstGeom prst="rect">
            <a:avLst/>
          </a:prstGeom>
          <a:noFill/>
          <a:ln/>
        </p:spPr>
        <p:txBody>
          <a:bodyPr wrap="square" lIns="0" tIns="0" rIns="0" bIns="0" rtlCol="0" anchor="t"/>
          <a:lstStyle/>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Cardiology &amp; rehab care</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Pharmacy &amp; home health</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Preventive &amp; wellness care</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Market Analysis: How Services Meet the Needs of the Customer Base</a:t>
            </a:r>
            <a:endParaRPr lang="en-US" sz="2200" dirty="0"/>
          </a:p>
        </p:txBody>
      </p:sp>
      <p:sp>
        <p:nvSpPr>
          <p:cNvPr id="6" name="Shape 4"/>
          <p:cNvSpPr/>
          <p:nvPr/>
        </p:nvSpPr>
        <p:spPr>
          <a:xfrm>
            <a:off x="0" y="1005840"/>
            <a:ext cx="4023360" cy="4133088"/>
          </a:xfrm>
          <a:prstGeom prst="rect">
            <a:avLst/>
          </a:prstGeom>
          <a:solidFill>
            <a:srgbClr val="0D2B6E"/>
          </a:solidFill>
          <a:ln w="12700">
            <a:solidFill>
              <a:srgbClr val="0D2B6E"/>
            </a:solidFill>
            <a:prstDash val="solid"/>
          </a:ln>
        </p:spPr>
      </p:sp>
      <p:sp>
        <p:nvSpPr>
          <p:cNvPr id="7" name="Text 5"/>
          <p:cNvSpPr/>
          <p:nvPr/>
        </p:nvSpPr>
        <p:spPr>
          <a:xfrm>
            <a:off x="137160" y="1078992"/>
            <a:ext cx="3749040" cy="457200"/>
          </a:xfrm>
          <a:prstGeom prst="rect">
            <a:avLst/>
          </a:prstGeom>
          <a:noFill/>
          <a:ln/>
        </p:spPr>
        <p:txBody>
          <a:bodyPr wrap="square"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Who Are Our Patients?</a:t>
            </a:r>
            <a:endParaRPr lang="en-US" sz="1400" dirty="0"/>
          </a:p>
        </p:txBody>
      </p:sp>
      <p:sp>
        <p:nvSpPr>
          <p:cNvPr id="8" name="Shape 6"/>
          <p:cNvSpPr/>
          <p:nvPr/>
        </p:nvSpPr>
        <p:spPr>
          <a:xfrm>
            <a:off x="182880" y="1664208"/>
            <a:ext cx="274320" cy="502920"/>
          </a:xfrm>
          <a:prstGeom prst="rect">
            <a:avLst/>
          </a:prstGeom>
          <a:solidFill>
            <a:srgbClr val="00A896"/>
          </a:solidFill>
          <a:ln w="12700">
            <a:solidFill>
              <a:srgbClr val="00A896"/>
            </a:solidFill>
            <a:prstDash val="solid"/>
          </a:ln>
        </p:spPr>
      </p:sp>
      <p:sp>
        <p:nvSpPr>
          <p:cNvPr id="9" name="Text 7"/>
          <p:cNvSpPr/>
          <p:nvPr/>
        </p:nvSpPr>
        <p:spPr>
          <a:xfrm>
            <a:off x="548640" y="1682496"/>
            <a:ext cx="2377440" cy="256032"/>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Medicare Seniors (65+)</a:t>
            </a:r>
            <a:endParaRPr lang="en-US" sz="1200" dirty="0"/>
          </a:p>
        </p:txBody>
      </p:sp>
      <p:sp>
        <p:nvSpPr>
          <p:cNvPr id="10" name="Text 8"/>
          <p:cNvSpPr/>
          <p:nvPr/>
        </p:nvSpPr>
        <p:spPr>
          <a:xfrm>
            <a:off x="2926080" y="1682496"/>
            <a:ext cx="822960" cy="256032"/>
          </a:xfrm>
          <a:prstGeom prst="rect">
            <a:avLst/>
          </a:prstGeom>
          <a:noFill/>
          <a:ln/>
        </p:spPr>
        <p:txBody>
          <a:bodyPr wrap="square" lIns="0" tIns="0" rIns="0" bIns="0" rtlCol="0" anchor="ctr"/>
          <a:lstStyle/>
          <a:p>
            <a:pPr marL="0" indent="0" algn="r">
              <a:buNone/>
            </a:pPr>
            <a:r>
              <a:rPr lang="en-US" sz="1200" b="1" dirty="0">
                <a:solidFill>
                  <a:srgbClr val="00A896"/>
                </a:solidFill>
                <a:latin typeface="Calibri" pitchFamily="34" charset="0"/>
                <a:ea typeface="Calibri" pitchFamily="34" charset="-122"/>
                <a:cs typeface="Calibri" pitchFamily="34" charset="-120"/>
              </a:rPr>
              <a:t>38%</a:t>
            </a:r>
            <a:endParaRPr lang="en-US" sz="1200" dirty="0"/>
          </a:p>
        </p:txBody>
      </p:sp>
      <p:sp>
        <p:nvSpPr>
          <p:cNvPr id="11" name="Text 9"/>
          <p:cNvSpPr/>
          <p:nvPr/>
        </p:nvSpPr>
        <p:spPr>
          <a:xfrm>
            <a:off x="548640" y="1938528"/>
            <a:ext cx="2377440" cy="219456"/>
          </a:xfrm>
          <a:prstGeom prst="rect">
            <a:avLst/>
          </a:prstGeom>
          <a:noFill/>
          <a:ln/>
        </p:spPr>
        <p:txBody>
          <a:bodyPr wrap="square" lIns="0" tIns="0" rIns="0" bIns="0" rtlCol="0" anchor="ctr"/>
          <a:lstStyle/>
          <a:p>
            <a:pPr marL="0" indent="0">
              <a:buNone/>
            </a:pPr>
            <a:r>
              <a:rPr lang="en-US" sz="1200" dirty="0">
                <a:solidFill>
                  <a:srgbClr val="E8F4FA"/>
                </a:solidFill>
                <a:latin typeface="Calibri" pitchFamily="34" charset="0"/>
                <a:ea typeface="Calibri" pitchFamily="34" charset="-122"/>
                <a:cs typeface="Calibri" pitchFamily="34" charset="-120"/>
              </a:rPr>
              <a:t>of patient mix</a:t>
            </a:r>
            <a:endParaRPr lang="en-US" sz="1200" dirty="0"/>
          </a:p>
        </p:txBody>
      </p:sp>
      <p:sp>
        <p:nvSpPr>
          <p:cNvPr id="12" name="Shape 10"/>
          <p:cNvSpPr/>
          <p:nvPr/>
        </p:nvSpPr>
        <p:spPr>
          <a:xfrm>
            <a:off x="182880" y="2468880"/>
            <a:ext cx="274320" cy="502920"/>
          </a:xfrm>
          <a:prstGeom prst="rect">
            <a:avLst/>
          </a:prstGeom>
          <a:solidFill>
            <a:srgbClr val="F5A623"/>
          </a:solidFill>
          <a:ln w="12700">
            <a:solidFill>
              <a:srgbClr val="F5A623"/>
            </a:solidFill>
            <a:prstDash val="solid"/>
          </a:ln>
        </p:spPr>
      </p:sp>
      <p:sp>
        <p:nvSpPr>
          <p:cNvPr id="13" name="Text 11"/>
          <p:cNvSpPr/>
          <p:nvPr/>
        </p:nvSpPr>
        <p:spPr>
          <a:xfrm>
            <a:off x="548640" y="2487168"/>
            <a:ext cx="2377440" cy="256032"/>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Commercially Insured Adults</a:t>
            </a:r>
            <a:endParaRPr lang="en-US" sz="1200" dirty="0"/>
          </a:p>
        </p:txBody>
      </p:sp>
      <p:sp>
        <p:nvSpPr>
          <p:cNvPr id="14" name="Text 12"/>
          <p:cNvSpPr/>
          <p:nvPr/>
        </p:nvSpPr>
        <p:spPr>
          <a:xfrm>
            <a:off x="2926080" y="2487168"/>
            <a:ext cx="822960" cy="256032"/>
          </a:xfrm>
          <a:prstGeom prst="rect">
            <a:avLst/>
          </a:prstGeom>
          <a:noFill/>
          <a:ln/>
        </p:spPr>
        <p:txBody>
          <a:bodyPr wrap="square" lIns="0" tIns="0" rIns="0" bIns="0" rtlCol="0" anchor="ctr"/>
          <a:lstStyle/>
          <a:p>
            <a:pPr marL="0" indent="0" algn="r">
              <a:buNone/>
            </a:pPr>
            <a:r>
              <a:rPr lang="en-US" sz="1200" b="1" dirty="0">
                <a:solidFill>
                  <a:srgbClr val="F5A623"/>
                </a:solidFill>
                <a:latin typeface="Calibri" pitchFamily="34" charset="0"/>
                <a:ea typeface="Calibri" pitchFamily="34" charset="-122"/>
                <a:cs typeface="Calibri" pitchFamily="34" charset="-120"/>
              </a:rPr>
              <a:t>34%</a:t>
            </a:r>
            <a:endParaRPr lang="en-US" sz="1200" dirty="0"/>
          </a:p>
        </p:txBody>
      </p:sp>
      <p:sp>
        <p:nvSpPr>
          <p:cNvPr id="15" name="Text 13"/>
          <p:cNvSpPr/>
          <p:nvPr/>
        </p:nvSpPr>
        <p:spPr>
          <a:xfrm>
            <a:off x="548640" y="2743200"/>
            <a:ext cx="2377440" cy="219456"/>
          </a:xfrm>
          <a:prstGeom prst="rect">
            <a:avLst/>
          </a:prstGeom>
          <a:noFill/>
          <a:ln/>
        </p:spPr>
        <p:txBody>
          <a:bodyPr wrap="square" lIns="0" tIns="0" rIns="0" bIns="0" rtlCol="0" anchor="ctr"/>
          <a:lstStyle/>
          <a:p>
            <a:pPr marL="0" indent="0">
              <a:buNone/>
            </a:pPr>
            <a:r>
              <a:rPr lang="en-US" sz="1200" dirty="0">
                <a:solidFill>
                  <a:srgbClr val="E8F4FA"/>
                </a:solidFill>
                <a:latin typeface="Calibri" pitchFamily="34" charset="0"/>
                <a:ea typeface="Calibri" pitchFamily="34" charset="-122"/>
                <a:cs typeface="Calibri" pitchFamily="34" charset="-120"/>
              </a:rPr>
              <a:t>of patient mix</a:t>
            </a:r>
            <a:endParaRPr lang="en-US" sz="1200" dirty="0"/>
          </a:p>
        </p:txBody>
      </p:sp>
      <p:sp>
        <p:nvSpPr>
          <p:cNvPr id="16" name="Shape 14"/>
          <p:cNvSpPr/>
          <p:nvPr/>
        </p:nvSpPr>
        <p:spPr>
          <a:xfrm>
            <a:off x="182880" y="3273552"/>
            <a:ext cx="274320" cy="502920"/>
          </a:xfrm>
          <a:prstGeom prst="rect">
            <a:avLst/>
          </a:prstGeom>
          <a:solidFill>
            <a:srgbClr val="0077A8"/>
          </a:solidFill>
          <a:ln w="12700">
            <a:solidFill>
              <a:srgbClr val="0077A8"/>
            </a:solidFill>
            <a:prstDash val="solid"/>
          </a:ln>
        </p:spPr>
      </p:sp>
      <p:sp>
        <p:nvSpPr>
          <p:cNvPr id="17" name="Text 15"/>
          <p:cNvSpPr/>
          <p:nvPr/>
        </p:nvSpPr>
        <p:spPr>
          <a:xfrm>
            <a:off x="548640" y="3291840"/>
            <a:ext cx="2377440" cy="256032"/>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Medicaid Recipients</a:t>
            </a:r>
            <a:endParaRPr lang="en-US" sz="1200" dirty="0"/>
          </a:p>
        </p:txBody>
      </p:sp>
      <p:sp>
        <p:nvSpPr>
          <p:cNvPr id="18" name="Text 16"/>
          <p:cNvSpPr/>
          <p:nvPr/>
        </p:nvSpPr>
        <p:spPr>
          <a:xfrm>
            <a:off x="2926080" y="3291840"/>
            <a:ext cx="822960" cy="256032"/>
          </a:xfrm>
          <a:prstGeom prst="rect">
            <a:avLst/>
          </a:prstGeom>
          <a:noFill/>
          <a:ln/>
        </p:spPr>
        <p:txBody>
          <a:bodyPr wrap="square" lIns="0" tIns="0" rIns="0" bIns="0" rtlCol="0" anchor="ctr"/>
          <a:lstStyle/>
          <a:p>
            <a:pPr marL="0" indent="0" algn="r">
              <a:buNone/>
            </a:pPr>
            <a:r>
              <a:rPr lang="en-US" sz="1200" b="1" dirty="0">
                <a:solidFill>
                  <a:srgbClr val="0077A8"/>
                </a:solidFill>
                <a:latin typeface="Calibri" pitchFamily="34" charset="0"/>
                <a:ea typeface="Calibri" pitchFamily="34" charset="-122"/>
                <a:cs typeface="Calibri" pitchFamily="34" charset="-120"/>
              </a:rPr>
              <a:t>18%</a:t>
            </a:r>
            <a:endParaRPr lang="en-US" sz="1200" dirty="0"/>
          </a:p>
        </p:txBody>
      </p:sp>
      <p:sp>
        <p:nvSpPr>
          <p:cNvPr id="19" name="Text 17"/>
          <p:cNvSpPr/>
          <p:nvPr/>
        </p:nvSpPr>
        <p:spPr>
          <a:xfrm>
            <a:off x="548640" y="3547872"/>
            <a:ext cx="2377440" cy="219456"/>
          </a:xfrm>
          <a:prstGeom prst="rect">
            <a:avLst/>
          </a:prstGeom>
          <a:noFill/>
          <a:ln/>
        </p:spPr>
        <p:txBody>
          <a:bodyPr wrap="square" lIns="0" tIns="0" rIns="0" bIns="0" rtlCol="0" anchor="ctr"/>
          <a:lstStyle/>
          <a:p>
            <a:pPr marL="0" indent="0">
              <a:buNone/>
            </a:pPr>
            <a:r>
              <a:rPr lang="en-US" sz="1200" dirty="0">
                <a:solidFill>
                  <a:srgbClr val="E8F4FA"/>
                </a:solidFill>
                <a:latin typeface="Calibri" pitchFamily="34" charset="0"/>
                <a:ea typeface="Calibri" pitchFamily="34" charset="-122"/>
                <a:cs typeface="Calibri" pitchFamily="34" charset="-120"/>
              </a:rPr>
              <a:t>of patient mix</a:t>
            </a:r>
            <a:endParaRPr lang="en-US" sz="1200" dirty="0"/>
          </a:p>
        </p:txBody>
      </p:sp>
      <p:sp>
        <p:nvSpPr>
          <p:cNvPr id="20" name="Shape 18"/>
          <p:cNvSpPr/>
          <p:nvPr/>
        </p:nvSpPr>
        <p:spPr>
          <a:xfrm>
            <a:off x="182880" y="4078224"/>
            <a:ext cx="274320" cy="502920"/>
          </a:xfrm>
          <a:prstGeom prst="rect">
            <a:avLst/>
          </a:prstGeom>
          <a:solidFill>
            <a:srgbClr val="C0392B"/>
          </a:solidFill>
          <a:ln w="12700">
            <a:solidFill>
              <a:srgbClr val="C0392B"/>
            </a:solidFill>
            <a:prstDash val="solid"/>
          </a:ln>
        </p:spPr>
      </p:sp>
      <p:sp>
        <p:nvSpPr>
          <p:cNvPr id="21" name="Text 19"/>
          <p:cNvSpPr/>
          <p:nvPr/>
        </p:nvSpPr>
        <p:spPr>
          <a:xfrm>
            <a:off x="548640" y="4096512"/>
            <a:ext cx="2377440" cy="256032"/>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Uninsured / Charity Care</a:t>
            </a:r>
            <a:endParaRPr lang="en-US" sz="1200" dirty="0"/>
          </a:p>
        </p:txBody>
      </p:sp>
      <p:sp>
        <p:nvSpPr>
          <p:cNvPr id="22" name="Text 20"/>
          <p:cNvSpPr/>
          <p:nvPr/>
        </p:nvSpPr>
        <p:spPr>
          <a:xfrm>
            <a:off x="2926080" y="4096512"/>
            <a:ext cx="822960" cy="256032"/>
          </a:xfrm>
          <a:prstGeom prst="rect">
            <a:avLst/>
          </a:prstGeom>
          <a:noFill/>
          <a:ln/>
        </p:spPr>
        <p:txBody>
          <a:bodyPr wrap="square" lIns="0" tIns="0" rIns="0" bIns="0" rtlCol="0" anchor="ctr"/>
          <a:lstStyle/>
          <a:p>
            <a:pPr marL="0" indent="0" algn="r">
              <a:buNone/>
            </a:pPr>
            <a:r>
              <a:rPr lang="en-US" sz="1200" b="1" dirty="0">
                <a:solidFill>
                  <a:srgbClr val="C0392B"/>
                </a:solidFill>
                <a:latin typeface="Calibri" pitchFamily="34" charset="0"/>
                <a:ea typeface="Calibri" pitchFamily="34" charset="-122"/>
                <a:cs typeface="Calibri" pitchFamily="34" charset="-120"/>
              </a:rPr>
              <a:t>10%</a:t>
            </a:r>
            <a:endParaRPr lang="en-US" sz="1200" dirty="0"/>
          </a:p>
        </p:txBody>
      </p:sp>
      <p:sp>
        <p:nvSpPr>
          <p:cNvPr id="23" name="Text 21"/>
          <p:cNvSpPr/>
          <p:nvPr/>
        </p:nvSpPr>
        <p:spPr>
          <a:xfrm>
            <a:off x="548640" y="4352544"/>
            <a:ext cx="2377440" cy="219456"/>
          </a:xfrm>
          <a:prstGeom prst="rect">
            <a:avLst/>
          </a:prstGeom>
          <a:noFill/>
          <a:ln/>
        </p:spPr>
        <p:txBody>
          <a:bodyPr wrap="square" lIns="0" tIns="0" rIns="0" bIns="0" rtlCol="0" anchor="ctr"/>
          <a:lstStyle/>
          <a:p>
            <a:pPr marL="0" indent="0">
              <a:buNone/>
            </a:pPr>
            <a:r>
              <a:rPr lang="en-US" sz="1200" dirty="0">
                <a:solidFill>
                  <a:srgbClr val="E8F4FA"/>
                </a:solidFill>
                <a:latin typeface="Calibri" pitchFamily="34" charset="0"/>
                <a:ea typeface="Calibri" pitchFamily="34" charset="-122"/>
                <a:cs typeface="Calibri" pitchFamily="34" charset="-120"/>
              </a:rPr>
              <a:t>of patient mix</a:t>
            </a:r>
            <a:endParaRPr lang="en-US" sz="1200" dirty="0"/>
          </a:p>
        </p:txBody>
      </p:sp>
      <p:sp>
        <p:nvSpPr>
          <p:cNvPr id="24" name="Text 22"/>
          <p:cNvSpPr/>
          <p:nvPr/>
        </p:nvSpPr>
        <p:spPr>
          <a:xfrm>
            <a:off x="4206240" y="1078992"/>
            <a:ext cx="4663440" cy="411480"/>
          </a:xfrm>
          <a:prstGeom prst="rect">
            <a:avLst/>
          </a:prstGeom>
          <a:noFill/>
          <a:ln/>
        </p:spPr>
        <p:txBody>
          <a:bodyPr wrap="square" rtlCol="0" anchor="ctr"/>
          <a:lstStyle/>
          <a:p>
            <a:pPr marL="0" indent="0">
              <a:buNone/>
            </a:pPr>
            <a:r>
              <a:rPr lang="en-US" sz="1300" b="1" dirty="0">
                <a:solidFill>
                  <a:srgbClr val="0D2B6E"/>
                </a:solidFill>
                <a:latin typeface="Calibri" pitchFamily="34" charset="0"/>
                <a:ea typeface="Calibri" pitchFamily="34" charset="-122"/>
                <a:cs typeface="Calibri" pitchFamily="34" charset="-120"/>
              </a:rPr>
              <a:t>How We Meet Their Needs</a:t>
            </a:r>
            <a:endParaRPr lang="en-US" sz="1300" dirty="0"/>
          </a:p>
        </p:txBody>
      </p:sp>
      <p:sp>
        <p:nvSpPr>
          <p:cNvPr id="25" name="Text 23"/>
          <p:cNvSpPr/>
          <p:nvPr/>
        </p:nvSpPr>
        <p:spPr>
          <a:xfrm>
            <a:off x="4206240" y="1554480"/>
            <a:ext cx="4663440" cy="3108960"/>
          </a:xfrm>
          <a:prstGeom prst="rect">
            <a:avLst/>
          </a:prstGeom>
          <a:noFill/>
          <a:ln/>
        </p:spPr>
        <p:txBody>
          <a:bodyPr wrap="square" rtlCol="0" anchor="t"/>
          <a:lstStyle/>
          <a:p>
            <a:pPr marL="342900" indent="-342900">
              <a:lnSpc>
                <a:spcPct val="200000"/>
              </a:lnSpc>
              <a:buSzPct val="100000"/>
              <a:buChar char="•"/>
            </a:pPr>
            <a:r>
              <a:rPr lang="en-US" sz="1200" dirty="0">
                <a:solidFill>
                  <a:srgbClr val="3A3A3A"/>
                </a:solidFill>
                <a:latin typeface="Calibri" pitchFamily="34" charset="0"/>
                <a:ea typeface="Calibri" pitchFamily="34" charset="-122"/>
                <a:cs typeface="Calibri" pitchFamily="34" charset="-120"/>
              </a:rPr>
              <a:t>Multilingual care teams address diverse Phoenix demographics</a:t>
            </a:r>
            <a:endParaRPr lang="en-US" sz="1200" dirty="0"/>
          </a:p>
          <a:p>
            <a:pPr marL="342900" indent="-342900">
              <a:lnSpc>
                <a:spcPct val="200000"/>
              </a:lnSpc>
              <a:buSzPct val="100000"/>
              <a:buChar char="•"/>
            </a:pPr>
            <a:r>
              <a:rPr lang="en-US" sz="1200" dirty="0">
                <a:solidFill>
                  <a:srgbClr val="3A3A3A"/>
                </a:solidFill>
                <a:latin typeface="Calibri" pitchFamily="34" charset="0"/>
                <a:ea typeface="Calibri" pitchFamily="34" charset="-122"/>
                <a:cs typeface="Calibri" pitchFamily="34" charset="-120"/>
              </a:rPr>
              <a:t>Same-day &amp; telehealth appointments meet convenience expectations</a:t>
            </a:r>
            <a:endParaRPr lang="en-US" sz="1200" dirty="0"/>
          </a:p>
          <a:p>
            <a:pPr marL="342900" indent="-342900">
              <a:lnSpc>
                <a:spcPct val="200000"/>
              </a:lnSpc>
              <a:buSzPct val="100000"/>
              <a:buChar char="•"/>
            </a:pPr>
            <a:r>
              <a:rPr lang="en-US" sz="1200" dirty="0">
                <a:solidFill>
                  <a:srgbClr val="3A3A3A"/>
                </a:solidFill>
                <a:latin typeface="Calibri" pitchFamily="34" charset="0"/>
                <a:ea typeface="Calibri" pitchFamily="34" charset="-122"/>
                <a:cs typeface="Calibri" pitchFamily="34" charset="-120"/>
              </a:rPr>
              <a:t>Chronic disease programs serve diabetes, cardiac &amp; oncology patients</a:t>
            </a:r>
            <a:endParaRPr lang="en-US" sz="1200" dirty="0"/>
          </a:p>
          <a:p>
            <a:pPr marL="342900" indent="-342900">
              <a:lnSpc>
                <a:spcPct val="200000"/>
              </a:lnSpc>
              <a:buSzPct val="100000"/>
              <a:buChar char="•"/>
            </a:pPr>
            <a:r>
              <a:rPr lang="en-US" sz="1200" dirty="0">
                <a:solidFill>
                  <a:srgbClr val="3A3A3A"/>
                </a:solidFill>
                <a:latin typeface="Calibri" pitchFamily="34" charset="0"/>
                <a:ea typeface="Calibri" pitchFamily="34" charset="-122"/>
                <a:cs typeface="Calibri" pitchFamily="34" charset="-120"/>
              </a:rPr>
              <a:t>Academic subspecialty expertise for complex, high-acuity cases</a:t>
            </a:r>
            <a:endParaRPr lang="en-US" sz="1200" dirty="0"/>
          </a:p>
          <a:p>
            <a:pPr marL="342900" indent="-342900">
              <a:lnSpc>
                <a:spcPct val="200000"/>
              </a:lnSpc>
              <a:buSzPct val="100000"/>
              <a:buChar char="•"/>
            </a:pPr>
            <a:r>
              <a:rPr lang="en-US" sz="1200" dirty="0">
                <a:solidFill>
                  <a:srgbClr val="3A3A3A"/>
                </a:solidFill>
                <a:latin typeface="Calibri" pitchFamily="34" charset="0"/>
                <a:ea typeface="Calibri" pitchFamily="34" charset="-122"/>
                <a:cs typeface="Calibri" pitchFamily="34" charset="-120"/>
              </a:rPr>
              <a:t>Post-discharge care coordination reduces readmissions</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E8F4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Market Analysis: Competitive Advantage and Market Differentiation</a:t>
            </a:r>
            <a:endParaRPr lang="en-US" sz="2200" dirty="0"/>
          </a:p>
        </p:txBody>
      </p:sp>
      <p:sp>
        <p:nvSpPr>
          <p:cNvPr id="6" name="Shape 4"/>
          <p:cNvSpPr/>
          <p:nvPr/>
        </p:nvSpPr>
        <p:spPr>
          <a:xfrm>
            <a:off x="182880" y="1078992"/>
            <a:ext cx="4114800" cy="3611880"/>
          </a:xfrm>
          <a:prstGeom prst="rect">
            <a:avLst/>
          </a:prstGeom>
          <a:solidFill>
            <a:srgbClr val="0D2B6E"/>
          </a:solidFill>
          <a:ln w="12700">
            <a:solidFill>
              <a:srgbClr val="0D2B6E"/>
            </a:solidFill>
            <a:prstDash val="solid"/>
          </a:ln>
        </p:spPr>
      </p:sp>
      <p:sp>
        <p:nvSpPr>
          <p:cNvPr id="7" name="Shape 5"/>
          <p:cNvSpPr/>
          <p:nvPr/>
        </p:nvSpPr>
        <p:spPr>
          <a:xfrm>
            <a:off x="4846320" y="1078992"/>
            <a:ext cx="4114800" cy="3611880"/>
          </a:xfrm>
          <a:prstGeom prst="rect">
            <a:avLst/>
          </a:prstGeom>
          <a:solidFill>
            <a:srgbClr val="E8E8E8"/>
          </a:solidFill>
          <a:ln w="12700">
            <a:solidFill>
              <a:srgbClr val="E8E8E8"/>
            </a:solidFill>
            <a:prstDash val="solid"/>
          </a:ln>
        </p:spPr>
      </p:sp>
      <p:sp>
        <p:nvSpPr>
          <p:cNvPr id="8" name="Text 6"/>
          <p:cNvSpPr/>
          <p:nvPr/>
        </p:nvSpPr>
        <p:spPr>
          <a:xfrm>
            <a:off x="274320" y="1143000"/>
            <a:ext cx="3931920" cy="365760"/>
          </a:xfrm>
          <a:prstGeom prst="rect">
            <a:avLst/>
          </a:prstGeom>
          <a:noFill/>
          <a:ln/>
        </p:spPr>
        <p:txBody>
          <a:bodyPr wrap="square"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BANNER HEALTH</a:t>
            </a:r>
            <a:endParaRPr lang="en-US" sz="1300" dirty="0"/>
          </a:p>
        </p:txBody>
      </p:sp>
      <p:sp>
        <p:nvSpPr>
          <p:cNvPr id="9" name="Text 7"/>
          <p:cNvSpPr/>
          <p:nvPr/>
        </p:nvSpPr>
        <p:spPr>
          <a:xfrm>
            <a:off x="4937760" y="1143000"/>
            <a:ext cx="3931920" cy="365760"/>
          </a:xfrm>
          <a:prstGeom prst="rect">
            <a:avLst/>
          </a:prstGeom>
          <a:noFill/>
          <a:ln/>
        </p:spPr>
        <p:txBody>
          <a:bodyPr wrap="square" rtlCol="0" anchor="ctr"/>
          <a:lstStyle/>
          <a:p>
            <a:pPr marL="0" indent="0" algn="ctr">
              <a:buNone/>
            </a:pPr>
            <a:r>
              <a:rPr lang="en-US" sz="1300" b="1" dirty="0">
                <a:solidFill>
                  <a:srgbClr val="64748B"/>
                </a:solidFill>
                <a:latin typeface="Calibri" pitchFamily="34" charset="0"/>
                <a:ea typeface="Calibri" pitchFamily="34" charset="-122"/>
                <a:cs typeface="Calibri" pitchFamily="34" charset="-120"/>
              </a:rPr>
              <a:t>COMPETITORS</a:t>
            </a:r>
            <a:endParaRPr lang="en-US" sz="1300" dirty="0"/>
          </a:p>
        </p:txBody>
      </p:sp>
      <p:sp>
        <p:nvSpPr>
          <p:cNvPr id="10" name="Text 8"/>
          <p:cNvSpPr/>
          <p:nvPr/>
        </p:nvSpPr>
        <p:spPr>
          <a:xfrm>
            <a:off x="320040" y="1600200"/>
            <a:ext cx="3840480" cy="2926080"/>
          </a:xfrm>
          <a:prstGeom prst="rect">
            <a:avLst/>
          </a:prstGeom>
          <a:noFill/>
          <a:ln/>
        </p:spPr>
        <p:txBody>
          <a:bodyPr wrap="square" rtlCol="0" anchor="t"/>
          <a:lstStyle/>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MD Anderson Cancer Partnership</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Academic Medical Center Depth</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Banner | Aetna Vertical Integration</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Epic EHR + AI Diagnostics</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33-Hospital Network Scale</a:t>
            </a:r>
            <a:endParaRPr lang="en-US" sz="1200" dirty="0"/>
          </a:p>
        </p:txBody>
      </p:sp>
      <p:sp>
        <p:nvSpPr>
          <p:cNvPr id="11" name="Text 9"/>
          <p:cNvSpPr/>
          <p:nvPr/>
        </p:nvSpPr>
        <p:spPr>
          <a:xfrm>
            <a:off x="4983480" y="1600200"/>
            <a:ext cx="3840480" cy="2926080"/>
          </a:xfrm>
          <a:prstGeom prst="rect">
            <a:avLst/>
          </a:prstGeom>
          <a:noFill/>
          <a:ln/>
        </p:spPr>
        <p:txBody>
          <a:bodyPr wrap="square" rtlCol="0" anchor="t"/>
          <a:lstStyle/>
          <a:p>
            <a:pPr marL="0" indent="0">
              <a:lnSpc>
                <a:spcPct val="200000"/>
              </a:lnSpc>
              <a:buNone/>
            </a:pPr>
            <a:r>
              <a:rPr lang="en-US" sz="1200" dirty="0">
                <a:solidFill>
                  <a:srgbClr val="3A3A3A"/>
                </a:solidFill>
                <a:latin typeface="Calibri" pitchFamily="34" charset="0"/>
                <a:ea typeface="Calibri" pitchFamily="34" charset="-122"/>
                <a:cs typeface="Calibri" pitchFamily="34" charset="-120"/>
              </a:rPr>
              <a:t>✘  No Academic Research Programs</a:t>
            </a:r>
            <a:endParaRPr lang="en-US" sz="1200" dirty="0"/>
          </a:p>
          <a:p>
            <a:pPr marL="0" indent="0">
              <a:lnSpc>
                <a:spcPct val="200000"/>
              </a:lnSpc>
              <a:buNone/>
            </a:pPr>
            <a:r>
              <a:rPr lang="en-US" sz="1200" dirty="0">
                <a:solidFill>
                  <a:srgbClr val="3A3A3A"/>
                </a:solidFill>
                <a:latin typeface="Calibri" pitchFamily="34" charset="0"/>
                <a:ea typeface="Calibri" pitchFamily="34" charset="-122"/>
                <a:cs typeface="Calibri" pitchFamily="34" charset="-120"/>
              </a:rPr>
              <a:t>✘  No In-House Insurance Products</a:t>
            </a:r>
            <a:endParaRPr lang="en-US" sz="1200" dirty="0"/>
          </a:p>
          <a:p>
            <a:pPr marL="0" indent="0">
              <a:lnSpc>
                <a:spcPct val="200000"/>
              </a:lnSpc>
              <a:buNone/>
            </a:pPr>
            <a:r>
              <a:rPr lang="en-US" sz="1200" dirty="0">
                <a:solidFill>
                  <a:srgbClr val="3A3A3A"/>
                </a:solidFill>
                <a:latin typeface="Calibri" pitchFamily="34" charset="0"/>
                <a:ea typeface="Calibri" pitchFamily="34" charset="-122"/>
                <a:cs typeface="Calibri" pitchFamily="34" charset="-120"/>
              </a:rPr>
              <a:t>✘  Limited Telehealth Platforms</a:t>
            </a:r>
            <a:endParaRPr lang="en-US" sz="1200" dirty="0"/>
          </a:p>
          <a:p>
            <a:pPr marL="0" indent="0">
              <a:lnSpc>
                <a:spcPct val="200000"/>
              </a:lnSpc>
              <a:buNone/>
            </a:pPr>
            <a:r>
              <a:rPr lang="en-US" sz="1200" dirty="0">
                <a:solidFill>
                  <a:srgbClr val="3A3A3A"/>
                </a:solidFill>
                <a:latin typeface="Calibri" pitchFamily="34" charset="0"/>
                <a:ea typeface="Calibri" pitchFamily="34" charset="-122"/>
                <a:cs typeface="Calibri" pitchFamily="34" charset="-120"/>
              </a:rPr>
              <a:t>✘  No National Brand Partnerships</a:t>
            </a:r>
            <a:endParaRPr lang="en-US" sz="1200" dirty="0"/>
          </a:p>
          <a:p>
            <a:pPr marL="0" indent="0">
              <a:lnSpc>
                <a:spcPct val="200000"/>
              </a:lnSpc>
              <a:buNone/>
            </a:pPr>
            <a:r>
              <a:rPr lang="en-US" sz="1200" dirty="0">
                <a:solidFill>
                  <a:srgbClr val="3A3A3A"/>
                </a:solidFill>
                <a:latin typeface="Calibri" pitchFamily="34" charset="0"/>
                <a:ea typeface="Calibri" pitchFamily="34" charset="-122"/>
                <a:cs typeface="Calibri" pitchFamily="34" charset="-120"/>
              </a:rPr>
              <a:t>✘  Smaller Specialty Breadth</a:t>
            </a:r>
            <a:endParaRPr lang="en-US" sz="1200" dirty="0"/>
          </a:p>
        </p:txBody>
      </p:sp>
      <p:sp>
        <p:nvSpPr>
          <p:cNvPr id="12" name="Shape 10"/>
          <p:cNvSpPr/>
          <p:nvPr/>
        </p:nvSpPr>
        <p:spPr>
          <a:xfrm>
            <a:off x="4206240" y="2423160"/>
            <a:ext cx="731520" cy="731520"/>
          </a:xfrm>
          <a:prstGeom prst="ellipse">
            <a:avLst/>
          </a:prstGeom>
          <a:solidFill>
            <a:srgbClr val="F5A623"/>
          </a:solidFill>
          <a:ln w="12700">
            <a:solidFill>
              <a:srgbClr val="F5A623"/>
            </a:solidFill>
            <a:prstDash val="solid"/>
          </a:ln>
        </p:spPr>
      </p:sp>
      <p:sp>
        <p:nvSpPr>
          <p:cNvPr id="13" name="Text 11"/>
          <p:cNvSpPr/>
          <p:nvPr/>
        </p:nvSpPr>
        <p:spPr>
          <a:xfrm>
            <a:off x="4206240" y="2423160"/>
            <a:ext cx="731520" cy="73152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VS</a:t>
            </a:r>
            <a:endParaRPr lang="en-US" sz="1400" dirty="0"/>
          </a:p>
        </p:txBody>
      </p:sp>
      <p:sp>
        <p:nvSpPr>
          <p:cNvPr id="14" name="Text 12"/>
          <p:cNvSpPr/>
          <p:nvPr/>
        </p:nvSpPr>
        <p:spPr>
          <a:xfrm>
            <a:off x="182880" y="4828032"/>
            <a:ext cx="8778240" cy="292608"/>
          </a:xfrm>
          <a:prstGeom prst="rect">
            <a:avLst/>
          </a:prstGeom>
          <a:noFill/>
          <a:ln/>
        </p:spPr>
        <p:txBody>
          <a:bodyPr wrap="square" rtlCol="0" anchor="ctr"/>
          <a:lstStyle/>
          <a:p>
            <a:pPr marL="0" indent="0">
              <a:buNone/>
            </a:pPr>
            <a:r>
              <a:rPr lang="en-US" sz="750" i="1" dirty="0">
                <a:solidFill>
                  <a:srgbClr val="64748B"/>
                </a:solidFill>
                <a:latin typeface="Calibri" pitchFamily="34" charset="0"/>
                <a:ea typeface="Calibri" pitchFamily="34" charset="-122"/>
                <a:cs typeface="Calibri" pitchFamily="34" charset="-120"/>
              </a:rPr>
              <a:t>Ravangard et al. (2020). J Egyptian Public Health Assoc, 95(1), 25. | Banner Health (2024).</a:t>
            </a:r>
            <a:endParaRPr lang="en-US" sz="7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Internal Environmental Analysis: Leadership, Employees, Communication &amp; Culture</a:t>
            </a:r>
            <a:endParaRPr lang="en-US" sz="2200" dirty="0"/>
          </a:p>
        </p:txBody>
      </p:sp>
      <p:sp>
        <p:nvSpPr>
          <p:cNvPr id="6" name="Shape 4"/>
          <p:cNvSpPr/>
          <p:nvPr/>
        </p:nvSpPr>
        <p:spPr>
          <a:xfrm>
            <a:off x="182880" y="1078992"/>
            <a:ext cx="4297680" cy="1737360"/>
          </a:xfrm>
          <a:prstGeom prst="rect">
            <a:avLst/>
          </a:prstGeom>
          <a:solidFill>
            <a:srgbClr val="0D2B6E"/>
          </a:solidFill>
          <a:ln w="12700">
            <a:solidFill>
              <a:srgbClr val="0D2B6E"/>
            </a:solidFill>
            <a:prstDash val="solid"/>
          </a:ln>
          <a:effectLst>
            <a:outerShdw blurRad="101600" dist="38100" dir="8100000" algn="bl" rotWithShape="0">
              <a:srgbClr val="000000">
                <a:alpha val="18000"/>
              </a:srgbClr>
            </a:outerShdw>
          </a:effectLst>
        </p:spPr>
      </p:sp>
      <p:pic>
        <p:nvPicPr>
          <p:cNvPr id="7" name="Image 0" descr="preencoded.png"/>
          <p:cNvPicPr>
            <a:picLocks noChangeAspect="1"/>
          </p:cNvPicPr>
          <p:nvPr/>
        </p:nvPicPr>
        <p:blipFill>
          <a:blip r:embed="rId3"/>
          <a:stretch>
            <a:fillRect/>
          </a:stretch>
        </p:blipFill>
        <p:spPr>
          <a:xfrm>
            <a:off x="301752" y="1197864"/>
            <a:ext cx="347472" cy="347472"/>
          </a:xfrm>
          <a:prstGeom prst="rect">
            <a:avLst/>
          </a:prstGeom>
        </p:spPr>
      </p:pic>
      <p:sp>
        <p:nvSpPr>
          <p:cNvPr id="8" name="Text 5"/>
          <p:cNvSpPr/>
          <p:nvPr/>
        </p:nvSpPr>
        <p:spPr>
          <a:xfrm>
            <a:off x="292608" y="1563624"/>
            <a:ext cx="413308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Leadership</a:t>
            </a:r>
            <a:endParaRPr lang="en-US" sz="1200" dirty="0"/>
          </a:p>
        </p:txBody>
      </p:sp>
      <p:sp>
        <p:nvSpPr>
          <p:cNvPr id="9" name="Text 6"/>
          <p:cNvSpPr/>
          <p:nvPr/>
        </p:nvSpPr>
        <p:spPr>
          <a:xfrm>
            <a:off x="228600" y="1737741"/>
            <a:ext cx="4133088" cy="960120"/>
          </a:xfrm>
          <a:prstGeom prst="rect">
            <a:avLst/>
          </a:prstGeom>
          <a:noFill/>
          <a:ln/>
        </p:spPr>
        <p:txBody>
          <a:bodyPr wrap="square" lIns="0" tIns="0" rIns="0" bIns="0" rtlCol="0" anchor="t"/>
          <a:lstStyle/>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CEO Peter Fine's vision</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SVP Garvin: partnership model</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Proactive, innovation-driven</a:t>
            </a:r>
            <a:endParaRPr lang="en-US" sz="1200" dirty="0"/>
          </a:p>
        </p:txBody>
      </p:sp>
      <p:sp>
        <p:nvSpPr>
          <p:cNvPr id="10" name="Shape 7"/>
          <p:cNvSpPr/>
          <p:nvPr/>
        </p:nvSpPr>
        <p:spPr>
          <a:xfrm>
            <a:off x="4663440" y="1078992"/>
            <a:ext cx="4297680" cy="1737360"/>
          </a:xfrm>
          <a:prstGeom prst="rect">
            <a:avLst/>
          </a:prstGeom>
          <a:solidFill>
            <a:srgbClr val="0077A8"/>
          </a:solidFill>
          <a:ln w="12700">
            <a:solidFill>
              <a:srgbClr val="0077A8"/>
            </a:solidFill>
            <a:prstDash val="solid"/>
          </a:ln>
          <a:effectLst>
            <a:outerShdw blurRad="101600" dist="38100" dir="8100000" algn="bl" rotWithShape="0">
              <a:srgbClr val="000000">
                <a:alpha val="18000"/>
              </a:srgbClr>
            </a:outerShdw>
          </a:effectLst>
        </p:spPr>
      </p:sp>
      <p:pic>
        <p:nvPicPr>
          <p:cNvPr id="11" name="Image 1" descr="preencoded.png"/>
          <p:cNvPicPr>
            <a:picLocks noChangeAspect="1"/>
          </p:cNvPicPr>
          <p:nvPr/>
        </p:nvPicPr>
        <p:blipFill>
          <a:blip r:embed="rId4"/>
          <a:stretch>
            <a:fillRect/>
          </a:stretch>
        </p:blipFill>
        <p:spPr>
          <a:xfrm>
            <a:off x="4782312" y="1197864"/>
            <a:ext cx="347472" cy="347472"/>
          </a:xfrm>
          <a:prstGeom prst="rect">
            <a:avLst/>
          </a:prstGeom>
        </p:spPr>
      </p:pic>
      <p:sp>
        <p:nvSpPr>
          <p:cNvPr id="12" name="Text 8"/>
          <p:cNvSpPr/>
          <p:nvPr/>
        </p:nvSpPr>
        <p:spPr>
          <a:xfrm>
            <a:off x="4773168" y="1563624"/>
            <a:ext cx="413308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Workforce</a:t>
            </a:r>
            <a:endParaRPr lang="en-US" sz="1200" dirty="0"/>
          </a:p>
        </p:txBody>
      </p:sp>
      <p:sp>
        <p:nvSpPr>
          <p:cNvPr id="13" name="Text 9"/>
          <p:cNvSpPr/>
          <p:nvPr/>
        </p:nvSpPr>
        <p:spPr>
          <a:xfrm>
            <a:off x="4773168" y="1736598"/>
            <a:ext cx="4133088" cy="960120"/>
          </a:xfrm>
          <a:prstGeom prst="rect">
            <a:avLst/>
          </a:prstGeom>
          <a:noFill/>
          <a:ln/>
        </p:spPr>
        <p:txBody>
          <a:bodyPr wrap="square" lIns="0" tIns="0" rIns="0" bIns="0" rtlCol="0" anchor="t"/>
          <a:lstStyle/>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55,000+ employees</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Competitive retention programs</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Clinical excellence culture</a:t>
            </a:r>
            <a:endParaRPr lang="en-US" sz="1200" dirty="0"/>
          </a:p>
        </p:txBody>
      </p:sp>
      <p:sp>
        <p:nvSpPr>
          <p:cNvPr id="14" name="Shape 10"/>
          <p:cNvSpPr/>
          <p:nvPr/>
        </p:nvSpPr>
        <p:spPr>
          <a:xfrm>
            <a:off x="182880" y="2944367"/>
            <a:ext cx="4297680" cy="1865757"/>
          </a:xfrm>
          <a:prstGeom prst="rect">
            <a:avLst/>
          </a:prstGeom>
          <a:solidFill>
            <a:srgbClr val="00A896"/>
          </a:solidFill>
          <a:ln w="12700">
            <a:solidFill>
              <a:srgbClr val="00A896"/>
            </a:solidFill>
            <a:prstDash val="solid"/>
          </a:ln>
          <a:effectLst>
            <a:outerShdw blurRad="101600" dist="38100" dir="8100000" algn="bl" rotWithShape="0">
              <a:srgbClr val="000000">
                <a:alpha val="18000"/>
              </a:srgbClr>
            </a:outerShdw>
          </a:effectLst>
        </p:spPr>
      </p:sp>
      <p:pic>
        <p:nvPicPr>
          <p:cNvPr id="15" name="Image 2" descr="preencoded.png"/>
          <p:cNvPicPr>
            <a:picLocks noChangeAspect="1"/>
          </p:cNvPicPr>
          <p:nvPr/>
        </p:nvPicPr>
        <p:blipFill>
          <a:blip r:embed="rId5"/>
          <a:stretch>
            <a:fillRect/>
          </a:stretch>
        </p:blipFill>
        <p:spPr>
          <a:xfrm>
            <a:off x="301752" y="3063240"/>
            <a:ext cx="347472" cy="347472"/>
          </a:xfrm>
          <a:prstGeom prst="rect">
            <a:avLst/>
          </a:prstGeom>
        </p:spPr>
      </p:pic>
      <p:sp>
        <p:nvSpPr>
          <p:cNvPr id="16" name="Text 11"/>
          <p:cNvSpPr/>
          <p:nvPr/>
        </p:nvSpPr>
        <p:spPr>
          <a:xfrm>
            <a:off x="292608" y="3429000"/>
            <a:ext cx="413308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Communication</a:t>
            </a:r>
            <a:endParaRPr lang="en-US" sz="1200" dirty="0"/>
          </a:p>
        </p:txBody>
      </p:sp>
      <p:sp>
        <p:nvSpPr>
          <p:cNvPr id="17" name="Text 12"/>
          <p:cNvSpPr/>
          <p:nvPr/>
        </p:nvSpPr>
        <p:spPr>
          <a:xfrm>
            <a:off x="292608" y="3721608"/>
            <a:ext cx="4133088" cy="1088516"/>
          </a:xfrm>
          <a:prstGeom prst="rect">
            <a:avLst/>
          </a:prstGeom>
          <a:noFill/>
          <a:ln/>
        </p:spPr>
        <p:txBody>
          <a:bodyPr wrap="square" lIns="0" tIns="0" rIns="0" bIns="0" rtlCol="0" anchor="t"/>
          <a:lstStyle/>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Epic EHR integration</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Multi-channel staff engagement</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Decentralized local leadership</a:t>
            </a:r>
            <a:endParaRPr lang="en-US" sz="1200" dirty="0"/>
          </a:p>
        </p:txBody>
      </p:sp>
      <p:sp>
        <p:nvSpPr>
          <p:cNvPr id="18" name="Shape 13"/>
          <p:cNvSpPr/>
          <p:nvPr/>
        </p:nvSpPr>
        <p:spPr>
          <a:xfrm>
            <a:off x="4663440" y="2944368"/>
            <a:ext cx="4297680" cy="1865756"/>
          </a:xfrm>
          <a:prstGeom prst="rect">
            <a:avLst/>
          </a:prstGeom>
          <a:solidFill>
            <a:srgbClr val="1A5276"/>
          </a:solidFill>
          <a:ln w="12700">
            <a:solidFill>
              <a:srgbClr val="1A5276"/>
            </a:solidFill>
            <a:prstDash val="solid"/>
          </a:ln>
          <a:effectLst>
            <a:outerShdw blurRad="101600" dist="38100" dir="8100000" algn="bl" rotWithShape="0">
              <a:srgbClr val="000000">
                <a:alpha val="18000"/>
              </a:srgbClr>
            </a:outerShdw>
          </a:effectLst>
        </p:spPr>
      </p:sp>
      <p:pic>
        <p:nvPicPr>
          <p:cNvPr id="19" name="Image 3" descr="preencoded.png"/>
          <p:cNvPicPr>
            <a:picLocks noChangeAspect="1"/>
          </p:cNvPicPr>
          <p:nvPr/>
        </p:nvPicPr>
        <p:blipFill>
          <a:blip r:embed="rId6"/>
          <a:stretch>
            <a:fillRect/>
          </a:stretch>
        </p:blipFill>
        <p:spPr>
          <a:xfrm>
            <a:off x="4782312" y="3063240"/>
            <a:ext cx="347472" cy="347472"/>
          </a:xfrm>
          <a:prstGeom prst="rect">
            <a:avLst/>
          </a:prstGeom>
        </p:spPr>
      </p:pic>
      <p:sp>
        <p:nvSpPr>
          <p:cNvPr id="20" name="Text 14"/>
          <p:cNvSpPr/>
          <p:nvPr/>
        </p:nvSpPr>
        <p:spPr>
          <a:xfrm>
            <a:off x="4773168" y="3429000"/>
            <a:ext cx="413308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Workplace Culture</a:t>
            </a:r>
            <a:endParaRPr lang="en-US" sz="1200" dirty="0"/>
          </a:p>
        </p:txBody>
      </p:sp>
      <p:sp>
        <p:nvSpPr>
          <p:cNvPr id="21" name="Text 15"/>
          <p:cNvSpPr/>
          <p:nvPr/>
        </p:nvSpPr>
        <p:spPr>
          <a:xfrm>
            <a:off x="4773168" y="3721608"/>
            <a:ext cx="4133088" cy="822960"/>
          </a:xfrm>
          <a:prstGeom prst="rect">
            <a:avLst/>
          </a:prstGeom>
          <a:noFill/>
          <a:ln/>
        </p:spPr>
        <p:txBody>
          <a:bodyPr wrap="square" lIns="0" tIns="0" rIns="0" bIns="0" rtlCol="0" anchor="t"/>
          <a:lstStyle/>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Top employer recognition</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Diversity &amp; inclusion focus</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Continuous quality improvement</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8F4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External Environmental Analysis: PESTLE Trends Affecting Banner Health</a:t>
            </a:r>
            <a:endParaRPr lang="en-US" sz="2200" dirty="0"/>
          </a:p>
        </p:txBody>
      </p:sp>
      <p:sp>
        <p:nvSpPr>
          <p:cNvPr id="6" name="Shape 4"/>
          <p:cNvSpPr/>
          <p:nvPr/>
        </p:nvSpPr>
        <p:spPr>
          <a:xfrm>
            <a:off x="182880" y="1115568"/>
            <a:ext cx="2834640" cy="1719072"/>
          </a:xfrm>
          <a:prstGeom prst="rect">
            <a:avLst/>
          </a:prstGeom>
          <a:solidFill>
            <a:srgbClr val="0D2B6E"/>
          </a:solidFill>
          <a:ln w="12700">
            <a:solidFill>
              <a:srgbClr val="0D2B6E"/>
            </a:solidFill>
            <a:prstDash val="solid"/>
          </a:ln>
          <a:effectLst>
            <a:outerShdw blurRad="101600" dist="38100" dir="8100000" algn="bl" rotWithShape="0">
              <a:srgbClr val="000000">
                <a:alpha val="18000"/>
              </a:srgbClr>
            </a:outerShdw>
          </a:effectLst>
        </p:spPr>
      </p:sp>
      <p:pic>
        <p:nvPicPr>
          <p:cNvPr id="7" name="Image 0" descr="preencoded.png"/>
          <p:cNvPicPr>
            <a:picLocks noChangeAspect="1"/>
          </p:cNvPicPr>
          <p:nvPr/>
        </p:nvPicPr>
        <p:blipFill>
          <a:blip r:embed="rId3"/>
          <a:stretch>
            <a:fillRect/>
          </a:stretch>
        </p:blipFill>
        <p:spPr>
          <a:xfrm>
            <a:off x="301752" y="1234440"/>
            <a:ext cx="347472" cy="347472"/>
          </a:xfrm>
          <a:prstGeom prst="rect">
            <a:avLst/>
          </a:prstGeom>
        </p:spPr>
      </p:pic>
      <p:sp>
        <p:nvSpPr>
          <p:cNvPr id="8" name="Text 5"/>
          <p:cNvSpPr/>
          <p:nvPr/>
        </p:nvSpPr>
        <p:spPr>
          <a:xfrm>
            <a:off x="292608" y="1600200"/>
            <a:ext cx="267004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Political</a:t>
            </a:r>
            <a:endParaRPr lang="en-US" sz="1200" dirty="0"/>
          </a:p>
        </p:txBody>
      </p:sp>
      <p:sp>
        <p:nvSpPr>
          <p:cNvPr id="9" name="Text 6"/>
          <p:cNvSpPr/>
          <p:nvPr/>
        </p:nvSpPr>
        <p:spPr>
          <a:xfrm>
            <a:off x="292608" y="1892808"/>
            <a:ext cx="2670048" cy="80467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Telehealth &amp; Medicaid reimbursement policy shifts</a:t>
            </a:r>
            <a:endParaRPr lang="en-US" sz="1200" dirty="0"/>
          </a:p>
        </p:txBody>
      </p:sp>
      <p:sp>
        <p:nvSpPr>
          <p:cNvPr id="10" name="Shape 7"/>
          <p:cNvSpPr/>
          <p:nvPr/>
        </p:nvSpPr>
        <p:spPr>
          <a:xfrm>
            <a:off x="3154680" y="1115568"/>
            <a:ext cx="2834640" cy="1719072"/>
          </a:xfrm>
          <a:prstGeom prst="rect">
            <a:avLst/>
          </a:prstGeom>
          <a:solidFill>
            <a:srgbClr val="0077A8"/>
          </a:solidFill>
          <a:ln w="12700">
            <a:solidFill>
              <a:srgbClr val="0077A8"/>
            </a:solidFill>
            <a:prstDash val="solid"/>
          </a:ln>
          <a:effectLst>
            <a:outerShdw blurRad="101600" dist="38100" dir="8100000" algn="bl" rotWithShape="0">
              <a:srgbClr val="000000">
                <a:alpha val="18000"/>
              </a:srgbClr>
            </a:outerShdw>
          </a:effectLst>
        </p:spPr>
      </p:sp>
      <p:pic>
        <p:nvPicPr>
          <p:cNvPr id="11" name="Image 1" descr="preencoded.png"/>
          <p:cNvPicPr>
            <a:picLocks noChangeAspect="1"/>
          </p:cNvPicPr>
          <p:nvPr/>
        </p:nvPicPr>
        <p:blipFill>
          <a:blip r:embed="rId4"/>
          <a:stretch>
            <a:fillRect/>
          </a:stretch>
        </p:blipFill>
        <p:spPr>
          <a:xfrm>
            <a:off x="3273552" y="1234440"/>
            <a:ext cx="347472" cy="347472"/>
          </a:xfrm>
          <a:prstGeom prst="rect">
            <a:avLst/>
          </a:prstGeom>
        </p:spPr>
      </p:pic>
      <p:sp>
        <p:nvSpPr>
          <p:cNvPr id="12" name="Text 8"/>
          <p:cNvSpPr/>
          <p:nvPr/>
        </p:nvSpPr>
        <p:spPr>
          <a:xfrm>
            <a:off x="3264408" y="1600200"/>
            <a:ext cx="267004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Economic</a:t>
            </a:r>
            <a:endParaRPr lang="en-US" sz="1200" dirty="0"/>
          </a:p>
        </p:txBody>
      </p:sp>
      <p:sp>
        <p:nvSpPr>
          <p:cNvPr id="13" name="Text 9"/>
          <p:cNvSpPr/>
          <p:nvPr/>
        </p:nvSpPr>
        <p:spPr>
          <a:xfrm>
            <a:off x="3264408" y="1892808"/>
            <a:ext cx="2670048" cy="80467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Rising healthcare ad spend; $20B digital market in 2024</a:t>
            </a:r>
            <a:endParaRPr lang="en-US" sz="1200" dirty="0"/>
          </a:p>
        </p:txBody>
      </p:sp>
      <p:sp>
        <p:nvSpPr>
          <p:cNvPr id="14" name="Shape 10"/>
          <p:cNvSpPr/>
          <p:nvPr/>
        </p:nvSpPr>
        <p:spPr>
          <a:xfrm>
            <a:off x="6126480" y="1115568"/>
            <a:ext cx="2834640" cy="1719072"/>
          </a:xfrm>
          <a:prstGeom prst="rect">
            <a:avLst/>
          </a:prstGeom>
          <a:solidFill>
            <a:srgbClr val="00A896"/>
          </a:solidFill>
          <a:ln w="12700">
            <a:solidFill>
              <a:srgbClr val="00A896"/>
            </a:solidFill>
            <a:prstDash val="solid"/>
          </a:ln>
          <a:effectLst>
            <a:outerShdw blurRad="101600" dist="38100" dir="8100000" algn="bl" rotWithShape="0">
              <a:srgbClr val="000000">
                <a:alpha val="18000"/>
              </a:srgbClr>
            </a:outerShdw>
          </a:effectLst>
        </p:spPr>
      </p:sp>
      <p:pic>
        <p:nvPicPr>
          <p:cNvPr id="15" name="Image 2" descr="preencoded.png"/>
          <p:cNvPicPr>
            <a:picLocks noChangeAspect="1"/>
          </p:cNvPicPr>
          <p:nvPr/>
        </p:nvPicPr>
        <p:blipFill>
          <a:blip r:embed="rId5"/>
          <a:stretch>
            <a:fillRect/>
          </a:stretch>
        </p:blipFill>
        <p:spPr>
          <a:xfrm>
            <a:off x="6245352" y="1234440"/>
            <a:ext cx="347472" cy="347472"/>
          </a:xfrm>
          <a:prstGeom prst="rect">
            <a:avLst/>
          </a:prstGeom>
        </p:spPr>
      </p:pic>
      <p:sp>
        <p:nvSpPr>
          <p:cNvPr id="16" name="Text 11"/>
          <p:cNvSpPr/>
          <p:nvPr/>
        </p:nvSpPr>
        <p:spPr>
          <a:xfrm>
            <a:off x="6236208" y="1600200"/>
            <a:ext cx="267004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Social</a:t>
            </a:r>
            <a:endParaRPr lang="en-US" sz="1200" dirty="0"/>
          </a:p>
        </p:txBody>
      </p:sp>
      <p:sp>
        <p:nvSpPr>
          <p:cNvPr id="17" name="Text 12"/>
          <p:cNvSpPr/>
          <p:nvPr/>
        </p:nvSpPr>
        <p:spPr>
          <a:xfrm>
            <a:off x="6236208" y="1892808"/>
            <a:ext cx="2670048" cy="80467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Aging &amp; diverse Phoenix demographics drive demand</a:t>
            </a:r>
            <a:endParaRPr lang="en-US" sz="1200" dirty="0"/>
          </a:p>
        </p:txBody>
      </p:sp>
      <p:sp>
        <p:nvSpPr>
          <p:cNvPr id="18" name="Shape 13"/>
          <p:cNvSpPr/>
          <p:nvPr/>
        </p:nvSpPr>
        <p:spPr>
          <a:xfrm>
            <a:off x="182880" y="2990088"/>
            <a:ext cx="2834640" cy="1719072"/>
          </a:xfrm>
          <a:prstGeom prst="rect">
            <a:avLst/>
          </a:prstGeom>
          <a:solidFill>
            <a:srgbClr val="1A5276"/>
          </a:solidFill>
          <a:ln w="12700">
            <a:solidFill>
              <a:srgbClr val="1A5276"/>
            </a:solidFill>
            <a:prstDash val="solid"/>
          </a:ln>
          <a:effectLst>
            <a:outerShdw blurRad="101600" dist="38100" dir="8100000" algn="bl" rotWithShape="0">
              <a:srgbClr val="000000">
                <a:alpha val="18000"/>
              </a:srgbClr>
            </a:outerShdw>
          </a:effectLst>
        </p:spPr>
      </p:sp>
      <p:pic>
        <p:nvPicPr>
          <p:cNvPr id="19" name="Image 3" descr="preencoded.png"/>
          <p:cNvPicPr>
            <a:picLocks noChangeAspect="1"/>
          </p:cNvPicPr>
          <p:nvPr/>
        </p:nvPicPr>
        <p:blipFill>
          <a:blip r:embed="rId6"/>
          <a:stretch>
            <a:fillRect/>
          </a:stretch>
        </p:blipFill>
        <p:spPr>
          <a:xfrm>
            <a:off x="301752" y="3108960"/>
            <a:ext cx="347472" cy="347472"/>
          </a:xfrm>
          <a:prstGeom prst="rect">
            <a:avLst/>
          </a:prstGeom>
        </p:spPr>
      </p:pic>
      <p:sp>
        <p:nvSpPr>
          <p:cNvPr id="20" name="Text 14"/>
          <p:cNvSpPr/>
          <p:nvPr/>
        </p:nvSpPr>
        <p:spPr>
          <a:xfrm>
            <a:off x="292608" y="3474720"/>
            <a:ext cx="267004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Technological</a:t>
            </a:r>
            <a:endParaRPr lang="en-US" sz="1200" dirty="0"/>
          </a:p>
        </p:txBody>
      </p:sp>
      <p:sp>
        <p:nvSpPr>
          <p:cNvPr id="21" name="Text 15"/>
          <p:cNvSpPr/>
          <p:nvPr/>
        </p:nvSpPr>
        <p:spPr>
          <a:xfrm>
            <a:off x="292608" y="3767328"/>
            <a:ext cx="2670048" cy="80467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AI diagnostics, telehealth &amp; digital therapeutics</a:t>
            </a:r>
            <a:endParaRPr lang="en-US" sz="1200" dirty="0"/>
          </a:p>
        </p:txBody>
      </p:sp>
      <p:sp>
        <p:nvSpPr>
          <p:cNvPr id="22" name="Shape 16"/>
          <p:cNvSpPr/>
          <p:nvPr/>
        </p:nvSpPr>
        <p:spPr>
          <a:xfrm>
            <a:off x="3154680" y="2990088"/>
            <a:ext cx="2834640" cy="1719072"/>
          </a:xfrm>
          <a:prstGeom prst="rect">
            <a:avLst/>
          </a:prstGeom>
          <a:solidFill>
            <a:srgbClr val="117A65"/>
          </a:solidFill>
          <a:ln w="12700">
            <a:solidFill>
              <a:srgbClr val="117A65"/>
            </a:solidFill>
            <a:prstDash val="solid"/>
          </a:ln>
          <a:effectLst>
            <a:outerShdw blurRad="101600" dist="38100" dir="8100000" algn="bl" rotWithShape="0">
              <a:srgbClr val="000000">
                <a:alpha val="18000"/>
              </a:srgbClr>
            </a:outerShdw>
          </a:effectLst>
        </p:spPr>
      </p:sp>
      <p:pic>
        <p:nvPicPr>
          <p:cNvPr id="23" name="Image 4" descr="preencoded.png"/>
          <p:cNvPicPr>
            <a:picLocks noChangeAspect="1"/>
          </p:cNvPicPr>
          <p:nvPr/>
        </p:nvPicPr>
        <p:blipFill>
          <a:blip r:embed="rId7"/>
          <a:stretch>
            <a:fillRect/>
          </a:stretch>
        </p:blipFill>
        <p:spPr>
          <a:xfrm>
            <a:off x="3273552" y="3108960"/>
            <a:ext cx="347472" cy="347472"/>
          </a:xfrm>
          <a:prstGeom prst="rect">
            <a:avLst/>
          </a:prstGeom>
        </p:spPr>
      </p:pic>
      <p:sp>
        <p:nvSpPr>
          <p:cNvPr id="24" name="Text 17"/>
          <p:cNvSpPr/>
          <p:nvPr/>
        </p:nvSpPr>
        <p:spPr>
          <a:xfrm>
            <a:off x="3264408" y="3474720"/>
            <a:ext cx="267004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Legal</a:t>
            </a:r>
            <a:endParaRPr lang="en-US" sz="1200" dirty="0"/>
          </a:p>
        </p:txBody>
      </p:sp>
      <p:sp>
        <p:nvSpPr>
          <p:cNvPr id="25" name="Text 18"/>
          <p:cNvSpPr/>
          <p:nvPr/>
        </p:nvSpPr>
        <p:spPr>
          <a:xfrm>
            <a:off x="3264408" y="3767328"/>
            <a:ext cx="2670048" cy="80467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HIPAA compliance &amp; CMS value-based purchasing mandates</a:t>
            </a:r>
            <a:endParaRPr lang="en-US" sz="1200" dirty="0"/>
          </a:p>
        </p:txBody>
      </p:sp>
      <p:sp>
        <p:nvSpPr>
          <p:cNvPr id="26" name="Shape 19"/>
          <p:cNvSpPr/>
          <p:nvPr/>
        </p:nvSpPr>
        <p:spPr>
          <a:xfrm>
            <a:off x="6126480" y="2990088"/>
            <a:ext cx="2834640" cy="1719072"/>
          </a:xfrm>
          <a:prstGeom prst="rect">
            <a:avLst/>
          </a:prstGeom>
          <a:solidFill>
            <a:srgbClr val="7D3C98"/>
          </a:solidFill>
          <a:ln w="12700">
            <a:solidFill>
              <a:srgbClr val="7D3C98"/>
            </a:solidFill>
            <a:prstDash val="solid"/>
          </a:ln>
          <a:effectLst>
            <a:outerShdw blurRad="101600" dist="38100" dir="8100000" algn="bl" rotWithShape="0">
              <a:srgbClr val="000000">
                <a:alpha val="18000"/>
              </a:srgbClr>
            </a:outerShdw>
          </a:effectLst>
        </p:spPr>
      </p:sp>
      <p:pic>
        <p:nvPicPr>
          <p:cNvPr id="27" name="Image 5" descr="preencoded.png"/>
          <p:cNvPicPr>
            <a:picLocks noChangeAspect="1"/>
          </p:cNvPicPr>
          <p:nvPr/>
        </p:nvPicPr>
        <p:blipFill>
          <a:blip r:embed="rId8"/>
          <a:stretch>
            <a:fillRect/>
          </a:stretch>
        </p:blipFill>
        <p:spPr>
          <a:xfrm>
            <a:off x="6245352" y="3108960"/>
            <a:ext cx="347472" cy="347472"/>
          </a:xfrm>
          <a:prstGeom prst="rect">
            <a:avLst/>
          </a:prstGeom>
        </p:spPr>
      </p:pic>
      <p:sp>
        <p:nvSpPr>
          <p:cNvPr id="28" name="Text 20"/>
          <p:cNvSpPr/>
          <p:nvPr/>
        </p:nvSpPr>
        <p:spPr>
          <a:xfrm>
            <a:off x="6236208" y="3474720"/>
            <a:ext cx="267004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Ethical</a:t>
            </a:r>
            <a:endParaRPr lang="en-US" sz="1200" dirty="0"/>
          </a:p>
        </p:txBody>
      </p:sp>
      <p:sp>
        <p:nvSpPr>
          <p:cNvPr id="29" name="Text 21"/>
          <p:cNvSpPr/>
          <p:nvPr/>
        </p:nvSpPr>
        <p:spPr>
          <a:xfrm>
            <a:off x="6236208" y="3767328"/>
            <a:ext cx="2670048" cy="80467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Truth-in-advertising &amp; evidence-based promotion standards</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TotalTime>
  <Words>5082</Words>
  <Application>Microsoft Office PowerPoint</Application>
  <PresentationFormat>On-screen Show (16:9)</PresentationFormat>
  <Paragraphs>280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Marketing Plan – Banner Health</dc:title>
  <dc:subject>PptxGenJS Presentation</dc:subject>
  <dc:creator>PptxGenJS</dc:creator>
  <cp:lastModifiedBy>PC</cp:lastModifiedBy>
  <cp:revision>7</cp:revision>
  <dcterms:created xsi:type="dcterms:W3CDTF">2026-05-04T22:50:00Z</dcterms:created>
  <dcterms:modified xsi:type="dcterms:W3CDTF">2026-05-05T01:41:05Z</dcterms:modified>
</cp:coreProperties>
</file>