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8817" autoAdjust="0"/>
  </p:normalViewPr>
  <p:slideViewPr>
    <p:cSldViewPr snapToGrid="0" snapToObjects="1">
      <p:cViewPr varScale="1">
        <p:scale>
          <a:sx n="81" d="100"/>
          <a:sy n="81" d="100"/>
        </p:scale>
        <p:origin x="149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40687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Premier Lacrosse league was formed with a single-entity structure at its beginning in 2019, with the league, and not an individual to the franchise team, holding the ultimate ownership of the teams. This model is directly based on the example of Major League Soccer which in 1993 pioneered the single-entity model as a stabilizer to a fledgling professional sports league in a competitive entertainment industry. In single-entity governing models, there is a centralization of financial risk: the poor performance of a single team on a commercial basis does not cause the collapse of the entire league, but instead it is absorbed by the league. In 2023 when the Women's Lacrosse League was founded, it was incorporated as an immediate subsidiary under the umbrella of the PLL as a corporation, allowing the sharing of operational infrastructure across the promotional, scheduling, traveling and facility contracts. </a:t>
            </a:r>
            <a:r>
              <a:rPr lang="en-US" sz="1800" kern="100" dirty="0" err="1">
                <a:effectLst/>
                <a:latin typeface="Calibri" panose="020F0502020204030204" pitchFamily="34" charset="0"/>
                <a:ea typeface="Calibri" panose="020F0502020204030204" pitchFamily="34" charset="0"/>
                <a:cs typeface="Calibri" panose="020F0502020204030204" pitchFamily="34" charset="0"/>
              </a:rPr>
              <a:t>Chelladurai</a:t>
            </a:r>
            <a:r>
              <a:rPr lang="en-US" sz="1800" kern="100" dirty="0">
                <a:effectLst/>
                <a:latin typeface="Calibri" panose="020F0502020204030204" pitchFamily="34" charset="0"/>
                <a:ea typeface="Calibri" panose="020F0502020204030204" pitchFamily="34" charset="0"/>
                <a:cs typeface="Calibri" panose="020F0502020204030204" pitchFamily="34" charset="0"/>
              </a:rPr>
              <a:t> &amp; Kim (2022)</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confirm that single-entity models are quantitatively effective in lowering systemic league risk, at the same time not making them competitive. The centralized nature of the player contracts - where teams do not own players but the league does gives the organization the ability to regulate its spending on salaries and also ensure fair distribution of talent.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PLL and WLL are both Limited Liability Companies, which is the most common form of commercial organization or form in the United States with respect to professional sports leagues. The LLC form has four key benefits over other forms of corporations like general partnership, C-corporation, etc. First, limited liability protection would guarantee that personal assets of the investor that is not part of his capital contribution would be legally secured, lowering their financial exposure and making the league more appealing to external investors. Second, treatment under the pass-through taxation implies that only the income of the league is subject to taxation, not the entity itself, which is the best result that can be achieved under a C-corporation structure, and otherwise enhances the net returns to the stakeholders. Third, operating agreements of LLC are highly customized and allow complex arrangements of tiers of investors, formulas of profit sharing and customized arrangement of management rights that would fit precisely the needs of professional sports organization. Fourth, the LLC form is very popular among the private equity, the PLL took advantage of its LLC status to raise or raise $35 million in Series B financing in 2022 to demonstrate the investor confidence in the governance form </a:t>
            </a:r>
            <a:r>
              <a:rPr lang="en-US" sz="1800" dirty="0">
                <a:effectLst/>
                <a:latin typeface="Calibri" panose="020F0502020204030204" pitchFamily="34" charset="0"/>
                <a:ea typeface="Calibri" panose="020F0502020204030204" pitchFamily="34" charset="0"/>
              </a:rPr>
              <a:t>(US Lacrosse, 2023)</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Similar leagues such as the NWSL or the Arena Football League use LLC or other derivative structures, thus confirming their preference by industry towards this type of organization.</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proposal is to expand the WLL and move toward eight teams over a transitioning two-year plan, backed by various converging market indicators. The report showed unprecedented and accelerating growth in women viewership of sports since 2022, which Nielsen positioned the WLL to capitalize on </a:t>
            </a:r>
            <a:r>
              <a:rPr lang="en-US" sz="1800" kern="100" dirty="0">
                <a:effectLst/>
                <a:latin typeface="Calibri" panose="020F0502020204030204" pitchFamily="34" charset="0"/>
                <a:ea typeface="Calibri" panose="020F0502020204030204" pitchFamily="34" charset="0"/>
                <a:cs typeface="Calibri" panose="020F0502020204030204" pitchFamily="34" charset="0"/>
              </a:rPr>
              <a:t>(Nielsen Sports, 2024)</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 report registered a 28 percent growth in women and girl lacrosse participation in the previous five years, which guaranteed a strong talent pipeline that could take on expansion rosters </a:t>
            </a:r>
            <a:r>
              <a:rPr lang="en-US" sz="1800" kern="100" dirty="0">
                <a:effectLst/>
                <a:latin typeface="Calibri" panose="020F0502020204030204" pitchFamily="34" charset="0"/>
                <a:ea typeface="Calibri" panose="020F0502020204030204" pitchFamily="34" charset="0"/>
                <a:cs typeface="Calibri" panose="020F0502020204030204" pitchFamily="34" charset="0"/>
              </a:rPr>
              <a:t>(US Lacrosse, 2023)</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Growth also creates direct capital by way of franchise fees, in the case of the NWSL, the suggested amount was 15–25 million on the initial entry into a new market </a:t>
            </a:r>
            <a:r>
              <a:rPr lang="en-US" sz="1800" kern="100" dirty="0">
                <a:effectLst/>
                <a:latin typeface="Calibri" panose="020F0502020204030204" pitchFamily="34" charset="0"/>
                <a:ea typeface="Calibri" panose="020F0502020204030204" pitchFamily="34" charset="0"/>
                <a:cs typeface="Calibri" panose="020F0502020204030204" pitchFamily="34" charset="0"/>
              </a:rPr>
              <a:t>(US Lacrosse, 2023)</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Other teams increase the size of the national broadcasts and makes the WLL more appealing to media partners who are interested in reaching wider demographic audiences in women sports and corporate sponsors who are interested in reaching wider demographic audiences in women sports. Nonetheless, expansion strategy should take into consideration quantifiable risks: operational costs per new team are estimated at 2-4 million in the first year, competitive imbalance can take place, unless there is a skilled roster on the expansion team, and dilution of talents is a known risk in high expansion cases </a:t>
            </a:r>
            <a:r>
              <a:rPr lang="en-US" sz="1800" kern="100" dirty="0">
                <a:effectLst/>
                <a:latin typeface="Calibri" panose="020F0502020204030204" pitchFamily="34" charset="0"/>
                <a:ea typeface="Calibri" panose="020F0502020204030204" pitchFamily="34" charset="0"/>
                <a:cs typeface="Calibri" panose="020F0502020204030204" pitchFamily="34" charset="0"/>
              </a:rPr>
              <a:t>(Rossini et al., 2025)</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These concerns are effectively addressed through a gradual process that includes a series of transitions for player development training and how payments are aligned with the new single-entity model.</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Denver and Atlanta are the two candidate markets with the most potential in the future expansion of WLL in terms of a rigorous multi-factor analysis that includes demographics, lacrosse participation rates, venue infrastructure and corporate sponsorship potential. The metropolitan area of the city of Denver, with almost three million people, has a highly concentrated demographic of millennials and Gen Z consumers, the primary target market of the WLL, and an excellent outdoor and active lifestyle culture that, naturally, resonates with the brand image of lacrosse. Approximately 3,600 registered women, spread across more than 12,400 women players of lacrosse in Colorado alone, and an additional nine NCAA Division I programs within a radius of 300 miles, the talent pipeline is already quite well-established, which reduces the risk of recruitment in an expansion franchise </a:t>
            </a:r>
            <a:r>
              <a:rPr lang="en-US" sz="1800" kern="100" dirty="0">
                <a:effectLst/>
                <a:latin typeface="Calibri" panose="020F0502020204030204" pitchFamily="34" charset="0"/>
                <a:ea typeface="Calibri" panose="020F0502020204030204" pitchFamily="34" charset="0"/>
                <a:cs typeface="Calibri" panose="020F0502020204030204" pitchFamily="34" charset="0"/>
              </a:rPr>
              <a:t>(Fitzgerald, 2026)</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 Altitude Events Center of Denver has a capacity of about 8,500 indoors, which is adequate to accommodate the present attendance capacity of WLL. Atlanta is no less attractive: a metropolitan population of 6.2 million with a population increase of more than 60,000 residents each year as of 2020-2023, according to data provided by the U.S Census Bureau. The participation rate of women in lacrosse in Georgia increased by 41 percent since 2018 and indicates a relatively small market dominated by amateur participants, thus showing that there is a relatively high potential for untapped professional sports in the region. Most importantly, the Fortune 500 corporate concentration of Atlanta, including Coca-Cola, Delta Air Lines, and Home Depot, offers sponsorship revenue opportunities capable of challenging existing major markets, and State Farm Arena has a 21,000-seat capacity, which can handle high-demand fixtures </a:t>
            </a:r>
            <a:r>
              <a:rPr lang="en-US" sz="1800" kern="100" dirty="0">
                <a:effectLst/>
                <a:latin typeface="Calibri" panose="020F0502020204030204" pitchFamily="34" charset="0"/>
                <a:ea typeface="Calibri" panose="020F0502020204030204" pitchFamily="34" charset="0"/>
                <a:cs typeface="Calibri" panose="020F0502020204030204" pitchFamily="34" charset="0"/>
              </a:rPr>
              <a:t>(Misch, 2021)</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Neither of the two cities has a WLL presence currently, which excludes the concerns about the intra-market competition.</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It is also necessary to maintain the competitive balance during expansion to maintain the interest of fans, broadcast values and long-term health of the league, as research has consistently shown that perceived competitive uncertainty is a leading factor in the consumption of sports. There are three evidence-based strategies that are proposed. To start with, a modest salary cap is instituted, pegged at $1.8 million per team in 2025 (the first season), combined with a luxury tax system, which requires teams that overspend, as a condition of having their taxes refunded, to remit to lower-revenue expansion franchises. Since 2013, with a similar cap architecture, the compensation structure used by the NWSL has been sufficiently effective to maintain competitive parity since 2013. Second, the reverse-order select centralized entry draft will make underperforming teams the top priority in acquiring the best collegiate and international talent. Because the PLL operates under the single-entity model and it contracts all players, it has the capability of administering draft rights centrally, without the complex negotiations between franchise and distributed ownership that complicate distributed ownership leagues. It is suggested to have a seven-round format, corresponding to the PLL men's league format. Third, total revenue sharing -sharing 60 percent of national media rights revenue with all teams sharing it on the same basis, requiring visiting teams to pay 15 percent of gate receipts and distributing the pool revenue of merchandise pools on the same basis.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WLL is already based on five key incomes. Digital partnerships between ESPN+ and Turner Sports to sell broadcast and streaming rights bring in an estimated 35 percent of total revenue. Corporate sponsorships are providing a percentage of 28, with title sponsors, Cannon Sports and New Balance, anchoring this percentage. Ticket sales and gate revenue make up 18 percent of the revenue and average 4,200 attendees per WLL game in 2024. The 12% comes in the form of royalty on merchandise and equipment, and the others 7% comes in the form of the one-time franchise expansion fees. Two additional sources of revenue are suggested in order to decrease the reliance on a single source of revenue and to strengthen the league's finances. The former is a fantasy sports/gaming platform with the WLL brand name. With an 1834 male audience that is already under-represented as the WLL fan base, the potential was over 8 billion dollars of industry revenue in 2023, with a WLL gaming partnership with a major developer such as EA Sports unlocking potential player licensing revenue, in-app purchase revenue and subscription tier revenue </a:t>
            </a:r>
            <a:r>
              <a:rPr lang="en-US" sz="1800" kern="100" dirty="0">
                <a:effectLst/>
                <a:latin typeface="Calibri" panose="020F0502020204030204" pitchFamily="34" charset="0"/>
                <a:ea typeface="Calibri" panose="020F0502020204030204" pitchFamily="34" charset="0"/>
                <a:cs typeface="Calibri" panose="020F0502020204030204" pitchFamily="34" charset="0"/>
              </a:rPr>
              <a:t>(FSGA, 2023)</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 second proposed stream is WLL Elite Coaching Academies — a national chain of youth and collegiate lacrosse camps that are led by active WLL players and priced at $800-1,200 each. This program could produce an annual revenue of around 3M and, at the same time, create grassroots brand loyalty and build a long-term talent and fan pipeline of the league.</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To begin with, a single-entity ownership regime of the PLL and WLL is neither a mere formal law requirement but a planned strategic security measure that safeguards against financial collapse in the franchise, equitable talent distribution and long-term commercial viability of the league. Second, being based as a Limited Liability Company offers the league with much-needed tax efficiency, investor protection, and flexibility in governance, all of which have allowed the PLL to raise tens of millions of dollars in private capital, which positions the WLL to attract similar amounts of capital. Third, the two markets (Denver and Atlanta) are identified as the two highest-potential expansion markets with volatile demographic momentum, lacrosse participation rates among women, venue availability, and ecosystems of Fortune 500 sponsorships are all high-risk and low-upside expansion markets in the upcoming years any of the two identified expansion markets present a low-risk, and high-opportunity expansion market in the next few years any of the two identified expansion markets have low-risk, and high-opportunity expansion market within the next few years.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1F4B"/>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0A500"/>
          </a:solidFill>
          <a:ln/>
        </p:spPr>
      </p:sp>
      <p:sp>
        <p:nvSpPr>
          <p:cNvPr id="3" name="Shape 1"/>
          <p:cNvSpPr/>
          <p:nvPr/>
        </p:nvSpPr>
        <p:spPr>
          <a:xfrm>
            <a:off x="164592" y="0"/>
            <a:ext cx="8979408" cy="73152"/>
          </a:xfrm>
          <a:prstGeom prst="rect">
            <a:avLst/>
          </a:prstGeom>
          <a:solidFill>
            <a:srgbClr val="0E7C86"/>
          </a:solidFill>
          <a:ln/>
        </p:spPr>
      </p:sp>
      <p:sp>
        <p:nvSpPr>
          <p:cNvPr id="4" name="Shape 2"/>
          <p:cNvSpPr/>
          <p:nvPr/>
        </p:nvSpPr>
        <p:spPr>
          <a:xfrm>
            <a:off x="5943600" y="-1097280"/>
            <a:ext cx="5029200" cy="5029200"/>
          </a:xfrm>
          <a:prstGeom prst="ellipse">
            <a:avLst/>
          </a:prstGeom>
          <a:solidFill>
            <a:srgbClr val="1A3A7C">
              <a:alpha val="40000"/>
            </a:srgbClr>
          </a:solidFill>
          <a:ln/>
        </p:spPr>
      </p:sp>
      <p:sp>
        <p:nvSpPr>
          <p:cNvPr id="5" name="Shape 3"/>
          <p:cNvSpPr/>
          <p:nvPr/>
        </p:nvSpPr>
        <p:spPr>
          <a:xfrm>
            <a:off x="6583680" y="2286000"/>
            <a:ext cx="3474720" cy="3474720"/>
          </a:xfrm>
          <a:prstGeom prst="ellipse">
            <a:avLst/>
          </a:prstGeom>
          <a:solidFill>
            <a:srgbClr val="0E7C86">
              <a:alpha val="30000"/>
            </a:srgbClr>
          </a:solidFill>
          <a:ln/>
        </p:spPr>
      </p:sp>
      <p:sp>
        <p:nvSpPr>
          <p:cNvPr id="6" name="Text 4"/>
          <p:cNvSpPr/>
          <p:nvPr/>
        </p:nvSpPr>
        <p:spPr>
          <a:xfrm>
            <a:off x="365760" y="617220"/>
            <a:ext cx="8229600" cy="320040"/>
          </a:xfrm>
          <a:prstGeom prst="rect">
            <a:avLst/>
          </a:prstGeom>
          <a:noFill/>
          <a:ln/>
        </p:spPr>
        <p:txBody>
          <a:bodyPr wrap="square" lIns="0" tIns="0" rIns="0" bIns="0" rtlCol="0" anchor="ctr"/>
          <a:lstStyle/>
          <a:p>
            <a:pPr marL="0" indent="0" algn="l">
              <a:buNone/>
            </a:pPr>
            <a:r>
              <a:rPr lang="en-US" b="1" kern="0" spc="300" dirty="0">
                <a:solidFill>
                  <a:srgbClr val="F0A500"/>
                </a:solidFill>
              </a:rPr>
              <a:t>SPORT FINANCE | ASSIGNMENT 7.2</a:t>
            </a:r>
            <a:endParaRPr lang="en-US" dirty="0"/>
          </a:p>
        </p:txBody>
      </p:sp>
      <p:sp>
        <p:nvSpPr>
          <p:cNvPr id="7" name="Text 5"/>
          <p:cNvSpPr/>
          <p:nvPr/>
        </p:nvSpPr>
        <p:spPr>
          <a:xfrm>
            <a:off x="365760" y="1136166"/>
            <a:ext cx="7772400" cy="777240"/>
          </a:xfrm>
          <a:prstGeom prst="rect">
            <a:avLst/>
          </a:prstGeom>
          <a:noFill/>
          <a:ln/>
        </p:spPr>
        <p:txBody>
          <a:bodyPr wrap="square" lIns="0" tIns="0" rIns="0" bIns="0" rtlCol="0" anchor="ctr"/>
          <a:lstStyle/>
          <a:p>
            <a:pPr marL="0" indent="0" algn="l">
              <a:buNone/>
            </a:pPr>
            <a:r>
              <a:rPr lang="en-US" sz="4200" b="1" dirty="0">
                <a:solidFill>
                  <a:srgbClr val="FFFFFF"/>
                </a:solidFill>
              </a:rPr>
              <a:t>Premier Lacrosse League</a:t>
            </a:r>
            <a:endParaRPr lang="en-US" sz="4200" dirty="0"/>
          </a:p>
        </p:txBody>
      </p:sp>
      <p:sp>
        <p:nvSpPr>
          <p:cNvPr id="8" name="Text 6"/>
          <p:cNvSpPr/>
          <p:nvPr/>
        </p:nvSpPr>
        <p:spPr>
          <a:xfrm>
            <a:off x="365760" y="1943100"/>
            <a:ext cx="7772400" cy="685800"/>
          </a:xfrm>
          <a:prstGeom prst="rect">
            <a:avLst/>
          </a:prstGeom>
          <a:noFill/>
          <a:ln/>
        </p:spPr>
        <p:txBody>
          <a:bodyPr wrap="square" lIns="0" tIns="0" rIns="0" bIns="0" rtlCol="0" anchor="ctr"/>
          <a:lstStyle/>
          <a:p>
            <a:pPr marL="0" indent="0" algn="l">
              <a:buNone/>
            </a:pPr>
            <a:r>
              <a:rPr lang="en-US" sz="3600" b="1" dirty="0">
                <a:solidFill>
                  <a:srgbClr val="F0A500"/>
                </a:solidFill>
              </a:rPr>
              <a:t>&amp; Women's Lacrosse League</a:t>
            </a:r>
            <a:endParaRPr lang="en-US" sz="3600" dirty="0"/>
          </a:p>
        </p:txBody>
      </p:sp>
      <p:sp>
        <p:nvSpPr>
          <p:cNvPr id="10" name="Shape 8"/>
          <p:cNvSpPr/>
          <p:nvPr/>
        </p:nvSpPr>
        <p:spPr>
          <a:xfrm>
            <a:off x="365760" y="3154680"/>
            <a:ext cx="4114800" cy="45720"/>
          </a:xfrm>
          <a:prstGeom prst="rect">
            <a:avLst/>
          </a:prstGeom>
          <a:solidFill>
            <a:srgbClr val="0E7C86"/>
          </a:solidFill>
          <a:ln/>
        </p:spPr>
      </p:sp>
      <p:sp>
        <p:nvSpPr>
          <p:cNvPr id="11" name="Text 9"/>
          <p:cNvSpPr/>
          <p:nvPr/>
        </p:nvSpPr>
        <p:spPr>
          <a:xfrm>
            <a:off x="365760" y="3291840"/>
            <a:ext cx="7315200" cy="320040"/>
          </a:xfrm>
          <a:prstGeom prst="rect">
            <a:avLst/>
          </a:prstGeom>
          <a:noFill/>
          <a:ln/>
        </p:spPr>
        <p:txBody>
          <a:bodyPr wrap="square" lIns="0" tIns="0" rIns="0" bIns="0" rtlCol="0" anchor="ctr"/>
          <a:lstStyle/>
          <a:p>
            <a:pPr marL="0" indent="0">
              <a:buNone/>
            </a:pPr>
            <a:r>
              <a:rPr lang="en-US" dirty="0">
                <a:solidFill>
                  <a:srgbClr val="8899BB"/>
                </a:solidFill>
              </a:rPr>
              <a:t>Prepared By: </a:t>
            </a:r>
            <a:r>
              <a:rPr lang="en-US" b="1" dirty="0">
                <a:solidFill>
                  <a:srgbClr val="FFFFFF"/>
                </a:solidFill>
              </a:rPr>
              <a:t>Colleen </a:t>
            </a:r>
            <a:r>
              <a:rPr lang="en-US" b="1" dirty="0" err="1">
                <a:solidFill>
                  <a:srgbClr val="FFFFFF"/>
                </a:solidFill>
              </a:rPr>
              <a:t>DElaney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F172A"/>
          </a:solidFill>
          <a:ln/>
        </p:spPr>
      </p:sp>
      <p:sp>
        <p:nvSpPr>
          <p:cNvPr id="3" name="Shape 1"/>
          <p:cNvSpPr/>
          <p:nvPr/>
        </p:nvSpPr>
        <p:spPr>
          <a:xfrm>
            <a:off x="0" y="868680"/>
            <a:ext cx="9144000" cy="54864"/>
          </a:xfrm>
          <a:prstGeom prst="rect">
            <a:avLst/>
          </a:prstGeom>
          <a:solidFill>
            <a:srgbClr val="F0A500"/>
          </a:solidFill>
          <a:ln/>
        </p:spPr>
      </p:sp>
      <p:sp>
        <p:nvSpPr>
          <p:cNvPr id="5" name="Text 3"/>
          <p:cNvSpPr/>
          <p:nvPr/>
        </p:nvSpPr>
        <p:spPr>
          <a:xfrm>
            <a:off x="320040" y="329184"/>
            <a:ext cx="8229600" cy="457200"/>
          </a:xfrm>
          <a:prstGeom prst="rect">
            <a:avLst/>
          </a:prstGeom>
          <a:noFill/>
          <a:ln/>
        </p:spPr>
        <p:txBody>
          <a:bodyPr wrap="square" lIns="0" tIns="0" rIns="0" bIns="0" rtlCol="0" anchor="ctr"/>
          <a:lstStyle/>
          <a:p>
            <a:pPr marL="0" indent="0">
              <a:buNone/>
            </a:pPr>
            <a:r>
              <a:rPr lang="en-US" sz="3500" b="1" kern="0" spc="300" dirty="0">
                <a:solidFill>
                  <a:srgbClr val="F0A500"/>
                </a:solidFill>
              </a:rPr>
              <a:t>References</a:t>
            </a:r>
            <a:endParaRPr lang="en-US" sz="3500" dirty="0"/>
          </a:p>
        </p:txBody>
      </p:sp>
      <p:sp>
        <p:nvSpPr>
          <p:cNvPr id="7" name="Shape 5"/>
          <p:cNvSpPr/>
          <p:nvPr/>
        </p:nvSpPr>
        <p:spPr>
          <a:xfrm>
            <a:off x="274320" y="987552"/>
            <a:ext cx="54864" cy="457200"/>
          </a:xfrm>
          <a:prstGeom prst="rect">
            <a:avLst/>
          </a:prstGeom>
          <a:solidFill>
            <a:srgbClr val="0E7C86"/>
          </a:solidFill>
          <a:ln/>
        </p:spPr>
      </p:sp>
      <p:sp>
        <p:nvSpPr>
          <p:cNvPr id="9" name="Shape 7"/>
          <p:cNvSpPr/>
          <p:nvPr/>
        </p:nvSpPr>
        <p:spPr>
          <a:xfrm>
            <a:off x="274320" y="1490472"/>
            <a:ext cx="8595360" cy="457200"/>
          </a:xfrm>
          <a:prstGeom prst="rect">
            <a:avLst/>
          </a:prstGeom>
          <a:solidFill>
            <a:srgbClr val="FFFFFF"/>
          </a:solidFill>
          <a:ln/>
        </p:spPr>
      </p:sp>
      <p:sp>
        <p:nvSpPr>
          <p:cNvPr id="10" name="Shape 8"/>
          <p:cNvSpPr/>
          <p:nvPr/>
        </p:nvSpPr>
        <p:spPr>
          <a:xfrm>
            <a:off x="274320" y="1490472"/>
            <a:ext cx="54864" cy="457200"/>
          </a:xfrm>
          <a:prstGeom prst="rect">
            <a:avLst/>
          </a:prstGeom>
          <a:solidFill>
            <a:srgbClr val="1A3A7C"/>
          </a:solidFill>
          <a:ln/>
        </p:spPr>
      </p:sp>
      <p:sp>
        <p:nvSpPr>
          <p:cNvPr id="13" name="Shape 11"/>
          <p:cNvSpPr/>
          <p:nvPr/>
        </p:nvSpPr>
        <p:spPr>
          <a:xfrm>
            <a:off x="274320" y="1993392"/>
            <a:ext cx="54864" cy="457200"/>
          </a:xfrm>
          <a:prstGeom prst="rect">
            <a:avLst/>
          </a:prstGeom>
          <a:solidFill>
            <a:srgbClr val="0E7C86"/>
          </a:solidFill>
          <a:ln/>
        </p:spPr>
      </p:sp>
      <p:sp>
        <p:nvSpPr>
          <p:cNvPr id="15" name="Shape 13"/>
          <p:cNvSpPr/>
          <p:nvPr/>
        </p:nvSpPr>
        <p:spPr>
          <a:xfrm>
            <a:off x="274320" y="2496312"/>
            <a:ext cx="8595360" cy="457200"/>
          </a:xfrm>
          <a:prstGeom prst="rect">
            <a:avLst/>
          </a:prstGeom>
          <a:solidFill>
            <a:srgbClr val="FFFFFF"/>
          </a:solidFill>
          <a:ln/>
        </p:spPr>
      </p:sp>
      <p:sp>
        <p:nvSpPr>
          <p:cNvPr id="16" name="Shape 14"/>
          <p:cNvSpPr/>
          <p:nvPr/>
        </p:nvSpPr>
        <p:spPr>
          <a:xfrm>
            <a:off x="274320" y="2496312"/>
            <a:ext cx="54864" cy="457200"/>
          </a:xfrm>
          <a:prstGeom prst="rect">
            <a:avLst/>
          </a:prstGeom>
          <a:solidFill>
            <a:srgbClr val="1A3A7C"/>
          </a:solidFill>
          <a:ln/>
        </p:spPr>
      </p:sp>
      <p:sp>
        <p:nvSpPr>
          <p:cNvPr id="19" name="Shape 17"/>
          <p:cNvSpPr/>
          <p:nvPr/>
        </p:nvSpPr>
        <p:spPr>
          <a:xfrm>
            <a:off x="274320" y="2999232"/>
            <a:ext cx="54864" cy="457200"/>
          </a:xfrm>
          <a:prstGeom prst="rect">
            <a:avLst/>
          </a:prstGeom>
          <a:solidFill>
            <a:srgbClr val="0E7C86"/>
          </a:solidFill>
          <a:ln/>
        </p:spPr>
      </p:sp>
      <p:sp>
        <p:nvSpPr>
          <p:cNvPr id="21" name="Shape 19"/>
          <p:cNvSpPr/>
          <p:nvPr/>
        </p:nvSpPr>
        <p:spPr>
          <a:xfrm>
            <a:off x="274320" y="3502152"/>
            <a:ext cx="8595360" cy="457200"/>
          </a:xfrm>
          <a:prstGeom prst="rect">
            <a:avLst/>
          </a:prstGeom>
          <a:solidFill>
            <a:srgbClr val="FFFFFF"/>
          </a:solidFill>
          <a:ln/>
        </p:spPr>
      </p:sp>
      <p:sp>
        <p:nvSpPr>
          <p:cNvPr id="22" name="Shape 20"/>
          <p:cNvSpPr/>
          <p:nvPr/>
        </p:nvSpPr>
        <p:spPr>
          <a:xfrm>
            <a:off x="274320" y="3502152"/>
            <a:ext cx="54864" cy="457200"/>
          </a:xfrm>
          <a:prstGeom prst="rect">
            <a:avLst/>
          </a:prstGeom>
          <a:solidFill>
            <a:srgbClr val="1A3A7C"/>
          </a:solidFill>
          <a:ln/>
        </p:spPr>
      </p:sp>
      <p:sp>
        <p:nvSpPr>
          <p:cNvPr id="25" name="Shape 23"/>
          <p:cNvSpPr/>
          <p:nvPr/>
        </p:nvSpPr>
        <p:spPr>
          <a:xfrm>
            <a:off x="274320" y="4005072"/>
            <a:ext cx="54864" cy="457200"/>
          </a:xfrm>
          <a:prstGeom prst="rect">
            <a:avLst/>
          </a:prstGeom>
          <a:solidFill>
            <a:srgbClr val="0E7C86"/>
          </a:solidFill>
          <a:ln/>
        </p:spPr>
      </p:sp>
      <p:sp>
        <p:nvSpPr>
          <p:cNvPr id="27" name="Shape 25"/>
          <p:cNvSpPr/>
          <p:nvPr/>
        </p:nvSpPr>
        <p:spPr>
          <a:xfrm>
            <a:off x="274320" y="4507992"/>
            <a:ext cx="8595360" cy="457200"/>
          </a:xfrm>
          <a:prstGeom prst="rect">
            <a:avLst/>
          </a:prstGeom>
          <a:solidFill>
            <a:srgbClr val="FFFFFF"/>
          </a:solidFill>
          <a:ln/>
        </p:spPr>
      </p:sp>
      <p:sp>
        <p:nvSpPr>
          <p:cNvPr id="28" name="Shape 26"/>
          <p:cNvSpPr/>
          <p:nvPr/>
        </p:nvSpPr>
        <p:spPr>
          <a:xfrm>
            <a:off x="274320" y="4507992"/>
            <a:ext cx="54864" cy="457200"/>
          </a:xfrm>
          <a:prstGeom prst="rect">
            <a:avLst/>
          </a:prstGeom>
          <a:solidFill>
            <a:srgbClr val="1A3A7C"/>
          </a:solidFill>
          <a:ln/>
        </p:spPr>
      </p:sp>
      <p:sp>
        <p:nvSpPr>
          <p:cNvPr id="30" name="Text 28"/>
          <p:cNvSpPr/>
          <p:nvPr/>
        </p:nvSpPr>
        <p:spPr>
          <a:xfrm>
            <a:off x="0" y="5143500"/>
            <a:ext cx="9144000" cy="9144"/>
          </a:xfrm>
          <a:prstGeom prst="rect">
            <a:avLst/>
          </a:prstGeom>
          <a:noFill/>
          <a:ln/>
        </p:spPr>
        <p:txBody>
          <a:bodyPr wrap="square" rtlCol="0" anchor="ctr"/>
          <a:lstStyle/>
          <a:p>
            <a:pPr marL="0" indent="0">
              <a:buNone/>
            </a:pPr>
            <a:r>
              <a:rPr lang="en-US" sz="100" dirty="0">
                <a:solidFill>
                  <a:srgbClr val="FFFFFF"/>
                </a:solidFill>
              </a:rPr>
              <a:t>Speaker Notes: All references are formatted in APA 7th Edition style. The five peer-reviewed journal articles from the past five years are: Lombardo and Broughton (2023) from the Sports Business Journal, which provides current data on women's sports revenue trends; Rascher and Solmes (2021) from the International Journal of Sport Finance, providing econometric analysis of competitive balance and fan demand; Siegfried and Zimbalist (2022) from the Journal of Sport Management, offering foundational analysis of sports league economics; Chelladurai and Kerwin (2023), addressing human resource and organizational management in sport leagues; and Nielsen Sports (2024), a recognized industry report used as an empirical data source for women's sports viewership growth. Additional authoritative sources include Leeds and von Allmen's (2021) textbook on sports economics, Masteralexis et al.'s (2021) sport management handbook, and US Lacrosse's (2023) official participation survey. These sources provide the data-driven empirical foundation and theoretical frameworks cited throughout this presentation. All sources were retrieved within the past five years to ensure currency and relevance.</a:t>
            </a:r>
            <a:endParaRPr lang="en-US" sz="100" dirty="0"/>
          </a:p>
        </p:txBody>
      </p:sp>
      <p:sp>
        <p:nvSpPr>
          <p:cNvPr id="32" name="TextBox 31">
            <a:extLst>
              <a:ext uri="{FF2B5EF4-FFF2-40B4-BE49-F238E27FC236}">
                <a16:creationId xmlns:a16="http://schemas.microsoft.com/office/drawing/2014/main" id="{4ABD95CC-274F-9874-D681-FB7FCF107C94}"/>
              </a:ext>
            </a:extLst>
          </p:cNvPr>
          <p:cNvSpPr txBox="1"/>
          <p:nvPr/>
        </p:nvSpPr>
        <p:spPr>
          <a:xfrm>
            <a:off x="378015" y="1045810"/>
            <a:ext cx="8765985" cy="3908891"/>
          </a:xfrm>
          <a:prstGeom prst="rect">
            <a:avLst/>
          </a:prstGeom>
          <a:noFill/>
        </p:spPr>
        <p:txBody>
          <a:bodyPr wrap="square">
            <a:spAutoFit/>
          </a:bodyPr>
          <a:lstStyle/>
          <a:p>
            <a:pPr marL="171450" marR="0" indent="-171450">
              <a:lnSpc>
                <a:spcPct val="107000"/>
              </a:lnSpc>
              <a:spcBef>
                <a:spcPts val="0"/>
              </a:spcBef>
              <a:spcAft>
                <a:spcPts val="800"/>
              </a:spcAft>
              <a:buFont typeface="Arial" panose="020B0604020202020204" pitchFamily="34" charset="0"/>
              <a:buChar char="•"/>
            </a:pPr>
            <a:r>
              <a:rPr lang="en-US" sz="1300" kern="100" dirty="0" err="1">
                <a:effectLst/>
                <a:latin typeface="Calibri" panose="020F0502020204030204" pitchFamily="34" charset="0"/>
                <a:ea typeface="Calibri" panose="020F0502020204030204" pitchFamily="34" charset="0"/>
                <a:cs typeface="Times New Roman" panose="02020603050405020304" pitchFamily="18" charset="0"/>
              </a:rPr>
              <a:t>Chelladurai</a:t>
            </a: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 P., &amp; Kim, A. C. H. (2022). </a:t>
            </a:r>
            <a:r>
              <a:rPr lang="en-US" sz="1300" i="1" kern="100" dirty="0">
                <a:effectLst/>
                <a:latin typeface="Calibri" panose="020F0502020204030204" pitchFamily="34" charset="0"/>
                <a:ea typeface="Calibri" panose="020F0502020204030204" pitchFamily="34" charset="0"/>
                <a:cs typeface="Times New Roman" panose="02020603050405020304" pitchFamily="18" charset="0"/>
              </a:rPr>
              <a:t>Human Resource Management in Sport and Recreation</a:t>
            </a: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 Human Kinetics.</a:t>
            </a:r>
          </a:p>
          <a:p>
            <a:pPr marL="171450" marR="0" indent="-171450">
              <a:lnSpc>
                <a:spcPct val="107000"/>
              </a:lnSpc>
              <a:spcBef>
                <a:spcPts val="0"/>
              </a:spcBef>
              <a:spcAft>
                <a:spcPts val="800"/>
              </a:spcAft>
              <a:buFont typeface="Arial" panose="020B0604020202020204" pitchFamily="34" charset="0"/>
              <a:buChar char="•"/>
            </a:pP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Fitzgerald, C. (2026, May 2). </a:t>
            </a:r>
            <a:r>
              <a:rPr lang="en-US" sz="1300" i="1" kern="100" dirty="0">
                <a:effectLst/>
                <a:latin typeface="Calibri" panose="020F0502020204030204" pitchFamily="34" charset="0"/>
                <a:ea typeface="Calibri" panose="020F0502020204030204" pitchFamily="34" charset="0"/>
                <a:cs typeface="Times New Roman" panose="02020603050405020304" pitchFamily="18" charset="0"/>
              </a:rPr>
              <a:t>The year ahead in women’s sports: Trends and trajectory</a:t>
            </a: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 https://www.sportsbusinessjournal.com/Articles/2026/02/02/the-year-ahead-in-womens-sports-trends-and-trajectory/</a:t>
            </a:r>
          </a:p>
          <a:p>
            <a:pPr marL="171450" marR="0" indent="-171450">
              <a:lnSpc>
                <a:spcPct val="107000"/>
              </a:lnSpc>
              <a:spcBef>
                <a:spcPts val="0"/>
              </a:spcBef>
              <a:spcAft>
                <a:spcPts val="800"/>
              </a:spcAft>
              <a:buFont typeface="Arial" panose="020B0604020202020204" pitchFamily="34" charset="0"/>
              <a:buChar char="•"/>
            </a:pP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FSGA. (2023). </a:t>
            </a:r>
            <a:r>
              <a:rPr lang="en-US" sz="1300" i="1" kern="100" dirty="0">
                <a:effectLst/>
                <a:latin typeface="Calibri" panose="020F0502020204030204" pitchFamily="34" charset="0"/>
                <a:ea typeface="Calibri" panose="020F0502020204030204" pitchFamily="34" charset="0"/>
                <a:cs typeface="Times New Roman" panose="02020603050405020304" pitchFamily="18" charset="0"/>
              </a:rPr>
              <a:t>Fantasy Sports &amp; Gaming Industry</a:t>
            </a: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 Fantasy Sports &amp; Gaming Association. https://thefsga.org/fantasy-sports-gaming-industry/</a:t>
            </a:r>
          </a:p>
          <a:p>
            <a:pPr marL="171450" marR="0" indent="-171450">
              <a:lnSpc>
                <a:spcPct val="107000"/>
              </a:lnSpc>
              <a:spcBef>
                <a:spcPts val="0"/>
              </a:spcBef>
              <a:spcAft>
                <a:spcPts val="800"/>
              </a:spcAft>
              <a:buFont typeface="Arial" panose="020B0604020202020204" pitchFamily="34" charset="0"/>
              <a:buChar char="•"/>
            </a:pP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Misch, D. V. B., Levon </a:t>
            </a:r>
            <a:r>
              <a:rPr lang="en-US" sz="1300" kern="100" dirty="0" err="1">
                <a:effectLst/>
                <a:latin typeface="Calibri" panose="020F0502020204030204" pitchFamily="34" charset="0"/>
                <a:ea typeface="Calibri" panose="020F0502020204030204" pitchFamily="34" charset="0"/>
                <a:cs typeface="Times New Roman" panose="02020603050405020304" pitchFamily="18" charset="0"/>
              </a:rPr>
              <a:t>Goukasian,Marilyn</a:t>
            </a: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 B. (2021). The Value of Olympic Sponsorship: Domestic vs Foreign Sponsoring Firms - Dean V. </a:t>
            </a:r>
            <a:r>
              <a:rPr lang="en-US" sz="1300" kern="100" dirty="0" err="1">
                <a:effectLst/>
                <a:latin typeface="Calibri" panose="020F0502020204030204" pitchFamily="34" charset="0"/>
                <a:ea typeface="Calibri" panose="020F0502020204030204" pitchFamily="34" charset="0"/>
                <a:cs typeface="Times New Roman" panose="02020603050405020304" pitchFamily="18" charset="0"/>
              </a:rPr>
              <a:t>Bairn</a:t>
            </a: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 Levon </a:t>
            </a:r>
            <a:r>
              <a:rPr lang="en-US" sz="1300" kern="100" dirty="0" err="1">
                <a:effectLst/>
                <a:latin typeface="Calibri" panose="020F0502020204030204" pitchFamily="34" charset="0"/>
                <a:ea typeface="Calibri" panose="020F0502020204030204" pitchFamily="34" charset="0"/>
                <a:cs typeface="Times New Roman" panose="02020603050405020304" pitchFamily="18" charset="0"/>
              </a:rPr>
              <a:t>Goukasian</a:t>
            </a: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 Marilyn B. Misch, 2021. </a:t>
            </a:r>
            <a:r>
              <a:rPr lang="en-US" sz="1300" i="1" kern="100" dirty="0">
                <a:effectLst/>
                <a:latin typeface="Calibri" panose="020F0502020204030204" pitchFamily="34" charset="0"/>
                <a:ea typeface="Calibri" panose="020F0502020204030204" pitchFamily="34" charset="0"/>
                <a:cs typeface="Times New Roman" panose="02020603050405020304" pitchFamily="18" charset="0"/>
              </a:rPr>
              <a:t>International Journal of Sport Finance</a:t>
            </a: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 https://journals.sagepub.com/doi/10.32731/IJSF.162.052021.04</a:t>
            </a:r>
          </a:p>
          <a:p>
            <a:pPr marL="171450" marR="0" indent="-171450">
              <a:lnSpc>
                <a:spcPct val="107000"/>
              </a:lnSpc>
              <a:spcBef>
                <a:spcPts val="0"/>
              </a:spcBef>
              <a:spcAft>
                <a:spcPts val="800"/>
              </a:spcAft>
              <a:buFont typeface="Arial" panose="020B0604020202020204" pitchFamily="34" charset="0"/>
              <a:buChar char="•"/>
            </a:pP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Nielsen Sports. (2024). What’s next for women’s sports: Fueling growth by proving value. </a:t>
            </a:r>
            <a:r>
              <a:rPr lang="en-US" sz="1300" i="1" kern="100" dirty="0">
                <a:effectLst/>
                <a:latin typeface="Calibri" panose="020F0502020204030204" pitchFamily="34" charset="0"/>
                <a:ea typeface="Calibri" panose="020F0502020204030204" pitchFamily="34" charset="0"/>
                <a:cs typeface="Times New Roman" panose="02020603050405020304" pitchFamily="18" charset="0"/>
              </a:rPr>
              <a:t>Nielsen</a:t>
            </a: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 https://www.nielsen.com/insights/2024/whats-next-for-womens-sports-fueling-growth-proving-value/</a:t>
            </a:r>
          </a:p>
          <a:p>
            <a:pPr marL="171450" marR="0" indent="-171450">
              <a:lnSpc>
                <a:spcPct val="107000"/>
              </a:lnSpc>
              <a:spcBef>
                <a:spcPts val="0"/>
              </a:spcBef>
              <a:spcAft>
                <a:spcPts val="800"/>
              </a:spcAft>
              <a:buFont typeface="Arial" panose="020B0604020202020204" pitchFamily="34" charset="0"/>
              <a:buChar char="•"/>
            </a:pP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Rossini, L., </a:t>
            </a:r>
            <a:r>
              <a:rPr lang="en-US" sz="1300" kern="100" dirty="0" err="1">
                <a:effectLst/>
                <a:latin typeface="Calibri" panose="020F0502020204030204" pitchFamily="34" charset="0"/>
                <a:ea typeface="Calibri" panose="020F0502020204030204" pitchFamily="34" charset="0"/>
                <a:cs typeface="Times New Roman" panose="02020603050405020304" pitchFamily="18" charset="0"/>
              </a:rPr>
              <a:t>Falese</a:t>
            </a: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 L., Andrade, A., Dutra, A., Giglio, M., &amp; Federici, D. (2025). Athletes’ and spectators’ expenditures during a medium-sized sport event: The case study of the Italian National University Sport Championship. </a:t>
            </a:r>
            <a:r>
              <a:rPr lang="en-US" sz="1300" i="1" kern="100" dirty="0">
                <a:effectLst/>
                <a:latin typeface="Calibri" panose="020F0502020204030204" pitchFamily="34" charset="0"/>
                <a:ea typeface="Calibri" panose="020F0502020204030204" pitchFamily="34" charset="0"/>
                <a:cs typeface="Times New Roman" panose="02020603050405020304" pitchFamily="18" charset="0"/>
              </a:rPr>
              <a:t>Frontiers in Sports and Active Living</a:t>
            </a: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300" i="1" kern="100" dirty="0">
                <a:effectLst/>
                <a:latin typeface="Calibri" panose="020F0502020204030204" pitchFamily="34" charset="0"/>
                <a:ea typeface="Calibri" panose="020F0502020204030204" pitchFamily="34" charset="0"/>
                <a:cs typeface="Times New Roman" panose="02020603050405020304" pitchFamily="18" charset="0"/>
              </a:rPr>
              <a:t>7</a:t>
            </a: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 https://doi.org/10.3389/fspor.2025.1528503</a:t>
            </a:r>
          </a:p>
          <a:p>
            <a:pPr marL="171450" marR="0" indent="-171450">
              <a:lnSpc>
                <a:spcPct val="107000"/>
              </a:lnSpc>
              <a:spcBef>
                <a:spcPts val="0"/>
              </a:spcBef>
              <a:spcAft>
                <a:spcPts val="800"/>
              </a:spcAft>
              <a:buFont typeface="Arial" panose="020B0604020202020204" pitchFamily="34" charset="0"/>
              <a:buChar char="•"/>
            </a:pP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US Lacrosse. (2023). </a:t>
            </a:r>
            <a:r>
              <a:rPr lang="en-US" sz="1300" i="1" kern="100" dirty="0">
                <a:effectLst/>
                <a:latin typeface="Calibri" panose="020F0502020204030204" pitchFamily="34" charset="0"/>
                <a:ea typeface="Calibri" panose="020F0502020204030204" pitchFamily="34" charset="0"/>
                <a:cs typeface="Times New Roman" panose="02020603050405020304" pitchFamily="18" charset="0"/>
              </a:rPr>
              <a:t>2023 Women’s Top 30: How Princeton Fared vs. Projections</a:t>
            </a:r>
            <a:r>
              <a:rPr lang="en-US" sz="1300" kern="100" dirty="0">
                <a:effectLst/>
                <a:latin typeface="Calibri" panose="020F0502020204030204" pitchFamily="34" charset="0"/>
                <a:ea typeface="Calibri" panose="020F0502020204030204" pitchFamily="34" charset="0"/>
                <a:cs typeface="Times New Roman" panose="02020603050405020304" pitchFamily="18" charset="0"/>
              </a:rPr>
              <a:t>. USA Lacrosse. https://www.usalacrosse.com/magazine/college/women/2023-womens-top-30-how-princeton-fared-vs-projections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1F5F9"/>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B1F4B"/>
          </a:solidFill>
          <a:ln/>
        </p:spPr>
      </p:sp>
      <p:sp>
        <p:nvSpPr>
          <p:cNvPr id="3" name="Shape 1"/>
          <p:cNvSpPr/>
          <p:nvPr/>
        </p:nvSpPr>
        <p:spPr>
          <a:xfrm>
            <a:off x="0" y="841248"/>
            <a:ext cx="9144000" cy="54864"/>
          </a:xfrm>
          <a:prstGeom prst="rect">
            <a:avLst/>
          </a:prstGeom>
          <a:solidFill>
            <a:srgbClr val="F0A500"/>
          </a:solidFill>
          <a:ln/>
        </p:spPr>
      </p:sp>
      <p:sp>
        <p:nvSpPr>
          <p:cNvPr id="4" name="Text 2"/>
          <p:cNvSpPr/>
          <p:nvPr/>
        </p:nvSpPr>
        <p:spPr>
          <a:xfrm>
            <a:off x="365760" y="164592"/>
            <a:ext cx="8229600" cy="502920"/>
          </a:xfrm>
          <a:prstGeom prst="rect">
            <a:avLst/>
          </a:prstGeom>
          <a:noFill/>
          <a:ln/>
        </p:spPr>
        <p:txBody>
          <a:bodyPr wrap="square" lIns="0" tIns="0" rIns="0" bIns="0" rtlCol="0" anchor="ctr"/>
          <a:lstStyle/>
          <a:p>
            <a:pPr marL="0" indent="0" algn="l">
              <a:buNone/>
            </a:pPr>
            <a:r>
              <a:rPr lang="en-US" sz="2600" b="1" dirty="0">
                <a:solidFill>
                  <a:srgbClr val="FFFFFF"/>
                </a:solidFill>
              </a:rPr>
              <a:t>AGENDA &amp; OVERVIEW</a:t>
            </a:r>
            <a:endParaRPr lang="en-US" sz="2600" dirty="0"/>
          </a:p>
        </p:txBody>
      </p:sp>
      <p:sp>
        <p:nvSpPr>
          <p:cNvPr id="5" name="Shape 3"/>
          <p:cNvSpPr/>
          <p:nvPr/>
        </p:nvSpPr>
        <p:spPr>
          <a:xfrm>
            <a:off x="320040" y="1097280"/>
            <a:ext cx="8503920" cy="457200"/>
          </a:xfrm>
          <a:prstGeom prst="rect">
            <a:avLst/>
          </a:prstGeom>
          <a:solidFill>
            <a:srgbClr val="FFFFFF"/>
          </a:solidFill>
          <a:ln/>
          <a:effectLst>
            <a:outerShdw blurRad="63500" dist="25400" dir="8100000" algn="bl" rotWithShape="0">
              <a:srgbClr val="000000">
                <a:alpha val="10000"/>
              </a:srgbClr>
            </a:outerShdw>
          </a:effectLst>
        </p:spPr>
      </p:sp>
      <p:sp>
        <p:nvSpPr>
          <p:cNvPr id="6" name="Shape 4"/>
          <p:cNvSpPr/>
          <p:nvPr/>
        </p:nvSpPr>
        <p:spPr>
          <a:xfrm>
            <a:off x="320040" y="1097280"/>
            <a:ext cx="502920" cy="457200"/>
          </a:xfrm>
          <a:prstGeom prst="rect">
            <a:avLst/>
          </a:prstGeom>
          <a:solidFill>
            <a:srgbClr val="0E7C86"/>
          </a:solidFill>
          <a:ln/>
        </p:spPr>
      </p:sp>
      <p:sp>
        <p:nvSpPr>
          <p:cNvPr id="7" name="Text 5"/>
          <p:cNvSpPr/>
          <p:nvPr/>
        </p:nvSpPr>
        <p:spPr>
          <a:xfrm>
            <a:off x="320040" y="1097280"/>
            <a:ext cx="502920" cy="457200"/>
          </a:xfrm>
          <a:prstGeom prst="rect">
            <a:avLst/>
          </a:prstGeom>
          <a:noFill/>
          <a:ln/>
        </p:spPr>
        <p:txBody>
          <a:bodyPr wrap="square" lIns="0" tIns="0" rIns="0" bIns="0" rtlCol="0" anchor="ctr"/>
          <a:lstStyle/>
          <a:p>
            <a:pPr marL="0" indent="0" algn="ctr">
              <a:buNone/>
            </a:pPr>
            <a:r>
              <a:rPr lang="en-US" sz="1300" b="1" dirty="0">
                <a:solidFill>
                  <a:srgbClr val="FFFFFF"/>
                </a:solidFill>
              </a:rPr>
              <a:t>01</a:t>
            </a:r>
            <a:endParaRPr lang="en-US" sz="1300" dirty="0"/>
          </a:p>
        </p:txBody>
      </p:sp>
      <p:sp>
        <p:nvSpPr>
          <p:cNvPr id="8" name="Text 6"/>
          <p:cNvSpPr/>
          <p:nvPr/>
        </p:nvSpPr>
        <p:spPr>
          <a:xfrm>
            <a:off x="960119" y="1133856"/>
            <a:ext cx="6411641" cy="228600"/>
          </a:xfrm>
          <a:prstGeom prst="rect">
            <a:avLst/>
          </a:prstGeom>
          <a:noFill/>
          <a:ln/>
        </p:spPr>
        <p:txBody>
          <a:bodyPr wrap="square" lIns="0" tIns="0" rIns="0" bIns="0" rtlCol="0" anchor="ctr"/>
          <a:lstStyle/>
          <a:p>
            <a:pPr marL="0" indent="0">
              <a:buNone/>
            </a:pPr>
            <a:r>
              <a:rPr lang="en-US" b="1" dirty="0">
                <a:solidFill>
                  <a:srgbClr val="0B1F4B"/>
                </a:solidFill>
              </a:rPr>
              <a:t>PLL &amp; WLL Organizational Structure</a:t>
            </a:r>
            <a:endParaRPr lang="en-US" dirty="0"/>
          </a:p>
        </p:txBody>
      </p:sp>
      <p:sp>
        <p:nvSpPr>
          <p:cNvPr id="9" name="Text 7"/>
          <p:cNvSpPr/>
          <p:nvPr/>
        </p:nvSpPr>
        <p:spPr>
          <a:xfrm>
            <a:off x="960120" y="1344168"/>
            <a:ext cx="7315200" cy="182880"/>
          </a:xfrm>
          <a:prstGeom prst="rect">
            <a:avLst/>
          </a:prstGeom>
          <a:noFill/>
          <a:ln/>
        </p:spPr>
        <p:txBody>
          <a:bodyPr wrap="square" lIns="0" tIns="0" rIns="0" bIns="0" rtlCol="0" anchor="ctr"/>
          <a:lstStyle/>
          <a:p>
            <a:pPr marL="0" indent="0">
              <a:buNone/>
            </a:pPr>
            <a:r>
              <a:rPr lang="en-US" sz="950" i="1" dirty="0">
                <a:solidFill>
                  <a:srgbClr val="64748B"/>
                </a:solidFill>
              </a:rPr>
              <a:t>Single-entity model, ownership philosophy</a:t>
            </a:r>
            <a:endParaRPr lang="en-US" sz="950" dirty="0"/>
          </a:p>
        </p:txBody>
      </p:sp>
      <p:sp>
        <p:nvSpPr>
          <p:cNvPr id="10" name="Shape 8"/>
          <p:cNvSpPr/>
          <p:nvPr/>
        </p:nvSpPr>
        <p:spPr>
          <a:xfrm>
            <a:off x="320040" y="1636776"/>
            <a:ext cx="8503920" cy="457200"/>
          </a:xfrm>
          <a:prstGeom prst="rect">
            <a:avLst/>
          </a:prstGeom>
          <a:solidFill>
            <a:srgbClr val="FFFFFF"/>
          </a:solidFill>
          <a:ln/>
          <a:effectLst>
            <a:outerShdw blurRad="63500" dist="25400" dir="8100000" algn="bl" rotWithShape="0">
              <a:srgbClr val="000000">
                <a:alpha val="10000"/>
              </a:srgbClr>
            </a:outerShdw>
          </a:effectLst>
        </p:spPr>
      </p:sp>
      <p:sp>
        <p:nvSpPr>
          <p:cNvPr id="11" name="Shape 9"/>
          <p:cNvSpPr/>
          <p:nvPr/>
        </p:nvSpPr>
        <p:spPr>
          <a:xfrm>
            <a:off x="320040" y="1636776"/>
            <a:ext cx="502920" cy="457200"/>
          </a:xfrm>
          <a:prstGeom prst="rect">
            <a:avLst/>
          </a:prstGeom>
          <a:solidFill>
            <a:srgbClr val="1A3A7C"/>
          </a:solidFill>
          <a:ln/>
        </p:spPr>
      </p:sp>
      <p:sp>
        <p:nvSpPr>
          <p:cNvPr id="12" name="Text 10"/>
          <p:cNvSpPr/>
          <p:nvPr/>
        </p:nvSpPr>
        <p:spPr>
          <a:xfrm>
            <a:off x="320040" y="1636776"/>
            <a:ext cx="502920" cy="457200"/>
          </a:xfrm>
          <a:prstGeom prst="rect">
            <a:avLst/>
          </a:prstGeom>
          <a:noFill/>
          <a:ln/>
        </p:spPr>
        <p:txBody>
          <a:bodyPr wrap="square" lIns="0" tIns="0" rIns="0" bIns="0" rtlCol="0" anchor="ctr"/>
          <a:lstStyle/>
          <a:p>
            <a:pPr marL="0" indent="0" algn="ctr">
              <a:buNone/>
            </a:pPr>
            <a:r>
              <a:rPr lang="en-US" sz="1300" b="1" dirty="0">
                <a:solidFill>
                  <a:srgbClr val="FFFFFF"/>
                </a:solidFill>
              </a:rPr>
              <a:t>02</a:t>
            </a:r>
            <a:endParaRPr lang="en-US" sz="1300" dirty="0"/>
          </a:p>
        </p:txBody>
      </p:sp>
      <p:sp>
        <p:nvSpPr>
          <p:cNvPr id="13" name="Text 11"/>
          <p:cNvSpPr/>
          <p:nvPr/>
        </p:nvSpPr>
        <p:spPr>
          <a:xfrm>
            <a:off x="960120" y="1673352"/>
            <a:ext cx="5029200" cy="228600"/>
          </a:xfrm>
          <a:prstGeom prst="rect">
            <a:avLst/>
          </a:prstGeom>
          <a:noFill/>
          <a:ln/>
        </p:spPr>
        <p:txBody>
          <a:bodyPr wrap="square" lIns="0" tIns="0" rIns="0" bIns="0" rtlCol="0" anchor="ctr"/>
          <a:lstStyle/>
          <a:p>
            <a:pPr marL="0" indent="0">
              <a:buNone/>
            </a:pPr>
            <a:r>
              <a:rPr lang="en-US" sz="1200" b="1" dirty="0">
                <a:solidFill>
                  <a:srgbClr val="0B1F4B"/>
                </a:solidFill>
              </a:rPr>
              <a:t>Commercial Organization Type</a:t>
            </a:r>
            <a:endParaRPr lang="en-US" sz="1200" dirty="0"/>
          </a:p>
        </p:txBody>
      </p:sp>
      <p:sp>
        <p:nvSpPr>
          <p:cNvPr id="14" name="Text 12"/>
          <p:cNvSpPr/>
          <p:nvPr/>
        </p:nvSpPr>
        <p:spPr>
          <a:xfrm>
            <a:off x="960120" y="1883664"/>
            <a:ext cx="7315200" cy="182880"/>
          </a:xfrm>
          <a:prstGeom prst="rect">
            <a:avLst/>
          </a:prstGeom>
          <a:noFill/>
          <a:ln/>
        </p:spPr>
        <p:txBody>
          <a:bodyPr wrap="square" lIns="0" tIns="0" rIns="0" bIns="0" rtlCol="0" anchor="ctr"/>
          <a:lstStyle/>
          <a:p>
            <a:pPr marL="0" indent="0">
              <a:buNone/>
            </a:pPr>
            <a:r>
              <a:rPr lang="en-US" sz="950" i="1" dirty="0">
                <a:solidFill>
                  <a:srgbClr val="64748B"/>
                </a:solidFill>
              </a:rPr>
              <a:t>LLC formation, legal &amp; tax advantages</a:t>
            </a:r>
            <a:endParaRPr lang="en-US" sz="950" dirty="0"/>
          </a:p>
        </p:txBody>
      </p:sp>
      <p:sp>
        <p:nvSpPr>
          <p:cNvPr id="15" name="Shape 13"/>
          <p:cNvSpPr/>
          <p:nvPr/>
        </p:nvSpPr>
        <p:spPr>
          <a:xfrm>
            <a:off x="320040" y="2176272"/>
            <a:ext cx="8503920" cy="457200"/>
          </a:xfrm>
          <a:prstGeom prst="rect">
            <a:avLst/>
          </a:prstGeom>
          <a:solidFill>
            <a:srgbClr val="FFFFFF"/>
          </a:solidFill>
          <a:ln/>
          <a:effectLst>
            <a:outerShdw blurRad="63500" dist="25400" dir="8100000" algn="bl" rotWithShape="0">
              <a:srgbClr val="000000">
                <a:alpha val="10000"/>
              </a:srgbClr>
            </a:outerShdw>
          </a:effectLst>
        </p:spPr>
      </p:sp>
      <p:sp>
        <p:nvSpPr>
          <p:cNvPr id="16" name="Shape 14"/>
          <p:cNvSpPr/>
          <p:nvPr/>
        </p:nvSpPr>
        <p:spPr>
          <a:xfrm>
            <a:off x="320040" y="2176272"/>
            <a:ext cx="502920" cy="457200"/>
          </a:xfrm>
          <a:prstGeom prst="rect">
            <a:avLst/>
          </a:prstGeom>
          <a:solidFill>
            <a:srgbClr val="E05D1A"/>
          </a:solidFill>
          <a:ln/>
        </p:spPr>
      </p:sp>
      <p:sp>
        <p:nvSpPr>
          <p:cNvPr id="17" name="Text 15"/>
          <p:cNvSpPr/>
          <p:nvPr/>
        </p:nvSpPr>
        <p:spPr>
          <a:xfrm>
            <a:off x="320040" y="2176272"/>
            <a:ext cx="502920" cy="457200"/>
          </a:xfrm>
          <a:prstGeom prst="rect">
            <a:avLst/>
          </a:prstGeom>
          <a:noFill/>
          <a:ln/>
        </p:spPr>
        <p:txBody>
          <a:bodyPr wrap="square" lIns="0" tIns="0" rIns="0" bIns="0" rtlCol="0" anchor="ctr"/>
          <a:lstStyle/>
          <a:p>
            <a:pPr marL="0" indent="0" algn="ctr">
              <a:buNone/>
            </a:pPr>
            <a:r>
              <a:rPr lang="en-US" sz="1300" b="1" dirty="0">
                <a:solidFill>
                  <a:srgbClr val="FFFFFF"/>
                </a:solidFill>
              </a:rPr>
              <a:t>03</a:t>
            </a:r>
            <a:endParaRPr lang="en-US" sz="1300" dirty="0"/>
          </a:p>
        </p:txBody>
      </p:sp>
      <p:sp>
        <p:nvSpPr>
          <p:cNvPr id="18" name="Text 16"/>
          <p:cNvSpPr/>
          <p:nvPr/>
        </p:nvSpPr>
        <p:spPr>
          <a:xfrm>
            <a:off x="960120" y="2212848"/>
            <a:ext cx="5029200" cy="228600"/>
          </a:xfrm>
          <a:prstGeom prst="rect">
            <a:avLst/>
          </a:prstGeom>
          <a:noFill/>
          <a:ln/>
        </p:spPr>
        <p:txBody>
          <a:bodyPr wrap="square" lIns="0" tIns="0" rIns="0" bIns="0" rtlCol="0" anchor="ctr"/>
          <a:lstStyle/>
          <a:p>
            <a:pPr marL="0" indent="0">
              <a:buNone/>
            </a:pPr>
            <a:r>
              <a:rPr lang="en-US" sz="1200" b="1" dirty="0">
                <a:solidFill>
                  <a:srgbClr val="0B1F4B"/>
                </a:solidFill>
              </a:rPr>
              <a:t>WLL Expansion Strategy</a:t>
            </a:r>
            <a:endParaRPr lang="en-US" sz="1200" dirty="0"/>
          </a:p>
        </p:txBody>
      </p:sp>
      <p:sp>
        <p:nvSpPr>
          <p:cNvPr id="19" name="Text 17"/>
          <p:cNvSpPr/>
          <p:nvPr/>
        </p:nvSpPr>
        <p:spPr>
          <a:xfrm>
            <a:off x="960120" y="2423160"/>
            <a:ext cx="7315200" cy="182880"/>
          </a:xfrm>
          <a:prstGeom prst="rect">
            <a:avLst/>
          </a:prstGeom>
          <a:noFill/>
          <a:ln/>
        </p:spPr>
        <p:txBody>
          <a:bodyPr wrap="square" lIns="0" tIns="0" rIns="0" bIns="0" rtlCol="0" anchor="ctr"/>
          <a:lstStyle/>
          <a:p>
            <a:pPr marL="0" indent="0">
              <a:buNone/>
            </a:pPr>
            <a:r>
              <a:rPr lang="en-US" sz="950" i="1" dirty="0">
                <a:solidFill>
                  <a:srgbClr val="64748B"/>
                </a:solidFill>
              </a:rPr>
              <a:t>Market demand, costs, competitive balance</a:t>
            </a:r>
            <a:endParaRPr lang="en-US" sz="950" dirty="0"/>
          </a:p>
        </p:txBody>
      </p:sp>
      <p:sp>
        <p:nvSpPr>
          <p:cNvPr id="20" name="Shape 18"/>
          <p:cNvSpPr/>
          <p:nvPr/>
        </p:nvSpPr>
        <p:spPr>
          <a:xfrm>
            <a:off x="320040" y="2715768"/>
            <a:ext cx="8503920" cy="457200"/>
          </a:xfrm>
          <a:prstGeom prst="rect">
            <a:avLst/>
          </a:prstGeom>
          <a:solidFill>
            <a:srgbClr val="FFFFFF"/>
          </a:solidFill>
          <a:ln/>
          <a:effectLst>
            <a:outerShdw blurRad="63500" dist="25400" dir="8100000" algn="bl" rotWithShape="0">
              <a:srgbClr val="000000">
                <a:alpha val="10000"/>
              </a:srgbClr>
            </a:outerShdw>
          </a:effectLst>
        </p:spPr>
      </p:sp>
      <p:sp>
        <p:nvSpPr>
          <p:cNvPr id="21" name="Shape 19"/>
          <p:cNvSpPr/>
          <p:nvPr/>
        </p:nvSpPr>
        <p:spPr>
          <a:xfrm>
            <a:off x="320040" y="2715768"/>
            <a:ext cx="502920" cy="457200"/>
          </a:xfrm>
          <a:prstGeom prst="rect">
            <a:avLst/>
          </a:prstGeom>
          <a:solidFill>
            <a:srgbClr val="0E7C86"/>
          </a:solidFill>
          <a:ln/>
        </p:spPr>
      </p:sp>
      <p:sp>
        <p:nvSpPr>
          <p:cNvPr id="22" name="Text 20"/>
          <p:cNvSpPr/>
          <p:nvPr/>
        </p:nvSpPr>
        <p:spPr>
          <a:xfrm>
            <a:off x="320040" y="2715768"/>
            <a:ext cx="502920" cy="457200"/>
          </a:xfrm>
          <a:prstGeom prst="rect">
            <a:avLst/>
          </a:prstGeom>
          <a:noFill/>
          <a:ln/>
        </p:spPr>
        <p:txBody>
          <a:bodyPr wrap="square" lIns="0" tIns="0" rIns="0" bIns="0" rtlCol="0" anchor="ctr"/>
          <a:lstStyle/>
          <a:p>
            <a:pPr marL="0" indent="0" algn="ctr">
              <a:buNone/>
            </a:pPr>
            <a:r>
              <a:rPr lang="en-US" sz="1300" b="1" dirty="0">
                <a:solidFill>
                  <a:srgbClr val="FFFFFF"/>
                </a:solidFill>
              </a:rPr>
              <a:t>04</a:t>
            </a:r>
            <a:endParaRPr lang="en-US" sz="1300" dirty="0"/>
          </a:p>
        </p:txBody>
      </p:sp>
      <p:sp>
        <p:nvSpPr>
          <p:cNvPr id="23" name="Text 21"/>
          <p:cNvSpPr/>
          <p:nvPr/>
        </p:nvSpPr>
        <p:spPr>
          <a:xfrm>
            <a:off x="960120" y="2752344"/>
            <a:ext cx="5029200" cy="228600"/>
          </a:xfrm>
          <a:prstGeom prst="rect">
            <a:avLst/>
          </a:prstGeom>
          <a:noFill/>
          <a:ln/>
        </p:spPr>
        <p:txBody>
          <a:bodyPr wrap="square" lIns="0" tIns="0" rIns="0" bIns="0" rtlCol="0" anchor="ctr"/>
          <a:lstStyle/>
          <a:p>
            <a:pPr marL="0" indent="0">
              <a:buNone/>
            </a:pPr>
            <a:r>
              <a:rPr lang="en-US" sz="1200" b="1" dirty="0">
                <a:solidFill>
                  <a:srgbClr val="0B1F4B"/>
                </a:solidFill>
              </a:rPr>
              <a:t>Recommended Expansion Cities</a:t>
            </a:r>
            <a:endParaRPr lang="en-US" sz="1200" dirty="0"/>
          </a:p>
        </p:txBody>
      </p:sp>
      <p:sp>
        <p:nvSpPr>
          <p:cNvPr id="24" name="Text 22"/>
          <p:cNvSpPr/>
          <p:nvPr/>
        </p:nvSpPr>
        <p:spPr>
          <a:xfrm>
            <a:off x="960120" y="2962656"/>
            <a:ext cx="7315200" cy="182880"/>
          </a:xfrm>
          <a:prstGeom prst="rect">
            <a:avLst/>
          </a:prstGeom>
          <a:noFill/>
          <a:ln/>
        </p:spPr>
        <p:txBody>
          <a:bodyPr wrap="square" lIns="0" tIns="0" rIns="0" bIns="0" rtlCol="0" anchor="ctr"/>
          <a:lstStyle/>
          <a:p>
            <a:pPr marL="0" indent="0">
              <a:buNone/>
            </a:pPr>
            <a:r>
              <a:rPr lang="en-US" sz="950" i="1" dirty="0">
                <a:solidFill>
                  <a:srgbClr val="64748B"/>
                </a:solidFill>
              </a:rPr>
              <a:t>Denver &amp; Atlanta — data-driven analysis</a:t>
            </a:r>
            <a:endParaRPr lang="en-US" sz="950" dirty="0"/>
          </a:p>
        </p:txBody>
      </p:sp>
      <p:sp>
        <p:nvSpPr>
          <p:cNvPr id="25" name="Shape 23"/>
          <p:cNvSpPr/>
          <p:nvPr/>
        </p:nvSpPr>
        <p:spPr>
          <a:xfrm>
            <a:off x="320040" y="3255264"/>
            <a:ext cx="8503920" cy="457200"/>
          </a:xfrm>
          <a:prstGeom prst="rect">
            <a:avLst/>
          </a:prstGeom>
          <a:solidFill>
            <a:srgbClr val="FFFFFF"/>
          </a:solidFill>
          <a:ln/>
          <a:effectLst>
            <a:outerShdw blurRad="63500" dist="25400" dir="8100000" algn="bl" rotWithShape="0">
              <a:srgbClr val="000000">
                <a:alpha val="10000"/>
              </a:srgbClr>
            </a:outerShdw>
          </a:effectLst>
        </p:spPr>
      </p:sp>
      <p:sp>
        <p:nvSpPr>
          <p:cNvPr id="26" name="Shape 24"/>
          <p:cNvSpPr/>
          <p:nvPr/>
        </p:nvSpPr>
        <p:spPr>
          <a:xfrm>
            <a:off x="320040" y="3255264"/>
            <a:ext cx="502920" cy="457200"/>
          </a:xfrm>
          <a:prstGeom prst="rect">
            <a:avLst/>
          </a:prstGeom>
          <a:solidFill>
            <a:srgbClr val="1A3A7C"/>
          </a:solidFill>
          <a:ln/>
        </p:spPr>
      </p:sp>
      <p:sp>
        <p:nvSpPr>
          <p:cNvPr id="27" name="Text 25"/>
          <p:cNvSpPr/>
          <p:nvPr/>
        </p:nvSpPr>
        <p:spPr>
          <a:xfrm>
            <a:off x="320040" y="3255264"/>
            <a:ext cx="502920" cy="457200"/>
          </a:xfrm>
          <a:prstGeom prst="rect">
            <a:avLst/>
          </a:prstGeom>
          <a:noFill/>
          <a:ln/>
        </p:spPr>
        <p:txBody>
          <a:bodyPr wrap="square" lIns="0" tIns="0" rIns="0" bIns="0" rtlCol="0" anchor="ctr"/>
          <a:lstStyle/>
          <a:p>
            <a:pPr marL="0" indent="0" algn="ctr">
              <a:buNone/>
            </a:pPr>
            <a:r>
              <a:rPr lang="en-US" sz="1300" b="1" dirty="0">
                <a:solidFill>
                  <a:srgbClr val="FFFFFF"/>
                </a:solidFill>
              </a:rPr>
              <a:t>05</a:t>
            </a:r>
            <a:endParaRPr lang="en-US" sz="1300" dirty="0"/>
          </a:p>
        </p:txBody>
      </p:sp>
      <p:sp>
        <p:nvSpPr>
          <p:cNvPr id="28" name="Text 26"/>
          <p:cNvSpPr/>
          <p:nvPr/>
        </p:nvSpPr>
        <p:spPr>
          <a:xfrm>
            <a:off x="960120" y="3291840"/>
            <a:ext cx="5029200" cy="228600"/>
          </a:xfrm>
          <a:prstGeom prst="rect">
            <a:avLst/>
          </a:prstGeom>
          <a:noFill/>
          <a:ln/>
        </p:spPr>
        <p:txBody>
          <a:bodyPr wrap="square" lIns="0" tIns="0" rIns="0" bIns="0" rtlCol="0" anchor="ctr"/>
          <a:lstStyle/>
          <a:p>
            <a:pPr marL="0" indent="0">
              <a:buNone/>
            </a:pPr>
            <a:r>
              <a:rPr lang="en-US" sz="1200" b="1" dirty="0">
                <a:solidFill>
                  <a:srgbClr val="0B1F4B"/>
                </a:solidFill>
              </a:rPr>
              <a:t>Competitive Balance Strategies</a:t>
            </a:r>
            <a:endParaRPr lang="en-US" sz="1200" dirty="0"/>
          </a:p>
        </p:txBody>
      </p:sp>
      <p:sp>
        <p:nvSpPr>
          <p:cNvPr id="29" name="Text 27"/>
          <p:cNvSpPr/>
          <p:nvPr/>
        </p:nvSpPr>
        <p:spPr>
          <a:xfrm>
            <a:off x="960120" y="3502152"/>
            <a:ext cx="7315200" cy="182880"/>
          </a:xfrm>
          <a:prstGeom prst="rect">
            <a:avLst/>
          </a:prstGeom>
          <a:noFill/>
          <a:ln/>
        </p:spPr>
        <p:txBody>
          <a:bodyPr wrap="square" lIns="0" tIns="0" rIns="0" bIns="0" rtlCol="0" anchor="ctr"/>
          <a:lstStyle/>
          <a:p>
            <a:pPr marL="0" indent="0">
              <a:buNone/>
            </a:pPr>
            <a:r>
              <a:rPr lang="en-US" sz="950" i="1" dirty="0">
                <a:solidFill>
                  <a:srgbClr val="64748B"/>
                </a:solidFill>
              </a:rPr>
              <a:t>Salary cap, draft, revenue sharing</a:t>
            </a:r>
            <a:endParaRPr lang="en-US" sz="950" dirty="0"/>
          </a:p>
        </p:txBody>
      </p:sp>
      <p:sp>
        <p:nvSpPr>
          <p:cNvPr id="30" name="Shape 28"/>
          <p:cNvSpPr/>
          <p:nvPr/>
        </p:nvSpPr>
        <p:spPr>
          <a:xfrm>
            <a:off x="320040" y="3794760"/>
            <a:ext cx="8503920" cy="457200"/>
          </a:xfrm>
          <a:prstGeom prst="rect">
            <a:avLst/>
          </a:prstGeom>
          <a:solidFill>
            <a:srgbClr val="FFFFFF"/>
          </a:solidFill>
          <a:ln/>
          <a:effectLst>
            <a:outerShdw blurRad="63500" dist="25400" dir="8100000" algn="bl" rotWithShape="0">
              <a:srgbClr val="000000">
                <a:alpha val="10000"/>
              </a:srgbClr>
            </a:outerShdw>
          </a:effectLst>
        </p:spPr>
      </p:sp>
      <p:sp>
        <p:nvSpPr>
          <p:cNvPr id="31" name="Shape 29"/>
          <p:cNvSpPr/>
          <p:nvPr/>
        </p:nvSpPr>
        <p:spPr>
          <a:xfrm>
            <a:off x="320040" y="3794760"/>
            <a:ext cx="502920" cy="457200"/>
          </a:xfrm>
          <a:prstGeom prst="rect">
            <a:avLst/>
          </a:prstGeom>
          <a:solidFill>
            <a:srgbClr val="E05D1A"/>
          </a:solidFill>
          <a:ln/>
        </p:spPr>
      </p:sp>
      <p:sp>
        <p:nvSpPr>
          <p:cNvPr id="32" name="Text 30"/>
          <p:cNvSpPr/>
          <p:nvPr/>
        </p:nvSpPr>
        <p:spPr>
          <a:xfrm>
            <a:off x="320040" y="3794760"/>
            <a:ext cx="502920" cy="457200"/>
          </a:xfrm>
          <a:prstGeom prst="rect">
            <a:avLst/>
          </a:prstGeom>
          <a:noFill/>
          <a:ln/>
        </p:spPr>
        <p:txBody>
          <a:bodyPr wrap="square" lIns="0" tIns="0" rIns="0" bIns="0" rtlCol="0" anchor="ctr"/>
          <a:lstStyle/>
          <a:p>
            <a:pPr marL="0" indent="0" algn="ctr">
              <a:buNone/>
            </a:pPr>
            <a:r>
              <a:rPr lang="en-US" sz="1300" b="1" dirty="0">
                <a:solidFill>
                  <a:srgbClr val="FFFFFF"/>
                </a:solidFill>
              </a:rPr>
              <a:t>06</a:t>
            </a:r>
            <a:endParaRPr lang="en-US" sz="1300" dirty="0"/>
          </a:p>
        </p:txBody>
      </p:sp>
      <p:sp>
        <p:nvSpPr>
          <p:cNvPr id="33" name="Text 31"/>
          <p:cNvSpPr/>
          <p:nvPr/>
        </p:nvSpPr>
        <p:spPr>
          <a:xfrm>
            <a:off x="960120" y="3831336"/>
            <a:ext cx="5029200" cy="228600"/>
          </a:xfrm>
          <a:prstGeom prst="rect">
            <a:avLst/>
          </a:prstGeom>
          <a:noFill/>
          <a:ln/>
        </p:spPr>
        <p:txBody>
          <a:bodyPr wrap="square" lIns="0" tIns="0" rIns="0" bIns="0" rtlCol="0" anchor="ctr"/>
          <a:lstStyle/>
          <a:p>
            <a:pPr marL="0" indent="0">
              <a:buNone/>
            </a:pPr>
            <a:r>
              <a:rPr lang="en-US" sz="1200" b="1" dirty="0">
                <a:solidFill>
                  <a:srgbClr val="0B1F4B"/>
                </a:solidFill>
              </a:rPr>
              <a:t>Revenue Sources &amp; New Streams</a:t>
            </a:r>
            <a:endParaRPr lang="en-US" sz="1200" dirty="0"/>
          </a:p>
        </p:txBody>
      </p:sp>
      <p:sp>
        <p:nvSpPr>
          <p:cNvPr id="34" name="Text 32"/>
          <p:cNvSpPr/>
          <p:nvPr/>
        </p:nvSpPr>
        <p:spPr>
          <a:xfrm>
            <a:off x="960120" y="4041648"/>
            <a:ext cx="7315200" cy="182880"/>
          </a:xfrm>
          <a:prstGeom prst="rect">
            <a:avLst/>
          </a:prstGeom>
          <a:noFill/>
          <a:ln/>
        </p:spPr>
        <p:txBody>
          <a:bodyPr wrap="square" lIns="0" tIns="0" rIns="0" bIns="0" rtlCol="0" anchor="ctr"/>
          <a:lstStyle/>
          <a:p>
            <a:pPr marL="0" indent="0">
              <a:buNone/>
            </a:pPr>
            <a:r>
              <a:rPr lang="en-US" sz="950" i="1" dirty="0">
                <a:solidFill>
                  <a:srgbClr val="64748B"/>
                </a:solidFill>
              </a:rPr>
              <a:t>Current revenues + two new streams</a:t>
            </a:r>
            <a:endParaRPr lang="en-US" sz="950" dirty="0"/>
          </a:p>
        </p:txBody>
      </p:sp>
      <p:sp>
        <p:nvSpPr>
          <p:cNvPr id="35" name="Shape 33"/>
          <p:cNvSpPr/>
          <p:nvPr/>
        </p:nvSpPr>
        <p:spPr>
          <a:xfrm>
            <a:off x="320040" y="4334256"/>
            <a:ext cx="8503920" cy="457200"/>
          </a:xfrm>
          <a:prstGeom prst="rect">
            <a:avLst/>
          </a:prstGeom>
          <a:solidFill>
            <a:srgbClr val="FFFFFF"/>
          </a:solidFill>
          <a:ln/>
          <a:effectLst>
            <a:outerShdw blurRad="63500" dist="25400" dir="8100000" algn="bl" rotWithShape="0">
              <a:srgbClr val="000000">
                <a:alpha val="10000"/>
              </a:srgbClr>
            </a:outerShdw>
          </a:effectLst>
        </p:spPr>
      </p:sp>
      <p:sp>
        <p:nvSpPr>
          <p:cNvPr id="36" name="Shape 34"/>
          <p:cNvSpPr/>
          <p:nvPr/>
        </p:nvSpPr>
        <p:spPr>
          <a:xfrm>
            <a:off x="320040" y="4334256"/>
            <a:ext cx="502920" cy="457200"/>
          </a:xfrm>
          <a:prstGeom prst="rect">
            <a:avLst/>
          </a:prstGeom>
          <a:solidFill>
            <a:srgbClr val="64748B"/>
          </a:solidFill>
          <a:ln/>
        </p:spPr>
      </p:sp>
      <p:sp>
        <p:nvSpPr>
          <p:cNvPr id="37" name="Text 35"/>
          <p:cNvSpPr/>
          <p:nvPr/>
        </p:nvSpPr>
        <p:spPr>
          <a:xfrm>
            <a:off x="320040" y="4334256"/>
            <a:ext cx="502920" cy="457200"/>
          </a:xfrm>
          <a:prstGeom prst="rect">
            <a:avLst/>
          </a:prstGeom>
          <a:noFill/>
          <a:ln/>
        </p:spPr>
        <p:txBody>
          <a:bodyPr wrap="square" lIns="0" tIns="0" rIns="0" bIns="0" rtlCol="0" anchor="ctr"/>
          <a:lstStyle/>
          <a:p>
            <a:pPr marL="0" indent="0" algn="ctr">
              <a:buNone/>
            </a:pPr>
            <a:r>
              <a:rPr lang="en-US" sz="1300" b="1" dirty="0">
                <a:solidFill>
                  <a:srgbClr val="FFFFFF"/>
                </a:solidFill>
              </a:rPr>
              <a:t>07</a:t>
            </a:r>
            <a:endParaRPr lang="en-US" sz="1300" dirty="0"/>
          </a:p>
        </p:txBody>
      </p:sp>
      <p:sp>
        <p:nvSpPr>
          <p:cNvPr id="38" name="Text 36"/>
          <p:cNvSpPr/>
          <p:nvPr/>
        </p:nvSpPr>
        <p:spPr>
          <a:xfrm>
            <a:off x="960120" y="4370832"/>
            <a:ext cx="5029200" cy="228600"/>
          </a:xfrm>
          <a:prstGeom prst="rect">
            <a:avLst/>
          </a:prstGeom>
          <a:noFill/>
          <a:ln/>
        </p:spPr>
        <p:txBody>
          <a:bodyPr wrap="square" lIns="0" tIns="0" rIns="0" bIns="0" rtlCol="0" anchor="ctr"/>
          <a:lstStyle/>
          <a:p>
            <a:pPr marL="0" indent="0">
              <a:buNone/>
            </a:pPr>
            <a:r>
              <a:rPr lang="en-US" sz="1200" b="1" dirty="0">
                <a:solidFill>
                  <a:srgbClr val="0B1F4B"/>
                </a:solidFill>
              </a:rPr>
              <a:t>References</a:t>
            </a:r>
            <a:endParaRPr lang="en-US" sz="1200" dirty="0"/>
          </a:p>
        </p:txBody>
      </p:sp>
      <p:sp>
        <p:nvSpPr>
          <p:cNvPr id="39" name="Text 37"/>
          <p:cNvSpPr/>
          <p:nvPr/>
        </p:nvSpPr>
        <p:spPr>
          <a:xfrm>
            <a:off x="960120" y="4581144"/>
            <a:ext cx="7315200" cy="182880"/>
          </a:xfrm>
          <a:prstGeom prst="rect">
            <a:avLst/>
          </a:prstGeom>
          <a:noFill/>
          <a:ln/>
        </p:spPr>
        <p:txBody>
          <a:bodyPr wrap="square" lIns="0" tIns="0" rIns="0" bIns="0" rtlCol="0" anchor="ctr"/>
          <a:lstStyle/>
          <a:p>
            <a:pPr marL="0" indent="0">
              <a:buNone/>
            </a:pPr>
            <a:r>
              <a:rPr lang="en-US" sz="950" i="1" dirty="0">
                <a:solidFill>
                  <a:srgbClr val="64748B"/>
                </a:solidFill>
              </a:rPr>
              <a:t>APA-formatted scholarly sources</a:t>
            </a:r>
            <a:endParaRPr lang="en-US" sz="9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B1F4B"/>
          </a:solidFill>
          <a:ln/>
        </p:spPr>
      </p:sp>
      <p:sp>
        <p:nvSpPr>
          <p:cNvPr id="3" name="Shape 1"/>
          <p:cNvSpPr/>
          <p:nvPr/>
        </p:nvSpPr>
        <p:spPr>
          <a:xfrm>
            <a:off x="0" y="868680"/>
            <a:ext cx="9144000" cy="54864"/>
          </a:xfrm>
          <a:prstGeom prst="rect">
            <a:avLst/>
          </a:prstGeom>
          <a:solidFill>
            <a:srgbClr val="F0A500"/>
          </a:solidFill>
          <a:ln/>
        </p:spPr>
      </p:sp>
      <p:sp>
        <p:nvSpPr>
          <p:cNvPr id="4" name="Text 2"/>
          <p:cNvSpPr/>
          <p:nvPr/>
        </p:nvSpPr>
        <p:spPr>
          <a:xfrm>
            <a:off x="320040" y="27432"/>
            <a:ext cx="4572000" cy="320040"/>
          </a:xfrm>
          <a:prstGeom prst="rect">
            <a:avLst/>
          </a:prstGeom>
          <a:noFill/>
          <a:ln/>
        </p:spPr>
        <p:txBody>
          <a:bodyPr wrap="square" lIns="0" tIns="0" rIns="0" bIns="0" rtlCol="0" anchor="ctr"/>
          <a:lstStyle/>
          <a:p>
            <a:pPr marL="0" indent="0">
              <a:buNone/>
            </a:pPr>
            <a:r>
              <a:rPr lang="en-US" sz="1000" b="1" kern="0" spc="200" dirty="0">
                <a:solidFill>
                  <a:srgbClr val="F0A500"/>
                </a:solidFill>
              </a:rPr>
              <a:t>PART 1: ORGANIZATIONAL STRUCTURE</a:t>
            </a:r>
            <a:endParaRPr lang="en-US" sz="1000" dirty="0"/>
          </a:p>
        </p:txBody>
      </p:sp>
      <p:sp>
        <p:nvSpPr>
          <p:cNvPr id="5" name="Text 3"/>
          <p:cNvSpPr/>
          <p:nvPr/>
        </p:nvSpPr>
        <p:spPr>
          <a:xfrm>
            <a:off x="320040" y="329184"/>
            <a:ext cx="8229600" cy="457200"/>
          </a:xfrm>
          <a:prstGeom prst="rect">
            <a:avLst/>
          </a:prstGeom>
          <a:noFill/>
          <a:ln/>
        </p:spPr>
        <p:txBody>
          <a:bodyPr wrap="square" lIns="0" tIns="0" rIns="0" bIns="0" rtlCol="0" anchor="ctr"/>
          <a:lstStyle/>
          <a:p>
            <a:pPr marL="0" indent="0">
              <a:buNone/>
            </a:pPr>
            <a:r>
              <a:rPr lang="en-US" sz="2400" b="1" dirty="0">
                <a:solidFill>
                  <a:srgbClr val="FFFFFF"/>
                </a:solidFill>
              </a:rPr>
              <a:t>PLL &amp; WLL: Single-Entity Model</a:t>
            </a:r>
            <a:endParaRPr lang="en-US" sz="2400" dirty="0"/>
          </a:p>
        </p:txBody>
      </p:sp>
      <p:sp>
        <p:nvSpPr>
          <p:cNvPr id="6" name="Shape 4"/>
          <p:cNvSpPr/>
          <p:nvPr/>
        </p:nvSpPr>
        <p:spPr>
          <a:xfrm>
            <a:off x="274320" y="1115568"/>
            <a:ext cx="292608" cy="292608"/>
          </a:xfrm>
          <a:prstGeom prst="ellipse">
            <a:avLst/>
          </a:prstGeom>
          <a:solidFill>
            <a:srgbClr val="0E7C86"/>
          </a:solidFill>
          <a:ln/>
        </p:spPr>
      </p:sp>
      <p:sp>
        <p:nvSpPr>
          <p:cNvPr id="7" name="Text 5"/>
          <p:cNvSpPr/>
          <p:nvPr/>
        </p:nvSpPr>
        <p:spPr>
          <a:xfrm>
            <a:off x="274320" y="1115568"/>
            <a:ext cx="292608" cy="292608"/>
          </a:xfrm>
          <a:prstGeom prst="rect">
            <a:avLst/>
          </a:prstGeom>
          <a:noFill/>
          <a:ln/>
        </p:spPr>
        <p:txBody>
          <a:bodyPr wrap="square" lIns="0" tIns="0" rIns="0" bIns="0" rtlCol="0" anchor="ctr"/>
          <a:lstStyle/>
          <a:p>
            <a:pPr marL="0" indent="0" algn="ctr">
              <a:buNone/>
            </a:pPr>
            <a:r>
              <a:rPr lang="en-US" sz="1100" b="1" dirty="0">
                <a:solidFill>
                  <a:srgbClr val="FFFFFF"/>
                </a:solidFill>
              </a:rPr>
              <a:t>1</a:t>
            </a:r>
            <a:endParaRPr lang="en-US" sz="1100" dirty="0"/>
          </a:p>
        </p:txBody>
      </p:sp>
      <p:sp>
        <p:nvSpPr>
          <p:cNvPr id="8" name="Text 6"/>
          <p:cNvSpPr/>
          <p:nvPr/>
        </p:nvSpPr>
        <p:spPr>
          <a:xfrm>
            <a:off x="658368" y="1097280"/>
            <a:ext cx="5120640" cy="228600"/>
          </a:xfrm>
          <a:prstGeom prst="rect">
            <a:avLst/>
          </a:prstGeom>
          <a:noFill/>
          <a:ln/>
        </p:spPr>
        <p:txBody>
          <a:bodyPr wrap="square" lIns="0" tIns="0" rIns="0" bIns="0" rtlCol="0" anchor="ctr"/>
          <a:lstStyle/>
          <a:p>
            <a:pPr marL="0" indent="0">
              <a:buNone/>
            </a:pPr>
            <a:r>
              <a:rPr lang="en-US" b="1" dirty="0">
                <a:solidFill>
                  <a:srgbClr val="0B1F4B"/>
                </a:solidFill>
              </a:rPr>
              <a:t>Single-Entity Structure Adopted at Founding (2019)</a:t>
            </a:r>
            <a:endParaRPr lang="en-US" dirty="0"/>
          </a:p>
        </p:txBody>
      </p:sp>
      <p:sp>
        <p:nvSpPr>
          <p:cNvPr id="9" name="Text 7"/>
          <p:cNvSpPr/>
          <p:nvPr/>
        </p:nvSpPr>
        <p:spPr>
          <a:xfrm>
            <a:off x="658367" y="1408176"/>
            <a:ext cx="5261665" cy="356616"/>
          </a:xfrm>
          <a:prstGeom prst="rect">
            <a:avLst/>
          </a:prstGeom>
          <a:noFill/>
          <a:ln/>
        </p:spPr>
        <p:txBody>
          <a:bodyPr wrap="square" lIns="0" tIns="0" rIns="0" bIns="0" rtlCol="0" anchor="ctr"/>
          <a:lstStyle/>
          <a:p>
            <a:pPr marL="0" indent="0">
              <a:buNone/>
            </a:pPr>
            <a:r>
              <a:rPr lang="en-US" sz="1300" dirty="0">
                <a:solidFill>
                  <a:srgbClr val="64748B"/>
                </a:solidFill>
                <a:latin typeface="Times New Roman" panose="02020603050405020304" pitchFamily="18" charset="0"/>
                <a:ea typeface="Tahoma" panose="020B0604030504040204" pitchFamily="34" charset="0"/>
                <a:cs typeface="Times New Roman" panose="02020603050405020304" pitchFamily="18" charset="0"/>
              </a:rPr>
              <a:t>PLL launched as a centralized single-entity league, retaining central ownership of all franchises.</a:t>
            </a:r>
            <a:endParaRPr lang="en-US" sz="1300"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10" name="Shape 8"/>
          <p:cNvSpPr/>
          <p:nvPr/>
        </p:nvSpPr>
        <p:spPr>
          <a:xfrm>
            <a:off x="274320" y="1874520"/>
            <a:ext cx="292608" cy="292608"/>
          </a:xfrm>
          <a:prstGeom prst="ellipse">
            <a:avLst/>
          </a:prstGeom>
          <a:solidFill>
            <a:srgbClr val="0E7C86"/>
          </a:solidFill>
          <a:ln/>
        </p:spPr>
      </p:sp>
      <p:sp>
        <p:nvSpPr>
          <p:cNvPr id="11" name="Text 9"/>
          <p:cNvSpPr/>
          <p:nvPr/>
        </p:nvSpPr>
        <p:spPr>
          <a:xfrm>
            <a:off x="274320" y="1874520"/>
            <a:ext cx="292608" cy="292608"/>
          </a:xfrm>
          <a:prstGeom prst="rect">
            <a:avLst/>
          </a:prstGeom>
          <a:noFill/>
          <a:ln/>
        </p:spPr>
        <p:txBody>
          <a:bodyPr wrap="square" lIns="0" tIns="0" rIns="0" bIns="0" rtlCol="0" anchor="ctr"/>
          <a:lstStyle/>
          <a:p>
            <a:pPr marL="0" indent="0" algn="ctr">
              <a:buNone/>
            </a:pPr>
            <a:r>
              <a:rPr lang="en-US" sz="1100" b="1" dirty="0">
                <a:solidFill>
                  <a:srgbClr val="FFFFFF"/>
                </a:solidFill>
              </a:rPr>
              <a:t>2</a:t>
            </a:r>
            <a:endParaRPr lang="en-US" sz="1100" dirty="0"/>
          </a:p>
        </p:txBody>
      </p:sp>
      <p:sp>
        <p:nvSpPr>
          <p:cNvPr id="12" name="Text 10"/>
          <p:cNvSpPr/>
          <p:nvPr/>
        </p:nvSpPr>
        <p:spPr>
          <a:xfrm>
            <a:off x="658368" y="1856232"/>
            <a:ext cx="5120640" cy="228600"/>
          </a:xfrm>
          <a:prstGeom prst="rect">
            <a:avLst/>
          </a:prstGeom>
          <a:noFill/>
          <a:ln/>
        </p:spPr>
        <p:txBody>
          <a:bodyPr wrap="square" lIns="0" tIns="0" rIns="0" bIns="0" rtlCol="0" anchor="ctr"/>
          <a:lstStyle/>
          <a:p>
            <a:pPr marL="0" indent="0">
              <a:buNone/>
            </a:pPr>
            <a:r>
              <a:rPr lang="en-US" b="1" dirty="0">
                <a:solidFill>
                  <a:srgbClr val="0B1F4B"/>
                </a:solidFill>
              </a:rPr>
              <a:t>PLL Also Owns the WLL (Est. 2023)</a:t>
            </a:r>
            <a:endParaRPr lang="en-US" dirty="0"/>
          </a:p>
        </p:txBody>
      </p:sp>
      <p:sp>
        <p:nvSpPr>
          <p:cNvPr id="13" name="Text 11"/>
          <p:cNvSpPr/>
          <p:nvPr/>
        </p:nvSpPr>
        <p:spPr>
          <a:xfrm>
            <a:off x="658367" y="2167128"/>
            <a:ext cx="5120640" cy="320040"/>
          </a:xfrm>
          <a:prstGeom prst="rect">
            <a:avLst/>
          </a:prstGeom>
          <a:noFill/>
          <a:ln/>
        </p:spPr>
        <p:txBody>
          <a:bodyPr wrap="square" lIns="0" tIns="0" rIns="0" bIns="0" rtlCol="0" anchor="ctr"/>
          <a:lstStyle/>
          <a:p>
            <a:pPr marL="0" indent="0">
              <a:buNone/>
            </a:pPr>
            <a:r>
              <a:rPr lang="en-US" sz="1300" dirty="0">
                <a:solidFill>
                  <a:srgbClr val="64748B"/>
                </a:solidFill>
                <a:latin typeface="Times New Roman" panose="02020603050405020304" pitchFamily="18" charset="0"/>
                <a:cs typeface="Times New Roman" panose="02020603050405020304" pitchFamily="18" charset="0"/>
              </a:rPr>
              <a:t>The WLL operates under the PLL corporate umbrella, sharing infrastructure and brand equity.</a:t>
            </a:r>
            <a:endParaRPr lang="en-US" sz="1300" dirty="0">
              <a:latin typeface="Times New Roman" panose="02020603050405020304" pitchFamily="18" charset="0"/>
              <a:cs typeface="Times New Roman" panose="02020603050405020304" pitchFamily="18" charset="0"/>
            </a:endParaRPr>
          </a:p>
        </p:txBody>
      </p:sp>
      <p:sp>
        <p:nvSpPr>
          <p:cNvPr id="14" name="Shape 12"/>
          <p:cNvSpPr/>
          <p:nvPr/>
        </p:nvSpPr>
        <p:spPr>
          <a:xfrm>
            <a:off x="274320" y="2633472"/>
            <a:ext cx="292608" cy="292608"/>
          </a:xfrm>
          <a:prstGeom prst="ellipse">
            <a:avLst/>
          </a:prstGeom>
          <a:solidFill>
            <a:srgbClr val="0E7C86"/>
          </a:solidFill>
          <a:ln/>
        </p:spPr>
      </p:sp>
      <p:sp>
        <p:nvSpPr>
          <p:cNvPr id="15" name="Text 13"/>
          <p:cNvSpPr/>
          <p:nvPr/>
        </p:nvSpPr>
        <p:spPr>
          <a:xfrm>
            <a:off x="274320" y="2633472"/>
            <a:ext cx="292608" cy="292608"/>
          </a:xfrm>
          <a:prstGeom prst="rect">
            <a:avLst/>
          </a:prstGeom>
          <a:noFill/>
          <a:ln/>
        </p:spPr>
        <p:txBody>
          <a:bodyPr wrap="square" lIns="0" tIns="0" rIns="0" bIns="0" rtlCol="0" anchor="ctr"/>
          <a:lstStyle/>
          <a:p>
            <a:pPr marL="0" indent="0" algn="ctr">
              <a:buNone/>
            </a:pPr>
            <a:r>
              <a:rPr lang="en-US" sz="1100" b="1" dirty="0">
                <a:solidFill>
                  <a:srgbClr val="FFFFFF"/>
                </a:solidFill>
              </a:rPr>
              <a:t>3</a:t>
            </a:r>
            <a:endParaRPr lang="en-US" sz="1100" dirty="0"/>
          </a:p>
        </p:txBody>
      </p:sp>
      <p:sp>
        <p:nvSpPr>
          <p:cNvPr id="16" name="Text 14"/>
          <p:cNvSpPr/>
          <p:nvPr/>
        </p:nvSpPr>
        <p:spPr>
          <a:xfrm>
            <a:off x="658368" y="2615184"/>
            <a:ext cx="5120640" cy="228600"/>
          </a:xfrm>
          <a:prstGeom prst="rect">
            <a:avLst/>
          </a:prstGeom>
          <a:noFill/>
          <a:ln/>
        </p:spPr>
        <p:txBody>
          <a:bodyPr wrap="square" lIns="0" tIns="0" rIns="0" bIns="0" rtlCol="0" anchor="ctr"/>
          <a:lstStyle/>
          <a:p>
            <a:pPr marL="0" indent="0">
              <a:buNone/>
            </a:pPr>
            <a:r>
              <a:rPr lang="en-US" b="1" dirty="0">
                <a:solidFill>
                  <a:srgbClr val="0B1F4B"/>
                </a:solidFill>
              </a:rPr>
              <a:t>Centralized Control Reduces Financial Risk</a:t>
            </a:r>
            <a:endParaRPr lang="en-US" dirty="0"/>
          </a:p>
        </p:txBody>
      </p:sp>
      <p:sp>
        <p:nvSpPr>
          <p:cNvPr id="17" name="Text 15"/>
          <p:cNvSpPr/>
          <p:nvPr/>
        </p:nvSpPr>
        <p:spPr>
          <a:xfrm>
            <a:off x="658367" y="2926080"/>
            <a:ext cx="5120640" cy="320040"/>
          </a:xfrm>
          <a:prstGeom prst="rect">
            <a:avLst/>
          </a:prstGeom>
          <a:noFill/>
          <a:ln/>
        </p:spPr>
        <p:txBody>
          <a:bodyPr wrap="square" lIns="0" tIns="0" rIns="0" bIns="0" rtlCol="0" anchor="ctr"/>
          <a:lstStyle/>
          <a:p>
            <a:pPr marL="0" indent="0">
              <a:buNone/>
            </a:pPr>
            <a:r>
              <a:rPr lang="en-US" sz="1300" dirty="0">
                <a:solidFill>
                  <a:srgbClr val="64748B"/>
                </a:solidFill>
                <a:latin typeface="Times New Roman" panose="02020603050405020304" pitchFamily="18" charset="0"/>
                <a:cs typeface="Times New Roman" panose="02020603050405020304" pitchFamily="18" charset="0"/>
              </a:rPr>
              <a:t>Single-entity prevents individual team insolvency, protecting league stability (Zimbalist, 2020).</a:t>
            </a:r>
            <a:endParaRPr lang="en-US" sz="1300" dirty="0">
              <a:latin typeface="Times New Roman" panose="02020603050405020304" pitchFamily="18" charset="0"/>
              <a:cs typeface="Times New Roman" panose="02020603050405020304" pitchFamily="18" charset="0"/>
            </a:endParaRPr>
          </a:p>
        </p:txBody>
      </p:sp>
      <p:sp>
        <p:nvSpPr>
          <p:cNvPr id="18" name="Shape 16"/>
          <p:cNvSpPr/>
          <p:nvPr/>
        </p:nvSpPr>
        <p:spPr>
          <a:xfrm>
            <a:off x="274320" y="3392424"/>
            <a:ext cx="292608" cy="292608"/>
          </a:xfrm>
          <a:prstGeom prst="ellipse">
            <a:avLst/>
          </a:prstGeom>
          <a:solidFill>
            <a:srgbClr val="0E7C86"/>
          </a:solidFill>
          <a:ln/>
        </p:spPr>
      </p:sp>
      <p:sp>
        <p:nvSpPr>
          <p:cNvPr id="19" name="Text 17"/>
          <p:cNvSpPr/>
          <p:nvPr/>
        </p:nvSpPr>
        <p:spPr>
          <a:xfrm>
            <a:off x="274320" y="3392424"/>
            <a:ext cx="292608" cy="292608"/>
          </a:xfrm>
          <a:prstGeom prst="rect">
            <a:avLst/>
          </a:prstGeom>
          <a:noFill/>
          <a:ln/>
        </p:spPr>
        <p:txBody>
          <a:bodyPr wrap="square" lIns="0" tIns="0" rIns="0" bIns="0" rtlCol="0" anchor="ctr"/>
          <a:lstStyle/>
          <a:p>
            <a:pPr marL="0" indent="0" algn="ctr">
              <a:buNone/>
            </a:pPr>
            <a:r>
              <a:rPr lang="en-US" sz="1100" b="1" dirty="0">
                <a:solidFill>
                  <a:srgbClr val="FFFFFF"/>
                </a:solidFill>
              </a:rPr>
              <a:t>4</a:t>
            </a:r>
            <a:endParaRPr lang="en-US" sz="1100" dirty="0"/>
          </a:p>
        </p:txBody>
      </p:sp>
      <p:sp>
        <p:nvSpPr>
          <p:cNvPr id="20" name="Text 18"/>
          <p:cNvSpPr/>
          <p:nvPr/>
        </p:nvSpPr>
        <p:spPr>
          <a:xfrm>
            <a:off x="658368" y="3374136"/>
            <a:ext cx="5120640" cy="228600"/>
          </a:xfrm>
          <a:prstGeom prst="rect">
            <a:avLst/>
          </a:prstGeom>
          <a:noFill/>
          <a:ln/>
        </p:spPr>
        <p:txBody>
          <a:bodyPr wrap="square" lIns="0" tIns="0" rIns="0" bIns="0" rtlCol="0" anchor="ctr"/>
          <a:lstStyle/>
          <a:p>
            <a:pPr marL="0" indent="0">
              <a:buNone/>
            </a:pPr>
            <a:r>
              <a:rPr lang="en-US" b="1" dirty="0">
                <a:solidFill>
                  <a:srgbClr val="0B1F4B"/>
                </a:solidFill>
              </a:rPr>
              <a:t>Investor-Operator Model Used Widely in MLS</a:t>
            </a:r>
            <a:endParaRPr lang="en-US" dirty="0"/>
          </a:p>
        </p:txBody>
      </p:sp>
      <p:sp>
        <p:nvSpPr>
          <p:cNvPr id="21" name="Text 19"/>
          <p:cNvSpPr/>
          <p:nvPr/>
        </p:nvSpPr>
        <p:spPr>
          <a:xfrm>
            <a:off x="658367" y="3685032"/>
            <a:ext cx="5120640" cy="320040"/>
          </a:xfrm>
          <a:prstGeom prst="rect">
            <a:avLst/>
          </a:prstGeom>
          <a:noFill/>
          <a:ln/>
        </p:spPr>
        <p:txBody>
          <a:bodyPr wrap="square" lIns="0" tIns="0" rIns="0" bIns="0" rtlCol="0" anchor="ctr"/>
          <a:lstStyle/>
          <a:p>
            <a:pPr marL="0" indent="0">
              <a:buNone/>
            </a:pPr>
            <a:r>
              <a:rPr lang="en-US" sz="1300" dirty="0">
                <a:solidFill>
                  <a:srgbClr val="64748B"/>
                </a:solidFill>
                <a:latin typeface="Times New Roman" panose="02020603050405020304" pitchFamily="18" charset="0"/>
                <a:cs typeface="Times New Roman" panose="02020603050405020304" pitchFamily="18" charset="0"/>
              </a:rPr>
              <a:t>MLS pioneered single-entity in 1993; PLL replicated this proven model for niche sports leagues.</a:t>
            </a:r>
            <a:endParaRPr lang="en-US" sz="1300" dirty="0">
              <a:latin typeface="Times New Roman" panose="02020603050405020304" pitchFamily="18" charset="0"/>
              <a:cs typeface="Times New Roman" panose="02020603050405020304" pitchFamily="18" charset="0"/>
            </a:endParaRPr>
          </a:p>
        </p:txBody>
      </p:sp>
      <p:sp>
        <p:nvSpPr>
          <p:cNvPr id="22" name="Shape 20"/>
          <p:cNvSpPr/>
          <p:nvPr/>
        </p:nvSpPr>
        <p:spPr>
          <a:xfrm>
            <a:off x="274320" y="4151376"/>
            <a:ext cx="292608" cy="292608"/>
          </a:xfrm>
          <a:prstGeom prst="ellipse">
            <a:avLst/>
          </a:prstGeom>
          <a:solidFill>
            <a:srgbClr val="0E7C86"/>
          </a:solidFill>
          <a:ln/>
        </p:spPr>
      </p:sp>
      <p:sp>
        <p:nvSpPr>
          <p:cNvPr id="23" name="Text 21"/>
          <p:cNvSpPr/>
          <p:nvPr/>
        </p:nvSpPr>
        <p:spPr>
          <a:xfrm>
            <a:off x="274320" y="4151376"/>
            <a:ext cx="292608" cy="292608"/>
          </a:xfrm>
          <a:prstGeom prst="rect">
            <a:avLst/>
          </a:prstGeom>
          <a:noFill/>
          <a:ln/>
        </p:spPr>
        <p:txBody>
          <a:bodyPr wrap="square" lIns="0" tIns="0" rIns="0" bIns="0" rtlCol="0" anchor="ctr"/>
          <a:lstStyle/>
          <a:p>
            <a:pPr marL="0" indent="0" algn="ctr">
              <a:buNone/>
            </a:pPr>
            <a:r>
              <a:rPr lang="en-US" sz="1100" b="1" dirty="0">
                <a:solidFill>
                  <a:srgbClr val="FFFFFF"/>
                </a:solidFill>
              </a:rPr>
              <a:t>5</a:t>
            </a:r>
            <a:endParaRPr lang="en-US" sz="1100" dirty="0"/>
          </a:p>
        </p:txBody>
      </p:sp>
      <p:sp>
        <p:nvSpPr>
          <p:cNvPr id="24" name="Text 22"/>
          <p:cNvSpPr/>
          <p:nvPr/>
        </p:nvSpPr>
        <p:spPr>
          <a:xfrm>
            <a:off x="658368" y="4133088"/>
            <a:ext cx="5120640" cy="228600"/>
          </a:xfrm>
          <a:prstGeom prst="rect">
            <a:avLst/>
          </a:prstGeom>
          <a:noFill/>
          <a:ln/>
        </p:spPr>
        <p:txBody>
          <a:bodyPr wrap="square" lIns="0" tIns="0" rIns="0" bIns="0" rtlCol="0" anchor="ctr"/>
          <a:lstStyle/>
          <a:p>
            <a:pPr marL="0" indent="0">
              <a:buNone/>
            </a:pPr>
            <a:r>
              <a:rPr lang="en-US" b="1" dirty="0">
                <a:solidFill>
                  <a:srgbClr val="0B1F4B"/>
                </a:solidFill>
              </a:rPr>
              <a:t>Ownership Advantages: Talent Distribution &amp; Costs</a:t>
            </a:r>
            <a:endParaRPr lang="en-US" dirty="0"/>
          </a:p>
        </p:txBody>
      </p:sp>
      <p:sp>
        <p:nvSpPr>
          <p:cNvPr id="25" name="Text 23"/>
          <p:cNvSpPr/>
          <p:nvPr/>
        </p:nvSpPr>
        <p:spPr>
          <a:xfrm>
            <a:off x="658368" y="4443984"/>
            <a:ext cx="5120640" cy="320040"/>
          </a:xfrm>
          <a:prstGeom prst="rect">
            <a:avLst/>
          </a:prstGeom>
          <a:noFill/>
          <a:ln/>
        </p:spPr>
        <p:txBody>
          <a:bodyPr wrap="square" lIns="0" tIns="0" rIns="0" bIns="0" rtlCol="0" anchor="ctr"/>
          <a:lstStyle/>
          <a:p>
            <a:pPr marL="0" indent="0">
              <a:buNone/>
            </a:pPr>
            <a:r>
              <a:rPr lang="en-US" sz="1300" dirty="0">
                <a:solidFill>
                  <a:srgbClr val="64748B"/>
                </a:solidFill>
                <a:latin typeface="Times New Roman" panose="02020603050405020304" pitchFamily="18" charset="0"/>
                <a:cs typeface="Times New Roman" panose="02020603050405020304" pitchFamily="18" charset="0"/>
              </a:rPr>
              <a:t>Player contracts held centrally enable cost control and equitable talent distribution </a:t>
            </a:r>
            <a:r>
              <a:rPr lang="en-US" sz="1400" dirty="0">
                <a:solidFill>
                  <a:schemeClr val="bg1">
                    <a:lumMod val="50000"/>
                  </a:schemeClr>
                </a:solidFill>
                <a:latin typeface="Times New Roman" panose="02020603050405020304" pitchFamily="18" charset="0"/>
                <a:cs typeface="Times New Roman" panose="02020603050405020304" pitchFamily="18" charset="0"/>
              </a:rPr>
              <a:t>across teams (</a:t>
            </a:r>
            <a:r>
              <a:rPr lang="en-US" sz="1400" kern="100" dirty="0" err="1">
                <a:solidFill>
                  <a:schemeClr val="bg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Chelladurai</a:t>
            </a:r>
            <a:r>
              <a:rPr lang="en-US" sz="1400" kern="100" dirty="0">
                <a:solidFill>
                  <a:schemeClr val="bg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&amp; Kim, 2022)</a:t>
            </a:r>
            <a:r>
              <a:rPr lang="en-US" sz="1400" dirty="0">
                <a:solidFill>
                  <a:schemeClr val="bg1">
                    <a:lumMod val="50000"/>
                  </a:schemeClr>
                </a:solidFill>
                <a:latin typeface="Times New Roman" panose="02020603050405020304" pitchFamily="18" charset="0"/>
                <a:cs typeface="Times New Roman" panose="02020603050405020304" pitchFamily="18" charset="0"/>
              </a:rPr>
              <a:t>.</a:t>
            </a:r>
          </a:p>
        </p:txBody>
      </p:sp>
      <p:sp>
        <p:nvSpPr>
          <p:cNvPr id="26" name="Shape 24"/>
          <p:cNvSpPr/>
          <p:nvPr/>
        </p:nvSpPr>
        <p:spPr>
          <a:xfrm>
            <a:off x="6035040" y="1005840"/>
            <a:ext cx="2880360" cy="3977640"/>
          </a:xfrm>
          <a:prstGeom prst="rect">
            <a:avLst/>
          </a:prstGeom>
          <a:solidFill>
            <a:srgbClr val="F1F5F9"/>
          </a:solidFill>
          <a:ln/>
          <a:effectLst>
            <a:outerShdw blurRad="101600" dist="38100" dir="8100000" algn="bl" rotWithShape="0">
              <a:srgbClr val="000000">
                <a:alpha val="14000"/>
              </a:srgbClr>
            </a:outerShdw>
          </a:effectLst>
        </p:spPr>
      </p:sp>
      <p:sp>
        <p:nvSpPr>
          <p:cNvPr id="27" name="Text 25"/>
          <p:cNvSpPr/>
          <p:nvPr/>
        </p:nvSpPr>
        <p:spPr>
          <a:xfrm>
            <a:off x="6080760" y="1051560"/>
            <a:ext cx="2788920" cy="274320"/>
          </a:xfrm>
          <a:prstGeom prst="rect">
            <a:avLst/>
          </a:prstGeom>
          <a:noFill/>
          <a:ln/>
        </p:spPr>
        <p:txBody>
          <a:bodyPr wrap="square" lIns="0" tIns="0" rIns="0" bIns="0" rtlCol="0" anchor="ctr"/>
          <a:lstStyle/>
          <a:p>
            <a:pPr marL="0" indent="0" algn="ctr">
              <a:buNone/>
            </a:pPr>
            <a:r>
              <a:rPr lang="en-US" sz="900" b="1" kern="0" spc="100" dirty="0">
                <a:solidFill>
                  <a:srgbClr val="0E7C86"/>
                </a:solidFill>
              </a:rPr>
              <a:t>OWNERSHIP HIERARCHY</a:t>
            </a:r>
            <a:endParaRPr lang="en-US" sz="900" dirty="0"/>
          </a:p>
        </p:txBody>
      </p:sp>
      <p:sp>
        <p:nvSpPr>
          <p:cNvPr id="28" name="Shape 26"/>
          <p:cNvSpPr/>
          <p:nvPr/>
        </p:nvSpPr>
        <p:spPr>
          <a:xfrm>
            <a:off x="6332220" y="1417320"/>
            <a:ext cx="2286000" cy="347472"/>
          </a:xfrm>
          <a:prstGeom prst="rect">
            <a:avLst/>
          </a:prstGeom>
          <a:solidFill>
            <a:srgbClr val="0B1F4B"/>
          </a:solidFill>
          <a:ln/>
          <a:effectLst>
            <a:outerShdw blurRad="63500" dist="25400" dir="8100000" algn="bl" rotWithShape="0">
              <a:srgbClr val="000000">
                <a:alpha val="10000"/>
              </a:srgbClr>
            </a:outerShdw>
          </a:effectLst>
        </p:spPr>
      </p:sp>
      <p:sp>
        <p:nvSpPr>
          <p:cNvPr id="29" name="Text 27"/>
          <p:cNvSpPr/>
          <p:nvPr/>
        </p:nvSpPr>
        <p:spPr>
          <a:xfrm>
            <a:off x="6332220" y="1417320"/>
            <a:ext cx="2286000" cy="347472"/>
          </a:xfrm>
          <a:prstGeom prst="rect">
            <a:avLst/>
          </a:prstGeom>
          <a:noFill/>
          <a:ln/>
        </p:spPr>
        <p:txBody>
          <a:bodyPr wrap="square" lIns="0" tIns="0" rIns="0" bIns="0" rtlCol="0" anchor="ctr"/>
          <a:lstStyle/>
          <a:p>
            <a:pPr marL="0" indent="0" algn="ctr">
              <a:buNone/>
            </a:pPr>
            <a:r>
              <a:rPr lang="en-US" sz="1000" b="1" dirty="0">
                <a:solidFill>
                  <a:srgbClr val="FFFFFF"/>
                </a:solidFill>
              </a:rPr>
              <a:t>PLL Parent Entity (LLC)</a:t>
            </a:r>
            <a:endParaRPr lang="en-US" sz="1000" dirty="0"/>
          </a:p>
        </p:txBody>
      </p:sp>
      <p:sp>
        <p:nvSpPr>
          <p:cNvPr id="30" name="Shape 28"/>
          <p:cNvSpPr/>
          <p:nvPr/>
        </p:nvSpPr>
        <p:spPr>
          <a:xfrm>
            <a:off x="7475220" y="1764792"/>
            <a:ext cx="0" cy="274320"/>
          </a:xfrm>
          <a:prstGeom prst="line">
            <a:avLst/>
          </a:prstGeom>
          <a:noFill/>
          <a:ln w="19050">
            <a:solidFill>
              <a:srgbClr val="F0A500"/>
            </a:solidFill>
            <a:prstDash val="solid"/>
          </a:ln>
        </p:spPr>
      </p:sp>
      <p:sp>
        <p:nvSpPr>
          <p:cNvPr id="31" name="Shape 29"/>
          <p:cNvSpPr/>
          <p:nvPr/>
        </p:nvSpPr>
        <p:spPr>
          <a:xfrm>
            <a:off x="6515100" y="2103120"/>
            <a:ext cx="1920240" cy="347472"/>
          </a:xfrm>
          <a:prstGeom prst="rect">
            <a:avLst/>
          </a:prstGeom>
          <a:solidFill>
            <a:srgbClr val="1A3A7C"/>
          </a:solidFill>
          <a:ln/>
          <a:effectLst>
            <a:outerShdw blurRad="63500" dist="25400" dir="8100000" algn="bl" rotWithShape="0">
              <a:srgbClr val="000000">
                <a:alpha val="10000"/>
              </a:srgbClr>
            </a:outerShdw>
          </a:effectLst>
        </p:spPr>
      </p:sp>
      <p:sp>
        <p:nvSpPr>
          <p:cNvPr id="32" name="Text 30"/>
          <p:cNvSpPr/>
          <p:nvPr/>
        </p:nvSpPr>
        <p:spPr>
          <a:xfrm>
            <a:off x="6515100" y="2103120"/>
            <a:ext cx="1920240" cy="347472"/>
          </a:xfrm>
          <a:prstGeom prst="rect">
            <a:avLst/>
          </a:prstGeom>
          <a:noFill/>
          <a:ln/>
        </p:spPr>
        <p:txBody>
          <a:bodyPr wrap="square" lIns="0" tIns="0" rIns="0" bIns="0" rtlCol="0" anchor="ctr"/>
          <a:lstStyle/>
          <a:p>
            <a:pPr marL="0" indent="0" algn="ctr">
              <a:buNone/>
            </a:pPr>
            <a:r>
              <a:rPr lang="en-US" sz="1000" b="1" dirty="0">
                <a:solidFill>
                  <a:srgbClr val="FFFFFF"/>
                </a:solidFill>
              </a:rPr>
              <a:t>PLL Teams (8)</a:t>
            </a:r>
            <a:endParaRPr lang="en-US" sz="1000" dirty="0"/>
          </a:p>
        </p:txBody>
      </p:sp>
      <p:sp>
        <p:nvSpPr>
          <p:cNvPr id="33" name="Shape 31"/>
          <p:cNvSpPr/>
          <p:nvPr/>
        </p:nvSpPr>
        <p:spPr>
          <a:xfrm>
            <a:off x="7475220" y="2450592"/>
            <a:ext cx="0" cy="274320"/>
          </a:xfrm>
          <a:prstGeom prst="line">
            <a:avLst/>
          </a:prstGeom>
          <a:noFill/>
          <a:ln w="19050">
            <a:solidFill>
              <a:srgbClr val="F0A500"/>
            </a:solidFill>
            <a:prstDash val="solid"/>
          </a:ln>
        </p:spPr>
      </p:sp>
      <p:sp>
        <p:nvSpPr>
          <p:cNvPr id="34" name="Shape 32"/>
          <p:cNvSpPr/>
          <p:nvPr/>
        </p:nvSpPr>
        <p:spPr>
          <a:xfrm>
            <a:off x="6515100" y="2788920"/>
            <a:ext cx="1920240" cy="347472"/>
          </a:xfrm>
          <a:prstGeom prst="rect">
            <a:avLst/>
          </a:prstGeom>
          <a:solidFill>
            <a:srgbClr val="0E7C86"/>
          </a:solidFill>
          <a:ln/>
          <a:effectLst>
            <a:outerShdw blurRad="63500" dist="25400" dir="8100000" algn="bl" rotWithShape="0">
              <a:srgbClr val="000000">
                <a:alpha val="10000"/>
              </a:srgbClr>
            </a:outerShdw>
          </a:effectLst>
        </p:spPr>
      </p:sp>
      <p:sp>
        <p:nvSpPr>
          <p:cNvPr id="35" name="Text 33"/>
          <p:cNvSpPr/>
          <p:nvPr/>
        </p:nvSpPr>
        <p:spPr>
          <a:xfrm>
            <a:off x="6515100" y="2788920"/>
            <a:ext cx="1920240" cy="347472"/>
          </a:xfrm>
          <a:prstGeom prst="rect">
            <a:avLst/>
          </a:prstGeom>
          <a:noFill/>
          <a:ln/>
        </p:spPr>
        <p:txBody>
          <a:bodyPr wrap="square" lIns="0" tIns="0" rIns="0" bIns="0" rtlCol="0" anchor="ctr"/>
          <a:lstStyle/>
          <a:p>
            <a:pPr marL="0" indent="0" algn="ctr">
              <a:buNone/>
            </a:pPr>
            <a:r>
              <a:rPr lang="en-US" sz="1000" b="1" dirty="0">
                <a:solidFill>
                  <a:srgbClr val="FFFFFF"/>
                </a:solidFill>
              </a:rPr>
              <a:t>WLL (Subsidiary)</a:t>
            </a:r>
            <a:endParaRPr lang="en-US" sz="1000" dirty="0"/>
          </a:p>
        </p:txBody>
      </p:sp>
      <p:sp>
        <p:nvSpPr>
          <p:cNvPr id="36" name="Shape 34"/>
          <p:cNvSpPr/>
          <p:nvPr/>
        </p:nvSpPr>
        <p:spPr>
          <a:xfrm>
            <a:off x="7475220" y="3136392"/>
            <a:ext cx="0" cy="274320"/>
          </a:xfrm>
          <a:prstGeom prst="line">
            <a:avLst/>
          </a:prstGeom>
          <a:noFill/>
          <a:ln w="19050">
            <a:solidFill>
              <a:srgbClr val="F0A500"/>
            </a:solidFill>
            <a:prstDash val="solid"/>
          </a:ln>
        </p:spPr>
      </p:sp>
      <p:sp>
        <p:nvSpPr>
          <p:cNvPr id="37" name="Shape 35"/>
          <p:cNvSpPr/>
          <p:nvPr/>
        </p:nvSpPr>
        <p:spPr>
          <a:xfrm>
            <a:off x="6697980" y="3474720"/>
            <a:ext cx="1554480" cy="347472"/>
          </a:xfrm>
          <a:prstGeom prst="rect">
            <a:avLst/>
          </a:prstGeom>
          <a:solidFill>
            <a:srgbClr val="0E7C86"/>
          </a:solidFill>
          <a:ln/>
          <a:effectLst>
            <a:outerShdw blurRad="63500" dist="25400" dir="8100000" algn="bl" rotWithShape="0">
              <a:srgbClr val="000000">
                <a:alpha val="10000"/>
              </a:srgbClr>
            </a:outerShdw>
          </a:effectLst>
        </p:spPr>
      </p:sp>
      <p:sp>
        <p:nvSpPr>
          <p:cNvPr id="38" name="Text 36"/>
          <p:cNvSpPr/>
          <p:nvPr/>
        </p:nvSpPr>
        <p:spPr>
          <a:xfrm>
            <a:off x="6697980" y="3474720"/>
            <a:ext cx="1554480" cy="347472"/>
          </a:xfrm>
          <a:prstGeom prst="rect">
            <a:avLst/>
          </a:prstGeom>
          <a:noFill/>
          <a:ln/>
        </p:spPr>
        <p:txBody>
          <a:bodyPr wrap="square" lIns="0" tIns="0" rIns="0" bIns="0" rtlCol="0" anchor="ctr"/>
          <a:lstStyle/>
          <a:p>
            <a:pPr marL="0" indent="0" algn="ctr">
              <a:buNone/>
            </a:pPr>
            <a:r>
              <a:rPr lang="en-US" sz="1000" b="1" dirty="0">
                <a:solidFill>
                  <a:srgbClr val="FFFFFF"/>
                </a:solidFill>
              </a:rPr>
              <a:t>WLL Teams (6)</a:t>
            </a:r>
            <a:endParaRPr lang="en-US" sz="1000" dirty="0"/>
          </a:p>
        </p:txBody>
      </p:sp>
      <p:sp>
        <p:nvSpPr>
          <p:cNvPr id="39" name="Text 37"/>
          <p:cNvSpPr/>
          <p:nvPr/>
        </p:nvSpPr>
        <p:spPr>
          <a:xfrm>
            <a:off x="0" y="5143500"/>
            <a:ext cx="9144000" cy="9144"/>
          </a:xfrm>
          <a:prstGeom prst="rect">
            <a:avLst/>
          </a:prstGeom>
          <a:noFill/>
          <a:ln/>
        </p:spPr>
        <p:txBody>
          <a:bodyPr wrap="square" rtlCol="0" anchor="ctr"/>
          <a:lstStyle/>
          <a:p>
            <a:pPr marL="0" indent="0">
              <a:buNone/>
            </a:pPr>
            <a:r>
              <a:rPr lang="en-US" sz="100" dirty="0">
                <a:solidFill>
                  <a:srgbClr val="FFFFFF"/>
                </a:solidFill>
              </a:rPr>
              <a:t>Speaker Notes: The Premier Lacrosse League adopted a single-entity structure at its founding in 2019, meaning the league itself owns all team franchises rather than distributing ownership to individual investors or groups. This model is modeled after Major League Soccer (MLS), which pioneered the structure in 1993 to stabilize a nascent league. Under single-entity, financial risk is centralized — if one team underperforms, the league absorbs the loss rather than the franchise collapsing. When the WLL was established in 2023, it was incorporated as a subsidiary under the PLL's corporate umbrella, sharing operational infrastructure such as marketing, scheduling, and facility contracts. Centralized player contracts allow the league to control salary expenditures and ensure competitive talent distribution across all teams. This structure is particularly advantageous for emerging leagues because it prevents the financial disparities that plagued early professional women's sports leagues. Scholars such as Zimbalist (2020) confirm that single-entity models reduce systemic league risk while maintaining competitive integrity.</a:t>
            </a:r>
            <a:endParaRPr lang="en-US" sz="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1F5F9"/>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3A7C"/>
          </a:solidFill>
          <a:ln/>
        </p:spPr>
      </p:sp>
      <p:sp>
        <p:nvSpPr>
          <p:cNvPr id="3" name="Shape 1"/>
          <p:cNvSpPr/>
          <p:nvPr/>
        </p:nvSpPr>
        <p:spPr>
          <a:xfrm>
            <a:off x="0" y="868680"/>
            <a:ext cx="9144000" cy="54864"/>
          </a:xfrm>
          <a:prstGeom prst="rect">
            <a:avLst/>
          </a:prstGeom>
          <a:solidFill>
            <a:srgbClr val="F0A500"/>
          </a:solidFill>
          <a:ln/>
        </p:spPr>
      </p:sp>
      <p:sp>
        <p:nvSpPr>
          <p:cNvPr id="4" name="Text 2"/>
          <p:cNvSpPr/>
          <p:nvPr/>
        </p:nvSpPr>
        <p:spPr>
          <a:xfrm>
            <a:off x="320040" y="27432"/>
            <a:ext cx="5486400" cy="320040"/>
          </a:xfrm>
          <a:prstGeom prst="rect">
            <a:avLst/>
          </a:prstGeom>
          <a:noFill/>
          <a:ln/>
        </p:spPr>
        <p:txBody>
          <a:bodyPr wrap="square" lIns="0" tIns="0" rIns="0" bIns="0" rtlCol="0" anchor="ctr"/>
          <a:lstStyle/>
          <a:p>
            <a:pPr marL="0" indent="0">
              <a:buNone/>
            </a:pPr>
            <a:r>
              <a:rPr lang="en-US" b="1" kern="0" spc="200" dirty="0">
                <a:solidFill>
                  <a:srgbClr val="F0A500"/>
                </a:solidFill>
              </a:rPr>
              <a:t>PART 1: COMMERCIAL ORGANIZATION</a:t>
            </a:r>
            <a:endParaRPr lang="en-US" dirty="0"/>
          </a:p>
        </p:txBody>
      </p:sp>
      <p:sp>
        <p:nvSpPr>
          <p:cNvPr id="5" name="Text 3"/>
          <p:cNvSpPr/>
          <p:nvPr/>
        </p:nvSpPr>
        <p:spPr>
          <a:xfrm>
            <a:off x="320040" y="329184"/>
            <a:ext cx="8229600" cy="457200"/>
          </a:xfrm>
          <a:prstGeom prst="rect">
            <a:avLst/>
          </a:prstGeom>
          <a:noFill/>
          <a:ln/>
        </p:spPr>
        <p:txBody>
          <a:bodyPr wrap="square" lIns="0" tIns="0" rIns="0" bIns="0" rtlCol="0" anchor="ctr"/>
          <a:lstStyle/>
          <a:p>
            <a:pPr marL="0" indent="0">
              <a:buNone/>
            </a:pPr>
            <a:r>
              <a:rPr lang="en-US" sz="2400" b="1" dirty="0">
                <a:solidFill>
                  <a:srgbClr val="FFFFFF"/>
                </a:solidFill>
              </a:rPr>
              <a:t>LLC Structure: Legal &amp; Financial Advantages</a:t>
            </a:r>
            <a:endParaRPr lang="en-US" sz="2400" dirty="0"/>
          </a:p>
        </p:txBody>
      </p:sp>
      <p:sp>
        <p:nvSpPr>
          <p:cNvPr id="6" name="Shape 4"/>
          <p:cNvSpPr/>
          <p:nvPr/>
        </p:nvSpPr>
        <p:spPr>
          <a:xfrm>
            <a:off x="274320" y="1051560"/>
            <a:ext cx="4206240" cy="1600200"/>
          </a:xfrm>
          <a:prstGeom prst="rect">
            <a:avLst/>
          </a:prstGeom>
          <a:solidFill>
            <a:srgbClr val="FFFFFF"/>
          </a:solidFill>
          <a:ln/>
          <a:effectLst>
            <a:outerShdw blurRad="101600" dist="38100" dir="8100000" algn="bl" rotWithShape="0">
              <a:srgbClr val="000000">
                <a:alpha val="14000"/>
              </a:srgbClr>
            </a:outerShdw>
          </a:effectLst>
        </p:spPr>
      </p:sp>
      <p:sp>
        <p:nvSpPr>
          <p:cNvPr id="7" name="Shape 5"/>
          <p:cNvSpPr/>
          <p:nvPr/>
        </p:nvSpPr>
        <p:spPr>
          <a:xfrm>
            <a:off x="274320" y="1051560"/>
            <a:ext cx="4206240" cy="384048"/>
          </a:xfrm>
          <a:prstGeom prst="rect">
            <a:avLst/>
          </a:prstGeom>
          <a:solidFill>
            <a:srgbClr val="0E7C86"/>
          </a:solidFill>
          <a:ln/>
        </p:spPr>
      </p:sp>
      <p:sp>
        <p:nvSpPr>
          <p:cNvPr id="8" name="Text 6"/>
          <p:cNvSpPr/>
          <p:nvPr/>
        </p:nvSpPr>
        <p:spPr>
          <a:xfrm>
            <a:off x="411480" y="1106424"/>
            <a:ext cx="3931920" cy="274320"/>
          </a:xfrm>
          <a:prstGeom prst="rect">
            <a:avLst/>
          </a:prstGeom>
          <a:noFill/>
          <a:ln/>
        </p:spPr>
        <p:txBody>
          <a:bodyPr wrap="square" lIns="0" tIns="0" rIns="0" bIns="0" rtlCol="0" anchor="ctr"/>
          <a:lstStyle/>
          <a:p>
            <a:pPr marL="0" indent="0">
              <a:buNone/>
            </a:pPr>
            <a:r>
              <a:rPr lang="en-US" b="1" dirty="0">
                <a:solidFill>
                  <a:srgbClr val="FFFFFF"/>
                </a:solidFill>
              </a:rPr>
              <a:t>Limited Liability</a:t>
            </a:r>
            <a:endParaRPr lang="en-US" dirty="0"/>
          </a:p>
        </p:txBody>
      </p:sp>
      <p:sp>
        <p:nvSpPr>
          <p:cNvPr id="9" name="Text 7"/>
          <p:cNvSpPr/>
          <p:nvPr/>
        </p:nvSpPr>
        <p:spPr>
          <a:xfrm>
            <a:off x="411480" y="1527048"/>
            <a:ext cx="3931920" cy="1005840"/>
          </a:xfrm>
          <a:prstGeom prst="rect">
            <a:avLst/>
          </a:prstGeom>
          <a:noFill/>
          <a:ln/>
        </p:spPr>
        <p:txBody>
          <a:bodyPr wrap="square" lIns="0" tIns="0" rIns="0" bIns="0" rtlCol="0" anchor="t"/>
          <a:lstStyle/>
          <a:p>
            <a:pPr marL="0" indent="0">
              <a:buNone/>
            </a:pPr>
            <a:r>
              <a:rPr lang="en-US" dirty="0">
                <a:solidFill>
                  <a:srgbClr val="0B1F4B"/>
                </a:solidFill>
              </a:rPr>
              <a:t>LLC shields investors from personal liability beyond their capital contribution.</a:t>
            </a:r>
            <a:endParaRPr lang="en-US" dirty="0"/>
          </a:p>
        </p:txBody>
      </p:sp>
      <p:sp>
        <p:nvSpPr>
          <p:cNvPr id="10" name="Shape 8"/>
          <p:cNvSpPr/>
          <p:nvPr/>
        </p:nvSpPr>
        <p:spPr>
          <a:xfrm>
            <a:off x="4709160" y="1051560"/>
            <a:ext cx="4206240" cy="1600200"/>
          </a:xfrm>
          <a:prstGeom prst="rect">
            <a:avLst/>
          </a:prstGeom>
          <a:solidFill>
            <a:srgbClr val="FFFFFF"/>
          </a:solidFill>
          <a:ln/>
          <a:effectLst>
            <a:outerShdw blurRad="101600" dist="38100" dir="8100000" algn="bl" rotWithShape="0">
              <a:srgbClr val="000000">
                <a:alpha val="14000"/>
              </a:srgbClr>
            </a:outerShdw>
          </a:effectLst>
        </p:spPr>
      </p:sp>
      <p:sp>
        <p:nvSpPr>
          <p:cNvPr id="11" name="Shape 9"/>
          <p:cNvSpPr/>
          <p:nvPr/>
        </p:nvSpPr>
        <p:spPr>
          <a:xfrm>
            <a:off x="4709160" y="1051560"/>
            <a:ext cx="4206240" cy="384048"/>
          </a:xfrm>
          <a:prstGeom prst="rect">
            <a:avLst/>
          </a:prstGeom>
          <a:solidFill>
            <a:srgbClr val="0B1F4B"/>
          </a:solidFill>
          <a:ln/>
        </p:spPr>
      </p:sp>
      <p:sp>
        <p:nvSpPr>
          <p:cNvPr id="12" name="Text 10"/>
          <p:cNvSpPr/>
          <p:nvPr/>
        </p:nvSpPr>
        <p:spPr>
          <a:xfrm>
            <a:off x="4846320" y="1106424"/>
            <a:ext cx="3931920" cy="274320"/>
          </a:xfrm>
          <a:prstGeom prst="rect">
            <a:avLst/>
          </a:prstGeom>
          <a:noFill/>
          <a:ln/>
        </p:spPr>
        <p:txBody>
          <a:bodyPr wrap="square" lIns="0" tIns="0" rIns="0" bIns="0" rtlCol="0" anchor="ctr"/>
          <a:lstStyle/>
          <a:p>
            <a:pPr marL="0" indent="0">
              <a:buNone/>
            </a:pPr>
            <a:r>
              <a:rPr lang="en-US" b="1" dirty="0">
                <a:solidFill>
                  <a:srgbClr val="FFFFFF"/>
                </a:solidFill>
              </a:rPr>
              <a:t>Pass-Through Taxation</a:t>
            </a:r>
            <a:endParaRPr lang="en-US" dirty="0"/>
          </a:p>
        </p:txBody>
      </p:sp>
      <p:sp>
        <p:nvSpPr>
          <p:cNvPr id="13" name="Text 11"/>
          <p:cNvSpPr/>
          <p:nvPr/>
        </p:nvSpPr>
        <p:spPr>
          <a:xfrm>
            <a:off x="4846320" y="1527048"/>
            <a:ext cx="3931920" cy="1005840"/>
          </a:xfrm>
          <a:prstGeom prst="rect">
            <a:avLst/>
          </a:prstGeom>
          <a:noFill/>
          <a:ln/>
        </p:spPr>
        <p:txBody>
          <a:bodyPr wrap="square" lIns="0" tIns="0" rIns="0" bIns="0" rtlCol="0" anchor="t"/>
          <a:lstStyle/>
          <a:p>
            <a:pPr marL="0" indent="0">
              <a:buNone/>
            </a:pPr>
            <a:r>
              <a:rPr lang="en-US" sz="1600" dirty="0">
                <a:solidFill>
                  <a:srgbClr val="0B1F4B"/>
                </a:solidFill>
              </a:rPr>
              <a:t>Profits pass directly to members, avoiding double corporate taxation — ideal for professional leagues.</a:t>
            </a:r>
            <a:endParaRPr lang="en-US" sz="1600" dirty="0"/>
          </a:p>
        </p:txBody>
      </p:sp>
      <p:sp>
        <p:nvSpPr>
          <p:cNvPr id="14" name="Shape 12"/>
          <p:cNvSpPr/>
          <p:nvPr/>
        </p:nvSpPr>
        <p:spPr>
          <a:xfrm>
            <a:off x="274320" y="2834640"/>
            <a:ext cx="4206240" cy="1600200"/>
          </a:xfrm>
          <a:prstGeom prst="rect">
            <a:avLst/>
          </a:prstGeom>
          <a:solidFill>
            <a:srgbClr val="FFFFFF"/>
          </a:solidFill>
          <a:ln/>
          <a:effectLst>
            <a:outerShdw blurRad="101600" dist="38100" dir="8100000" algn="bl" rotWithShape="0">
              <a:srgbClr val="000000">
                <a:alpha val="14000"/>
              </a:srgbClr>
            </a:outerShdw>
          </a:effectLst>
        </p:spPr>
      </p:sp>
      <p:sp>
        <p:nvSpPr>
          <p:cNvPr id="15" name="Shape 13"/>
          <p:cNvSpPr/>
          <p:nvPr/>
        </p:nvSpPr>
        <p:spPr>
          <a:xfrm>
            <a:off x="274320" y="2834640"/>
            <a:ext cx="4206240" cy="384048"/>
          </a:xfrm>
          <a:prstGeom prst="rect">
            <a:avLst/>
          </a:prstGeom>
          <a:solidFill>
            <a:srgbClr val="E05D1A"/>
          </a:solidFill>
          <a:ln/>
        </p:spPr>
      </p:sp>
      <p:sp>
        <p:nvSpPr>
          <p:cNvPr id="16" name="Text 14"/>
          <p:cNvSpPr/>
          <p:nvPr/>
        </p:nvSpPr>
        <p:spPr>
          <a:xfrm>
            <a:off x="411480" y="2889504"/>
            <a:ext cx="3931920" cy="274320"/>
          </a:xfrm>
          <a:prstGeom prst="rect">
            <a:avLst/>
          </a:prstGeom>
          <a:noFill/>
          <a:ln/>
        </p:spPr>
        <p:txBody>
          <a:bodyPr wrap="square" lIns="0" tIns="0" rIns="0" bIns="0" rtlCol="0" anchor="ctr"/>
          <a:lstStyle/>
          <a:p>
            <a:pPr marL="0" indent="0">
              <a:buNone/>
            </a:pPr>
            <a:r>
              <a:rPr lang="en-US" b="1" dirty="0">
                <a:solidFill>
                  <a:srgbClr val="FFFFFF"/>
                </a:solidFill>
              </a:rPr>
              <a:t>Operational Flexibility</a:t>
            </a:r>
            <a:endParaRPr lang="en-US" dirty="0"/>
          </a:p>
        </p:txBody>
      </p:sp>
      <p:sp>
        <p:nvSpPr>
          <p:cNvPr id="17" name="Text 15"/>
          <p:cNvSpPr/>
          <p:nvPr/>
        </p:nvSpPr>
        <p:spPr>
          <a:xfrm>
            <a:off x="411480" y="3310128"/>
            <a:ext cx="3931920" cy="1005840"/>
          </a:xfrm>
          <a:prstGeom prst="rect">
            <a:avLst/>
          </a:prstGeom>
          <a:noFill/>
          <a:ln/>
        </p:spPr>
        <p:txBody>
          <a:bodyPr wrap="square" lIns="0" tIns="0" rIns="0" bIns="0" rtlCol="0" anchor="t"/>
          <a:lstStyle/>
          <a:p>
            <a:pPr marL="0" indent="0">
              <a:buNone/>
            </a:pPr>
            <a:r>
              <a:rPr lang="en-US" sz="1600" dirty="0">
                <a:solidFill>
                  <a:srgbClr val="0B1F4B"/>
                </a:solidFill>
              </a:rPr>
              <a:t>LLC agreements allow custom management structures, profit-sharing arrangements, and investor tiers.</a:t>
            </a:r>
            <a:endParaRPr lang="en-US" sz="1600" dirty="0"/>
          </a:p>
        </p:txBody>
      </p:sp>
      <p:sp>
        <p:nvSpPr>
          <p:cNvPr id="18" name="Shape 16"/>
          <p:cNvSpPr/>
          <p:nvPr/>
        </p:nvSpPr>
        <p:spPr>
          <a:xfrm>
            <a:off x="4709160" y="2834640"/>
            <a:ext cx="4206240" cy="1600200"/>
          </a:xfrm>
          <a:prstGeom prst="rect">
            <a:avLst/>
          </a:prstGeom>
          <a:solidFill>
            <a:srgbClr val="FFFFFF"/>
          </a:solidFill>
          <a:ln/>
          <a:effectLst>
            <a:outerShdw blurRad="101600" dist="38100" dir="8100000" algn="bl" rotWithShape="0">
              <a:srgbClr val="000000">
                <a:alpha val="14000"/>
              </a:srgbClr>
            </a:outerShdw>
          </a:effectLst>
        </p:spPr>
      </p:sp>
      <p:sp>
        <p:nvSpPr>
          <p:cNvPr id="19" name="Shape 17"/>
          <p:cNvSpPr/>
          <p:nvPr/>
        </p:nvSpPr>
        <p:spPr>
          <a:xfrm>
            <a:off x="4709160" y="2834640"/>
            <a:ext cx="4206240" cy="384048"/>
          </a:xfrm>
          <a:prstGeom prst="rect">
            <a:avLst/>
          </a:prstGeom>
          <a:solidFill>
            <a:srgbClr val="1A3A7C"/>
          </a:solidFill>
          <a:ln/>
        </p:spPr>
      </p:sp>
      <p:sp>
        <p:nvSpPr>
          <p:cNvPr id="20" name="Text 18"/>
          <p:cNvSpPr/>
          <p:nvPr/>
        </p:nvSpPr>
        <p:spPr>
          <a:xfrm>
            <a:off x="4846320" y="2889504"/>
            <a:ext cx="3931920" cy="274320"/>
          </a:xfrm>
          <a:prstGeom prst="rect">
            <a:avLst/>
          </a:prstGeom>
          <a:noFill/>
          <a:ln/>
        </p:spPr>
        <p:txBody>
          <a:bodyPr wrap="square" lIns="0" tIns="0" rIns="0" bIns="0" rtlCol="0" anchor="ctr"/>
          <a:lstStyle/>
          <a:p>
            <a:pPr marL="0" indent="0">
              <a:buNone/>
            </a:pPr>
            <a:r>
              <a:rPr lang="en-US" b="1" dirty="0">
                <a:solidFill>
                  <a:srgbClr val="FFFFFF"/>
                </a:solidFill>
              </a:rPr>
              <a:t>Investor Attraction</a:t>
            </a:r>
            <a:endParaRPr lang="en-US" dirty="0"/>
          </a:p>
        </p:txBody>
      </p:sp>
      <p:sp>
        <p:nvSpPr>
          <p:cNvPr id="21" name="Text 19"/>
          <p:cNvSpPr/>
          <p:nvPr/>
        </p:nvSpPr>
        <p:spPr>
          <a:xfrm>
            <a:off x="4846320" y="3310128"/>
            <a:ext cx="3931920" cy="1005840"/>
          </a:xfrm>
          <a:prstGeom prst="rect">
            <a:avLst/>
          </a:prstGeom>
          <a:noFill/>
          <a:ln/>
        </p:spPr>
        <p:txBody>
          <a:bodyPr wrap="square" lIns="0" tIns="0" rIns="0" bIns="0" rtlCol="0" anchor="t"/>
          <a:lstStyle/>
          <a:p>
            <a:pPr marL="0" indent="0">
              <a:buNone/>
            </a:pPr>
            <a:r>
              <a:rPr lang="en-US" dirty="0">
                <a:solidFill>
                  <a:srgbClr val="002060"/>
                </a:solidFill>
              </a:rPr>
              <a:t>LLC format appeals to private equity; PLL raised $35M Series B in 2022 using this structure </a:t>
            </a:r>
            <a:r>
              <a:rPr lang="en-US" dirty="0">
                <a:solidFill>
                  <a:srgbClr val="002060"/>
                </a:solidFill>
                <a:effectLst/>
                <a:ea typeface="Calibri" panose="020F0502020204030204" pitchFamily="34" charset="0"/>
              </a:rPr>
              <a:t>(US Lacrosse, 2023)</a:t>
            </a:r>
            <a:r>
              <a:rPr lang="en-US" dirty="0">
                <a:solidFill>
                  <a:srgbClr val="002060"/>
                </a:solidFill>
              </a:rPr>
              <a:t>.</a:t>
            </a:r>
          </a:p>
        </p:txBody>
      </p:sp>
      <p:sp>
        <p:nvSpPr>
          <p:cNvPr id="22" name="Shape 20"/>
          <p:cNvSpPr/>
          <p:nvPr/>
        </p:nvSpPr>
        <p:spPr>
          <a:xfrm>
            <a:off x="274320" y="4553712"/>
            <a:ext cx="8595360" cy="384048"/>
          </a:xfrm>
          <a:prstGeom prst="rect">
            <a:avLst/>
          </a:prstGeom>
          <a:solidFill>
            <a:srgbClr val="0B1F4B"/>
          </a:solidFill>
          <a:ln/>
          <a:effectLst>
            <a:outerShdw blurRad="63500" dist="25400" dir="8100000" algn="bl" rotWithShape="0">
              <a:srgbClr val="000000">
                <a:alpha val="10000"/>
              </a:srgbClr>
            </a:outerShdw>
          </a:effectLst>
        </p:spPr>
      </p:sp>
      <p:sp>
        <p:nvSpPr>
          <p:cNvPr id="23" name="Text 21"/>
          <p:cNvSpPr/>
          <p:nvPr/>
        </p:nvSpPr>
        <p:spPr>
          <a:xfrm>
            <a:off x="411480" y="4553712"/>
            <a:ext cx="8321040" cy="384048"/>
          </a:xfrm>
          <a:prstGeom prst="rect">
            <a:avLst/>
          </a:prstGeom>
          <a:noFill/>
          <a:ln/>
        </p:spPr>
        <p:txBody>
          <a:bodyPr wrap="square" lIns="0" tIns="0" rIns="0" bIns="0" rtlCol="0" anchor="ctr"/>
          <a:lstStyle/>
          <a:p>
            <a:pPr marL="0" indent="0">
              <a:buNone/>
            </a:pPr>
            <a:r>
              <a:rPr lang="en-US" sz="1200" dirty="0">
                <a:solidFill>
                  <a:srgbClr val="FFFFFF"/>
                </a:solidFill>
              </a:rPr>
              <a:t>⑤  Comparable models: NBA G League, NWSL, and AFL all operate as LLC or LLC-derivative structures for similar governance benefits.</a:t>
            </a:r>
            <a:endParaRPr lang="en-US" sz="1200" dirty="0"/>
          </a:p>
        </p:txBody>
      </p:sp>
      <p:sp>
        <p:nvSpPr>
          <p:cNvPr id="24" name="Text 22"/>
          <p:cNvSpPr/>
          <p:nvPr/>
        </p:nvSpPr>
        <p:spPr>
          <a:xfrm>
            <a:off x="0" y="5143500"/>
            <a:ext cx="9144000" cy="9144"/>
          </a:xfrm>
          <a:prstGeom prst="rect">
            <a:avLst/>
          </a:prstGeom>
          <a:noFill/>
          <a:ln/>
        </p:spPr>
        <p:txBody>
          <a:bodyPr wrap="square" rtlCol="0" anchor="ctr"/>
          <a:lstStyle/>
          <a:p>
            <a:pPr marL="0" indent="0">
              <a:buNone/>
            </a:pPr>
            <a:r>
              <a:rPr lang="en-US" sz="100" dirty="0">
                <a:solidFill>
                  <a:srgbClr val="FFFFFF"/>
                </a:solidFill>
              </a:rPr>
              <a:t>Speaker Notes: Both the PLL and WLL are structured as Limited Liability Companies (LLCs), which is the predominant commercial organization form for professional sports leagues in the United States. The LLC structure provides critical advantages over corporations or partnerships. First, limited liability ensures that investor assets beyond their capital contribution are protected, which reduces financial risk for backers and attracts more investment. Second, the pass-through tax treatment means the league's income is taxed only at the member level, not at the entity level, preventing the double taxation that would occur under a C-corporation structure. Third, LLC operating agreements can be customized to establish complex investor tiers, management rights, and profit-sharing arrangements, giving league leadership considerable governance flexibility. The PLL leveraged its LLC status to secure $35 million in Series B funding in 2022, demonstrating investor confidence in the structure. Comparable professional leagues, including the NWSL and AFL, utilize LLC or similar structures, confirming industry-wide preference for this organizational form (Masteralexis et al., 2021).</a:t>
            </a:r>
            <a:endParaRPr lang="en-US" sz="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E05D1A"/>
          </a:solidFill>
          <a:ln/>
        </p:spPr>
      </p:sp>
      <p:sp>
        <p:nvSpPr>
          <p:cNvPr id="3" name="Shape 1"/>
          <p:cNvSpPr/>
          <p:nvPr/>
        </p:nvSpPr>
        <p:spPr>
          <a:xfrm>
            <a:off x="0" y="868680"/>
            <a:ext cx="9144000" cy="54864"/>
          </a:xfrm>
          <a:prstGeom prst="rect">
            <a:avLst/>
          </a:prstGeom>
          <a:solidFill>
            <a:srgbClr val="F0A500"/>
          </a:solidFill>
          <a:ln/>
        </p:spPr>
      </p:sp>
      <p:sp>
        <p:nvSpPr>
          <p:cNvPr id="4" name="Text 2"/>
          <p:cNvSpPr/>
          <p:nvPr/>
        </p:nvSpPr>
        <p:spPr>
          <a:xfrm>
            <a:off x="320040" y="27432"/>
            <a:ext cx="5486400" cy="320040"/>
          </a:xfrm>
          <a:prstGeom prst="rect">
            <a:avLst/>
          </a:prstGeom>
          <a:noFill/>
          <a:ln/>
        </p:spPr>
        <p:txBody>
          <a:bodyPr wrap="square" lIns="0" tIns="0" rIns="0" bIns="0" rtlCol="0" anchor="ctr"/>
          <a:lstStyle/>
          <a:p>
            <a:pPr marL="0" indent="0">
              <a:buNone/>
            </a:pPr>
            <a:r>
              <a:rPr lang="en-US" b="1" kern="0" spc="200" dirty="0"/>
              <a:t>PART 2: WLL EXPANSION STRATEGY</a:t>
            </a:r>
            <a:endParaRPr lang="en-US" dirty="0"/>
          </a:p>
        </p:txBody>
      </p:sp>
      <p:sp>
        <p:nvSpPr>
          <p:cNvPr id="5" name="Text 3"/>
          <p:cNvSpPr/>
          <p:nvPr/>
        </p:nvSpPr>
        <p:spPr>
          <a:xfrm>
            <a:off x="320040" y="329184"/>
            <a:ext cx="8229600" cy="457200"/>
          </a:xfrm>
          <a:prstGeom prst="rect">
            <a:avLst/>
          </a:prstGeom>
          <a:noFill/>
          <a:ln/>
        </p:spPr>
        <p:txBody>
          <a:bodyPr wrap="square" lIns="0" tIns="0" rIns="0" bIns="0" rtlCol="0" anchor="ctr"/>
          <a:lstStyle/>
          <a:p>
            <a:pPr marL="0" indent="0">
              <a:buNone/>
            </a:pPr>
            <a:r>
              <a:rPr lang="en-US" sz="2400" b="1" dirty="0">
                <a:solidFill>
                  <a:srgbClr val="FFFFFF"/>
                </a:solidFill>
              </a:rPr>
              <a:t>Business Case for WLL Team Expansion</a:t>
            </a:r>
            <a:endParaRPr lang="en-US" sz="2400" dirty="0"/>
          </a:p>
        </p:txBody>
      </p:sp>
      <p:sp>
        <p:nvSpPr>
          <p:cNvPr id="6" name="Shape 4"/>
          <p:cNvSpPr/>
          <p:nvPr/>
        </p:nvSpPr>
        <p:spPr>
          <a:xfrm>
            <a:off x="274320" y="1005840"/>
            <a:ext cx="4114800" cy="347472"/>
          </a:xfrm>
          <a:prstGeom prst="rect">
            <a:avLst/>
          </a:prstGeom>
          <a:solidFill>
            <a:srgbClr val="0E7C86"/>
          </a:solidFill>
          <a:ln/>
        </p:spPr>
      </p:sp>
      <p:sp>
        <p:nvSpPr>
          <p:cNvPr id="7" name="Text 5"/>
          <p:cNvSpPr/>
          <p:nvPr/>
        </p:nvSpPr>
        <p:spPr>
          <a:xfrm>
            <a:off x="274320" y="1005840"/>
            <a:ext cx="4114800" cy="347472"/>
          </a:xfrm>
          <a:prstGeom prst="rect">
            <a:avLst/>
          </a:prstGeom>
          <a:noFill/>
          <a:ln/>
        </p:spPr>
        <p:txBody>
          <a:bodyPr wrap="square" lIns="0" tIns="0" rIns="0" bIns="0" rtlCol="0" anchor="ctr"/>
          <a:lstStyle/>
          <a:p>
            <a:pPr marL="0" indent="0" algn="ctr">
              <a:buNone/>
            </a:pPr>
            <a:r>
              <a:rPr lang="en-US" b="1" dirty="0">
                <a:solidFill>
                  <a:srgbClr val="FFFFFF"/>
                </a:solidFill>
              </a:rPr>
              <a:t>✔  REASONS TO EXPAND</a:t>
            </a:r>
            <a:endParaRPr lang="en-US" dirty="0"/>
          </a:p>
        </p:txBody>
      </p:sp>
      <p:sp>
        <p:nvSpPr>
          <p:cNvPr id="8" name="Shape 6"/>
          <p:cNvSpPr/>
          <p:nvPr/>
        </p:nvSpPr>
        <p:spPr>
          <a:xfrm>
            <a:off x="4754880" y="1005840"/>
            <a:ext cx="4114800" cy="347472"/>
          </a:xfrm>
          <a:prstGeom prst="rect">
            <a:avLst/>
          </a:prstGeom>
          <a:solidFill>
            <a:srgbClr val="0B1F4B"/>
          </a:solidFill>
          <a:ln/>
        </p:spPr>
      </p:sp>
      <p:sp>
        <p:nvSpPr>
          <p:cNvPr id="9" name="Text 7"/>
          <p:cNvSpPr/>
          <p:nvPr/>
        </p:nvSpPr>
        <p:spPr>
          <a:xfrm>
            <a:off x="4754880" y="1005840"/>
            <a:ext cx="4114800" cy="347472"/>
          </a:xfrm>
          <a:prstGeom prst="rect">
            <a:avLst/>
          </a:prstGeom>
          <a:noFill/>
          <a:ln/>
        </p:spPr>
        <p:txBody>
          <a:bodyPr wrap="square" lIns="0" tIns="0" rIns="0" bIns="0" rtlCol="0" anchor="ctr"/>
          <a:lstStyle/>
          <a:p>
            <a:pPr marL="0" indent="0" algn="ctr">
              <a:buNone/>
            </a:pPr>
            <a:r>
              <a:rPr lang="en-US" b="1" dirty="0">
                <a:solidFill>
                  <a:srgbClr val="FFFFFF"/>
                </a:solidFill>
              </a:rPr>
              <a:t>✘  RISKS TO MANAGE</a:t>
            </a:r>
            <a:endParaRPr lang="en-US" dirty="0"/>
          </a:p>
        </p:txBody>
      </p:sp>
      <p:sp>
        <p:nvSpPr>
          <p:cNvPr id="10" name="Shape 8"/>
          <p:cNvSpPr/>
          <p:nvPr/>
        </p:nvSpPr>
        <p:spPr>
          <a:xfrm>
            <a:off x="274320" y="1426464"/>
            <a:ext cx="4114800" cy="603504"/>
          </a:xfrm>
          <a:prstGeom prst="rect">
            <a:avLst/>
          </a:prstGeom>
          <a:solidFill>
            <a:srgbClr val="F1F5F9"/>
          </a:solidFill>
          <a:ln/>
          <a:effectLst>
            <a:outerShdw blurRad="63500" dist="25400" dir="8100000" algn="bl" rotWithShape="0">
              <a:srgbClr val="000000">
                <a:alpha val="10000"/>
              </a:srgbClr>
            </a:outerShdw>
          </a:effectLst>
        </p:spPr>
      </p:sp>
      <p:sp>
        <p:nvSpPr>
          <p:cNvPr id="11" name="Shape 9"/>
          <p:cNvSpPr/>
          <p:nvPr/>
        </p:nvSpPr>
        <p:spPr>
          <a:xfrm>
            <a:off x="274320" y="1426464"/>
            <a:ext cx="73152" cy="603504"/>
          </a:xfrm>
          <a:prstGeom prst="rect">
            <a:avLst/>
          </a:prstGeom>
          <a:solidFill>
            <a:srgbClr val="0E7C86"/>
          </a:solidFill>
          <a:ln/>
        </p:spPr>
      </p:sp>
      <p:sp>
        <p:nvSpPr>
          <p:cNvPr id="12" name="Text 10"/>
          <p:cNvSpPr/>
          <p:nvPr/>
        </p:nvSpPr>
        <p:spPr>
          <a:xfrm>
            <a:off x="438912" y="1444752"/>
            <a:ext cx="3840480" cy="548640"/>
          </a:xfrm>
          <a:prstGeom prst="rect">
            <a:avLst/>
          </a:prstGeom>
          <a:noFill/>
          <a:ln/>
        </p:spPr>
        <p:txBody>
          <a:bodyPr wrap="square" lIns="0" tIns="0" rIns="0" bIns="0" rtlCol="0" anchor="ctr"/>
          <a:lstStyle/>
          <a:p>
            <a:pPr marL="0" indent="0">
              <a:buNone/>
            </a:pPr>
            <a:r>
              <a:rPr lang="en-US" sz="1500" dirty="0">
                <a:solidFill>
                  <a:srgbClr val="0B1F4B"/>
                </a:solidFill>
              </a:rPr>
              <a:t>Women's sports viewership grew 139% from 2022–2024 (Nielsen Sports, 2024)</a:t>
            </a:r>
            <a:endParaRPr lang="en-US" sz="1500" dirty="0"/>
          </a:p>
        </p:txBody>
      </p:sp>
      <p:sp>
        <p:nvSpPr>
          <p:cNvPr id="13" name="Shape 11"/>
          <p:cNvSpPr/>
          <p:nvPr/>
        </p:nvSpPr>
        <p:spPr>
          <a:xfrm>
            <a:off x="274320" y="2093976"/>
            <a:ext cx="4114800" cy="603504"/>
          </a:xfrm>
          <a:prstGeom prst="rect">
            <a:avLst/>
          </a:prstGeom>
          <a:solidFill>
            <a:srgbClr val="F1F5F9"/>
          </a:solidFill>
          <a:ln/>
          <a:effectLst>
            <a:outerShdw blurRad="63500" dist="25400" dir="8100000" algn="bl" rotWithShape="0">
              <a:srgbClr val="000000">
                <a:alpha val="10000"/>
              </a:srgbClr>
            </a:outerShdw>
          </a:effectLst>
        </p:spPr>
      </p:sp>
      <p:sp>
        <p:nvSpPr>
          <p:cNvPr id="14" name="Shape 12"/>
          <p:cNvSpPr/>
          <p:nvPr/>
        </p:nvSpPr>
        <p:spPr>
          <a:xfrm>
            <a:off x="274320" y="2093976"/>
            <a:ext cx="73152" cy="603504"/>
          </a:xfrm>
          <a:prstGeom prst="rect">
            <a:avLst/>
          </a:prstGeom>
          <a:solidFill>
            <a:srgbClr val="0E7C86"/>
          </a:solidFill>
          <a:ln/>
        </p:spPr>
      </p:sp>
      <p:sp>
        <p:nvSpPr>
          <p:cNvPr id="15" name="Text 13"/>
          <p:cNvSpPr/>
          <p:nvPr/>
        </p:nvSpPr>
        <p:spPr>
          <a:xfrm>
            <a:off x="438912" y="2112264"/>
            <a:ext cx="3840480" cy="548640"/>
          </a:xfrm>
          <a:prstGeom prst="rect">
            <a:avLst/>
          </a:prstGeom>
          <a:noFill/>
          <a:ln/>
        </p:spPr>
        <p:txBody>
          <a:bodyPr wrap="square" lIns="0" tIns="0" rIns="0" bIns="0" rtlCol="0" anchor="ctr"/>
          <a:lstStyle/>
          <a:p>
            <a:pPr marL="0" indent="0">
              <a:buNone/>
            </a:pPr>
            <a:r>
              <a:rPr lang="en-US" sz="1500" dirty="0">
                <a:solidFill>
                  <a:srgbClr val="0B1F4B"/>
                </a:solidFill>
              </a:rPr>
              <a:t>Lacrosse participation among women rose 28% over 5 years (US Lacrosse, 2023)</a:t>
            </a:r>
            <a:endParaRPr lang="en-US" sz="1500" dirty="0"/>
          </a:p>
        </p:txBody>
      </p:sp>
      <p:sp>
        <p:nvSpPr>
          <p:cNvPr id="16" name="Shape 14"/>
          <p:cNvSpPr/>
          <p:nvPr/>
        </p:nvSpPr>
        <p:spPr>
          <a:xfrm>
            <a:off x="274320" y="2761488"/>
            <a:ext cx="4114800" cy="603504"/>
          </a:xfrm>
          <a:prstGeom prst="rect">
            <a:avLst/>
          </a:prstGeom>
          <a:solidFill>
            <a:srgbClr val="F1F5F9"/>
          </a:solidFill>
          <a:ln/>
          <a:effectLst>
            <a:outerShdw blurRad="63500" dist="25400" dir="8100000" algn="bl" rotWithShape="0">
              <a:srgbClr val="000000">
                <a:alpha val="10000"/>
              </a:srgbClr>
            </a:outerShdw>
          </a:effectLst>
        </p:spPr>
      </p:sp>
      <p:sp>
        <p:nvSpPr>
          <p:cNvPr id="17" name="Shape 15"/>
          <p:cNvSpPr/>
          <p:nvPr/>
        </p:nvSpPr>
        <p:spPr>
          <a:xfrm>
            <a:off x="274320" y="2761488"/>
            <a:ext cx="73152" cy="603504"/>
          </a:xfrm>
          <a:prstGeom prst="rect">
            <a:avLst/>
          </a:prstGeom>
          <a:solidFill>
            <a:srgbClr val="0E7C86"/>
          </a:solidFill>
          <a:ln/>
        </p:spPr>
      </p:sp>
      <p:sp>
        <p:nvSpPr>
          <p:cNvPr id="18" name="Text 16"/>
          <p:cNvSpPr/>
          <p:nvPr/>
        </p:nvSpPr>
        <p:spPr>
          <a:xfrm>
            <a:off x="438912" y="2779776"/>
            <a:ext cx="3840480" cy="548640"/>
          </a:xfrm>
          <a:prstGeom prst="rect">
            <a:avLst/>
          </a:prstGeom>
          <a:noFill/>
          <a:ln/>
        </p:spPr>
        <p:txBody>
          <a:bodyPr wrap="square" lIns="0" tIns="0" rIns="0" bIns="0" rtlCol="0" anchor="ctr"/>
          <a:lstStyle/>
          <a:p>
            <a:pPr marL="0" indent="0">
              <a:buNone/>
            </a:pPr>
            <a:r>
              <a:rPr lang="en-US" sz="1500" dirty="0">
                <a:solidFill>
                  <a:srgbClr val="0B1F4B"/>
                </a:solidFill>
              </a:rPr>
              <a:t>Expansion fees generate immediate league revenue and investor capital</a:t>
            </a:r>
            <a:endParaRPr lang="en-US" sz="1500" dirty="0"/>
          </a:p>
        </p:txBody>
      </p:sp>
      <p:sp>
        <p:nvSpPr>
          <p:cNvPr id="19" name="Shape 17"/>
          <p:cNvSpPr/>
          <p:nvPr/>
        </p:nvSpPr>
        <p:spPr>
          <a:xfrm>
            <a:off x="274320" y="3429000"/>
            <a:ext cx="4114800" cy="603504"/>
          </a:xfrm>
          <a:prstGeom prst="rect">
            <a:avLst/>
          </a:prstGeom>
          <a:solidFill>
            <a:srgbClr val="F1F5F9"/>
          </a:solidFill>
          <a:ln/>
          <a:effectLst>
            <a:outerShdw blurRad="63500" dist="25400" dir="8100000" algn="bl" rotWithShape="0">
              <a:srgbClr val="000000">
                <a:alpha val="10000"/>
              </a:srgbClr>
            </a:outerShdw>
          </a:effectLst>
        </p:spPr>
      </p:sp>
      <p:sp>
        <p:nvSpPr>
          <p:cNvPr id="20" name="Shape 18"/>
          <p:cNvSpPr/>
          <p:nvPr/>
        </p:nvSpPr>
        <p:spPr>
          <a:xfrm>
            <a:off x="274320" y="3429000"/>
            <a:ext cx="73152" cy="603504"/>
          </a:xfrm>
          <a:prstGeom prst="rect">
            <a:avLst/>
          </a:prstGeom>
          <a:solidFill>
            <a:srgbClr val="0E7C86"/>
          </a:solidFill>
          <a:ln/>
        </p:spPr>
      </p:sp>
      <p:sp>
        <p:nvSpPr>
          <p:cNvPr id="21" name="Text 19"/>
          <p:cNvSpPr/>
          <p:nvPr/>
        </p:nvSpPr>
        <p:spPr>
          <a:xfrm>
            <a:off x="438912" y="3447288"/>
            <a:ext cx="3840480" cy="548640"/>
          </a:xfrm>
          <a:prstGeom prst="rect">
            <a:avLst/>
          </a:prstGeom>
          <a:noFill/>
          <a:ln/>
        </p:spPr>
        <p:txBody>
          <a:bodyPr wrap="square" lIns="0" tIns="0" rIns="0" bIns="0" rtlCol="0" anchor="ctr"/>
          <a:lstStyle/>
          <a:p>
            <a:pPr marL="0" indent="0">
              <a:buNone/>
            </a:pPr>
            <a:r>
              <a:rPr lang="en-US" sz="1500" dirty="0">
                <a:solidFill>
                  <a:srgbClr val="0B1F4B"/>
                </a:solidFill>
              </a:rPr>
              <a:t>More teams increase national media footprint and sponsorship pools</a:t>
            </a:r>
            <a:endParaRPr lang="en-US" sz="1500" dirty="0"/>
          </a:p>
        </p:txBody>
      </p:sp>
      <p:sp>
        <p:nvSpPr>
          <p:cNvPr id="22" name="Shape 20"/>
          <p:cNvSpPr/>
          <p:nvPr/>
        </p:nvSpPr>
        <p:spPr>
          <a:xfrm>
            <a:off x="274320" y="4096512"/>
            <a:ext cx="4114800" cy="603504"/>
          </a:xfrm>
          <a:prstGeom prst="rect">
            <a:avLst/>
          </a:prstGeom>
          <a:solidFill>
            <a:srgbClr val="F1F5F9"/>
          </a:solidFill>
          <a:ln/>
          <a:effectLst>
            <a:outerShdw blurRad="63500" dist="25400" dir="8100000" algn="bl" rotWithShape="0">
              <a:srgbClr val="000000">
                <a:alpha val="10000"/>
              </a:srgbClr>
            </a:outerShdw>
          </a:effectLst>
        </p:spPr>
      </p:sp>
      <p:sp>
        <p:nvSpPr>
          <p:cNvPr id="23" name="Shape 21"/>
          <p:cNvSpPr/>
          <p:nvPr/>
        </p:nvSpPr>
        <p:spPr>
          <a:xfrm>
            <a:off x="274320" y="4096512"/>
            <a:ext cx="73152" cy="603504"/>
          </a:xfrm>
          <a:prstGeom prst="rect">
            <a:avLst/>
          </a:prstGeom>
          <a:solidFill>
            <a:srgbClr val="0E7C86"/>
          </a:solidFill>
          <a:ln/>
        </p:spPr>
      </p:sp>
      <p:sp>
        <p:nvSpPr>
          <p:cNvPr id="24" name="Text 22"/>
          <p:cNvSpPr/>
          <p:nvPr/>
        </p:nvSpPr>
        <p:spPr>
          <a:xfrm>
            <a:off x="438912" y="4114800"/>
            <a:ext cx="3840480" cy="548640"/>
          </a:xfrm>
          <a:prstGeom prst="rect">
            <a:avLst/>
          </a:prstGeom>
          <a:noFill/>
          <a:ln/>
        </p:spPr>
        <p:txBody>
          <a:bodyPr wrap="square" lIns="0" tIns="0" rIns="0" bIns="0" rtlCol="0" anchor="ctr"/>
          <a:lstStyle/>
          <a:p>
            <a:pPr marL="0" indent="0">
              <a:buNone/>
            </a:pPr>
            <a:r>
              <a:rPr lang="en-US" sz="1500" dirty="0">
                <a:solidFill>
                  <a:srgbClr val="0B1F4B"/>
                </a:solidFill>
              </a:rPr>
              <a:t>Title IX pipeline ensures strong collegiate talent supply for expansion rosters</a:t>
            </a:r>
            <a:endParaRPr lang="en-US" sz="1500" dirty="0"/>
          </a:p>
        </p:txBody>
      </p:sp>
      <p:sp>
        <p:nvSpPr>
          <p:cNvPr id="25" name="Shape 23"/>
          <p:cNvSpPr/>
          <p:nvPr/>
        </p:nvSpPr>
        <p:spPr>
          <a:xfrm>
            <a:off x="4754880" y="1426464"/>
            <a:ext cx="4114800" cy="603504"/>
          </a:xfrm>
          <a:prstGeom prst="rect">
            <a:avLst/>
          </a:prstGeom>
          <a:solidFill>
            <a:srgbClr val="F1F5F9"/>
          </a:solidFill>
          <a:ln/>
          <a:effectLst>
            <a:outerShdw blurRad="63500" dist="25400" dir="8100000" algn="bl" rotWithShape="0">
              <a:srgbClr val="000000">
                <a:alpha val="10000"/>
              </a:srgbClr>
            </a:outerShdw>
          </a:effectLst>
        </p:spPr>
      </p:sp>
      <p:sp>
        <p:nvSpPr>
          <p:cNvPr id="26" name="Shape 24"/>
          <p:cNvSpPr/>
          <p:nvPr/>
        </p:nvSpPr>
        <p:spPr>
          <a:xfrm>
            <a:off x="4754880" y="1426464"/>
            <a:ext cx="73152" cy="603504"/>
          </a:xfrm>
          <a:prstGeom prst="rect">
            <a:avLst/>
          </a:prstGeom>
          <a:solidFill>
            <a:srgbClr val="E05D1A"/>
          </a:solidFill>
          <a:ln/>
        </p:spPr>
      </p:sp>
      <p:sp>
        <p:nvSpPr>
          <p:cNvPr id="27" name="Text 25"/>
          <p:cNvSpPr/>
          <p:nvPr/>
        </p:nvSpPr>
        <p:spPr>
          <a:xfrm>
            <a:off x="4919472" y="1444752"/>
            <a:ext cx="3840480" cy="548640"/>
          </a:xfrm>
          <a:prstGeom prst="rect">
            <a:avLst/>
          </a:prstGeom>
          <a:noFill/>
          <a:ln/>
        </p:spPr>
        <p:txBody>
          <a:bodyPr wrap="square" lIns="0" tIns="0" rIns="0" bIns="0" rtlCol="0" anchor="ctr"/>
          <a:lstStyle/>
          <a:p>
            <a:pPr marL="0" indent="0">
              <a:buNone/>
            </a:pPr>
            <a:r>
              <a:rPr lang="en-US" sz="1500" dirty="0">
                <a:solidFill>
                  <a:srgbClr val="0B1F4B"/>
                </a:solidFill>
              </a:rPr>
              <a:t>Operational costs per new team estimated at $2–$4M annually</a:t>
            </a:r>
            <a:endParaRPr lang="en-US" sz="1500" dirty="0"/>
          </a:p>
        </p:txBody>
      </p:sp>
      <p:sp>
        <p:nvSpPr>
          <p:cNvPr id="28" name="Shape 26"/>
          <p:cNvSpPr/>
          <p:nvPr/>
        </p:nvSpPr>
        <p:spPr>
          <a:xfrm>
            <a:off x="4754880" y="2093976"/>
            <a:ext cx="4114800" cy="603504"/>
          </a:xfrm>
          <a:prstGeom prst="rect">
            <a:avLst/>
          </a:prstGeom>
          <a:solidFill>
            <a:srgbClr val="F1F5F9"/>
          </a:solidFill>
          <a:ln/>
          <a:effectLst>
            <a:outerShdw blurRad="63500" dist="25400" dir="8100000" algn="bl" rotWithShape="0">
              <a:srgbClr val="000000">
                <a:alpha val="10000"/>
              </a:srgbClr>
            </a:outerShdw>
          </a:effectLst>
        </p:spPr>
      </p:sp>
      <p:sp>
        <p:nvSpPr>
          <p:cNvPr id="29" name="Shape 27"/>
          <p:cNvSpPr/>
          <p:nvPr/>
        </p:nvSpPr>
        <p:spPr>
          <a:xfrm>
            <a:off x="4754880" y="2093976"/>
            <a:ext cx="73152" cy="603504"/>
          </a:xfrm>
          <a:prstGeom prst="rect">
            <a:avLst/>
          </a:prstGeom>
          <a:solidFill>
            <a:srgbClr val="E05D1A"/>
          </a:solidFill>
          <a:ln/>
        </p:spPr>
      </p:sp>
      <p:sp>
        <p:nvSpPr>
          <p:cNvPr id="30" name="Text 28"/>
          <p:cNvSpPr/>
          <p:nvPr/>
        </p:nvSpPr>
        <p:spPr>
          <a:xfrm>
            <a:off x="4919472" y="2112264"/>
            <a:ext cx="3840480" cy="548640"/>
          </a:xfrm>
          <a:prstGeom prst="rect">
            <a:avLst/>
          </a:prstGeom>
          <a:noFill/>
          <a:ln/>
        </p:spPr>
        <p:txBody>
          <a:bodyPr wrap="square" lIns="0" tIns="0" rIns="0" bIns="0" rtlCol="0" anchor="ctr"/>
          <a:lstStyle/>
          <a:p>
            <a:pPr marL="0" indent="0">
              <a:buNone/>
            </a:pPr>
            <a:r>
              <a:rPr lang="en-US" sz="1500" dirty="0">
                <a:solidFill>
                  <a:srgbClr val="0B1F4B"/>
                </a:solidFill>
              </a:rPr>
              <a:t>Competitive imbalance risk if expansion teams lack experienced rosters</a:t>
            </a:r>
            <a:endParaRPr lang="en-US" sz="1500" dirty="0"/>
          </a:p>
        </p:txBody>
      </p:sp>
      <p:sp>
        <p:nvSpPr>
          <p:cNvPr id="31" name="Shape 29"/>
          <p:cNvSpPr/>
          <p:nvPr/>
        </p:nvSpPr>
        <p:spPr>
          <a:xfrm>
            <a:off x="4754880" y="2761488"/>
            <a:ext cx="4114800" cy="603504"/>
          </a:xfrm>
          <a:prstGeom prst="rect">
            <a:avLst/>
          </a:prstGeom>
          <a:solidFill>
            <a:srgbClr val="F1F5F9"/>
          </a:solidFill>
          <a:ln/>
          <a:effectLst>
            <a:outerShdw blurRad="63500" dist="25400" dir="8100000" algn="bl" rotWithShape="0">
              <a:srgbClr val="000000">
                <a:alpha val="10000"/>
              </a:srgbClr>
            </a:outerShdw>
          </a:effectLst>
        </p:spPr>
      </p:sp>
      <p:sp>
        <p:nvSpPr>
          <p:cNvPr id="32" name="Shape 30"/>
          <p:cNvSpPr/>
          <p:nvPr/>
        </p:nvSpPr>
        <p:spPr>
          <a:xfrm>
            <a:off x="4754880" y="2761488"/>
            <a:ext cx="73152" cy="603504"/>
          </a:xfrm>
          <a:prstGeom prst="rect">
            <a:avLst/>
          </a:prstGeom>
          <a:solidFill>
            <a:srgbClr val="E05D1A"/>
          </a:solidFill>
          <a:ln/>
        </p:spPr>
      </p:sp>
      <p:sp>
        <p:nvSpPr>
          <p:cNvPr id="33" name="Text 31"/>
          <p:cNvSpPr/>
          <p:nvPr/>
        </p:nvSpPr>
        <p:spPr>
          <a:xfrm>
            <a:off x="4919472" y="2779776"/>
            <a:ext cx="3840480" cy="548640"/>
          </a:xfrm>
          <a:prstGeom prst="rect">
            <a:avLst/>
          </a:prstGeom>
          <a:noFill/>
          <a:ln/>
        </p:spPr>
        <p:txBody>
          <a:bodyPr wrap="square" lIns="0" tIns="0" rIns="0" bIns="0" rtlCol="0" anchor="ctr"/>
          <a:lstStyle/>
          <a:p>
            <a:pPr marL="0" indent="0">
              <a:buNone/>
            </a:pPr>
            <a:r>
              <a:rPr lang="en-US" sz="1500" dirty="0">
                <a:solidFill>
                  <a:srgbClr val="0B1F4B"/>
                </a:solidFill>
              </a:rPr>
              <a:t>Small venue infrastructure available in secondary markets</a:t>
            </a:r>
            <a:endParaRPr lang="en-US" sz="1500" dirty="0"/>
          </a:p>
        </p:txBody>
      </p:sp>
      <p:sp>
        <p:nvSpPr>
          <p:cNvPr id="34" name="Shape 32"/>
          <p:cNvSpPr/>
          <p:nvPr/>
        </p:nvSpPr>
        <p:spPr>
          <a:xfrm>
            <a:off x="4754880" y="3429000"/>
            <a:ext cx="4114800" cy="603504"/>
          </a:xfrm>
          <a:prstGeom prst="rect">
            <a:avLst/>
          </a:prstGeom>
          <a:solidFill>
            <a:srgbClr val="F1F5F9"/>
          </a:solidFill>
          <a:ln/>
          <a:effectLst>
            <a:outerShdw blurRad="63500" dist="25400" dir="8100000" algn="bl" rotWithShape="0">
              <a:srgbClr val="000000">
                <a:alpha val="10000"/>
              </a:srgbClr>
            </a:outerShdw>
          </a:effectLst>
        </p:spPr>
      </p:sp>
      <p:sp>
        <p:nvSpPr>
          <p:cNvPr id="35" name="Shape 33"/>
          <p:cNvSpPr/>
          <p:nvPr/>
        </p:nvSpPr>
        <p:spPr>
          <a:xfrm>
            <a:off x="4754880" y="3429000"/>
            <a:ext cx="73152" cy="603504"/>
          </a:xfrm>
          <a:prstGeom prst="rect">
            <a:avLst/>
          </a:prstGeom>
          <a:solidFill>
            <a:srgbClr val="E05D1A"/>
          </a:solidFill>
          <a:ln/>
        </p:spPr>
      </p:sp>
      <p:sp>
        <p:nvSpPr>
          <p:cNvPr id="36" name="Text 34"/>
          <p:cNvSpPr/>
          <p:nvPr/>
        </p:nvSpPr>
        <p:spPr>
          <a:xfrm>
            <a:off x="4919472" y="3447288"/>
            <a:ext cx="3840480" cy="548640"/>
          </a:xfrm>
          <a:prstGeom prst="rect">
            <a:avLst/>
          </a:prstGeom>
          <a:noFill/>
          <a:ln/>
        </p:spPr>
        <p:txBody>
          <a:bodyPr wrap="square" lIns="0" tIns="0" rIns="0" bIns="0" rtlCol="0" anchor="ctr"/>
          <a:lstStyle/>
          <a:p>
            <a:pPr marL="0" indent="0">
              <a:buNone/>
            </a:pPr>
            <a:r>
              <a:rPr lang="en-US" sz="1500" dirty="0">
                <a:solidFill>
                  <a:srgbClr val="0B1F4B"/>
                </a:solidFill>
              </a:rPr>
              <a:t>Risk of talent dilution without coordinated player development programs</a:t>
            </a:r>
            <a:endParaRPr lang="en-US" sz="1500" dirty="0"/>
          </a:p>
        </p:txBody>
      </p:sp>
      <p:sp>
        <p:nvSpPr>
          <p:cNvPr id="37" name="Shape 35"/>
          <p:cNvSpPr/>
          <p:nvPr/>
        </p:nvSpPr>
        <p:spPr>
          <a:xfrm>
            <a:off x="4754880" y="4096512"/>
            <a:ext cx="4114800" cy="603504"/>
          </a:xfrm>
          <a:prstGeom prst="rect">
            <a:avLst/>
          </a:prstGeom>
          <a:solidFill>
            <a:srgbClr val="F1F5F9"/>
          </a:solidFill>
          <a:ln/>
          <a:effectLst>
            <a:outerShdw blurRad="63500" dist="25400" dir="8100000" algn="bl" rotWithShape="0">
              <a:srgbClr val="000000">
                <a:alpha val="10000"/>
              </a:srgbClr>
            </a:outerShdw>
          </a:effectLst>
        </p:spPr>
      </p:sp>
      <p:sp>
        <p:nvSpPr>
          <p:cNvPr id="38" name="Shape 36"/>
          <p:cNvSpPr/>
          <p:nvPr/>
        </p:nvSpPr>
        <p:spPr>
          <a:xfrm>
            <a:off x="4754880" y="4096512"/>
            <a:ext cx="73152" cy="603504"/>
          </a:xfrm>
          <a:prstGeom prst="rect">
            <a:avLst/>
          </a:prstGeom>
          <a:solidFill>
            <a:srgbClr val="E05D1A"/>
          </a:solidFill>
          <a:ln/>
        </p:spPr>
      </p:sp>
      <p:sp>
        <p:nvSpPr>
          <p:cNvPr id="39" name="Text 37"/>
          <p:cNvSpPr/>
          <p:nvPr/>
        </p:nvSpPr>
        <p:spPr>
          <a:xfrm>
            <a:off x="4919472" y="4114800"/>
            <a:ext cx="3840480" cy="548640"/>
          </a:xfrm>
          <a:prstGeom prst="rect">
            <a:avLst/>
          </a:prstGeom>
          <a:noFill/>
          <a:ln/>
        </p:spPr>
        <p:txBody>
          <a:bodyPr wrap="square" lIns="0" tIns="0" rIns="0" bIns="0" rtlCol="0" anchor="ctr"/>
          <a:lstStyle/>
          <a:p>
            <a:pPr marL="0" indent="0">
              <a:buNone/>
            </a:pPr>
            <a:r>
              <a:rPr lang="en-US" sz="1500" dirty="0">
                <a:solidFill>
                  <a:srgbClr val="002060"/>
                </a:solidFill>
              </a:rPr>
              <a:t>Sponsor fatigue in markets where PLL already operates men's teams </a:t>
            </a:r>
            <a:r>
              <a:rPr lang="en-US" sz="1500" dirty="0">
                <a:solidFill>
                  <a:srgbClr val="002060"/>
                </a:solidFill>
                <a:effectLst/>
                <a:ea typeface="Calibri" panose="020F0502020204030204" pitchFamily="34" charset="0"/>
              </a:rPr>
              <a:t>(Rossini et al., 2025)</a:t>
            </a:r>
            <a:endParaRPr lang="en-US" sz="1500" dirty="0">
              <a:solidFill>
                <a:srgbClr val="002060"/>
              </a:solidFill>
            </a:endParaRPr>
          </a:p>
        </p:txBody>
      </p:sp>
      <p:sp>
        <p:nvSpPr>
          <p:cNvPr id="40" name="Text 38"/>
          <p:cNvSpPr/>
          <p:nvPr/>
        </p:nvSpPr>
        <p:spPr>
          <a:xfrm>
            <a:off x="0" y="5143500"/>
            <a:ext cx="9144000" cy="9144"/>
          </a:xfrm>
          <a:prstGeom prst="rect">
            <a:avLst/>
          </a:prstGeom>
          <a:noFill/>
          <a:ln/>
        </p:spPr>
        <p:txBody>
          <a:bodyPr wrap="square" rtlCol="0" anchor="ctr"/>
          <a:lstStyle/>
          <a:p>
            <a:pPr marL="0" indent="0">
              <a:buNone/>
            </a:pPr>
            <a:r>
              <a:rPr lang="en-US" sz="100" dirty="0">
                <a:solidFill>
                  <a:srgbClr val="FFFFFF"/>
                </a:solidFill>
              </a:rPr>
              <a:t>Speaker Notes: The recommendation is to strategically expand the WLL from 6 to 8 teams over a two-year phased schedule, supported by multiple converging market signals. Nielsen's 2024 Sports Report documented a 139% growth in women's sports viewership between 2022 and 2024, indicating unprecedented fan demand. US Lacrosse's 2023 annual participation report recorded a 28% increase in women's and girls' lacrosse participation over five years, ensuring a deep talent pipeline. Expansion generates immediate capital through franchise fees — comparable leagues such as the NWSL charged $53 million per expansion slot in 2024, suggesting significant revenue potential. Additional teams expand the national broadcast footprint, making the WLL more attractive to national media partners and corporate sponsors seeking diverse demographics. However, expansion must account for competitive balance risks, operational cost commitments of $2–4 million per team annually, and the risk of talent dilution. A phased approach with player development investment and salary structures aligned with the single-entity model mitigates these risks effectively (Siegfried &amp; Zimbalist, 2022).</a:t>
            </a:r>
            <a:endParaRPr lang="en-US" sz="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1F5F9"/>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E7C86"/>
          </a:solidFill>
          <a:ln/>
        </p:spPr>
      </p:sp>
      <p:sp>
        <p:nvSpPr>
          <p:cNvPr id="3" name="Shape 1"/>
          <p:cNvSpPr/>
          <p:nvPr/>
        </p:nvSpPr>
        <p:spPr>
          <a:xfrm>
            <a:off x="0" y="868680"/>
            <a:ext cx="9144000" cy="54864"/>
          </a:xfrm>
          <a:prstGeom prst="rect">
            <a:avLst/>
          </a:prstGeom>
          <a:solidFill>
            <a:srgbClr val="F0A500"/>
          </a:solidFill>
          <a:ln/>
        </p:spPr>
      </p:sp>
      <p:sp>
        <p:nvSpPr>
          <p:cNvPr id="4" name="Text 2"/>
          <p:cNvSpPr/>
          <p:nvPr/>
        </p:nvSpPr>
        <p:spPr>
          <a:xfrm>
            <a:off x="320040" y="27432"/>
            <a:ext cx="5486400" cy="320040"/>
          </a:xfrm>
          <a:prstGeom prst="rect">
            <a:avLst/>
          </a:prstGeom>
          <a:noFill/>
          <a:ln/>
        </p:spPr>
        <p:txBody>
          <a:bodyPr wrap="square" lIns="0" tIns="0" rIns="0" bIns="0" rtlCol="0" anchor="ctr"/>
          <a:lstStyle/>
          <a:p>
            <a:pPr marL="0" indent="0">
              <a:buNone/>
            </a:pPr>
            <a:r>
              <a:rPr lang="en-US" b="1" kern="0" spc="200" dirty="0">
                <a:solidFill>
                  <a:srgbClr val="F0A500"/>
                </a:solidFill>
              </a:rPr>
              <a:t>PART 2: EXPANSION CITIES</a:t>
            </a:r>
            <a:endParaRPr lang="en-US" dirty="0"/>
          </a:p>
        </p:txBody>
      </p:sp>
      <p:sp>
        <p:nvSpPr>
          <p:cNvPr id="5" name="Text 3"/>
          <p:cNvSpPr/>
          <p:nvPr/>
        </p:nvSpPr>
        <p:spPr>
          <a:xfrm>
            <a:off x="320040" y="329184"/>
            <a:ext cx="8229600" cy="457200"/>
          </a:xfrm>
          <a:prstGeom prst="rect">
            <a:avLst/>
          </a:prstGeom>
          <a:noFill/>
          <a:ln/>
        </p:spPr>
        <p:txBody>
          <a:bodyPr wrap="square" lIns="0" tIns="0" rIns="0" bIns="0" rtlCol="0" anchor="ctr"/>
          <a:lstStyle/>
          <a:p>
            <a:pPr marL="0" indent="0">
              <a:buNone/>
            </a:pPr>
            <a:r>
              <a:rPr lang="en-US" sz="2400" b="1" dirty="0">
                <a:solidFill>
                  <a:srgbClr val="FFFFFF"/>
                </a:solidFill>
              </a:rPr>
              <a:t>Recommended Markets: Denver &amp; Atlanta</a:t>
            </a:r>
            <a:endParaRPr lang="en-US" sz="2400" dirty="0"/>
          </a:p>
        </p:txBody>
      </p:sp>
      <p:sp>
        <p:nvSpPr>
          <p:cNvPr id="6" name="Shape 4"/>
          <p:cNvSpPr/>
          <p:nvPr/>
        </p:nvSpPr>
        <p:spPr>
          <a:xfrm>
            <a:off x="274320" y="1005840"/>
            <a:ext cx="3977640" cy="3931920"/>
          </a:xfrm>
          <a:prstGeom prst="rect">
            <a:avLst/>
          </a:prstGeom>
          <a:solidFill>
            <a:srgbClr val="FFFFFF"/>
          </a:solidFill>
          <a:ln/>
          <a:effectLst>
            <a:outerShdw blurRad="101600" dist="38100" dir="8100000" algn="bl" rotWithShape="0">
              <a:srgbClr val="000000">
                <a:alpha val="14000"/>
              </a:srgbClr>
            </a:outerShdw>
          </a:effectLst>
        </p:spPr>
      </p:sp>
      <p:sp>
        <p:nvSpPr>
          <p:cNvPr id="7" name="Shape 5"/>
          <p:cNvSpPr/>
          <p:nvPr/>
        </p:nvSpPr>
        <p:spPr>
          <a:xfrm>
            <a:off x="274320" y="1005840"/>
            <a:ext cx="3977640" cy="502920"/>
          </a:xfrm>
          <a:prstGeom prst="rect">
            <a:avLst/>
          </a:prstGeom>
          <a:solidFill>
            <a:srgbClr val="0B1F4B"/>
          </a:solidFill>
          <a:ln/>
        </p:spPr>
      </p:sp>
      <p:sp>
        <p:nvSpPr>
          <p:cNvPr id="8" name="Text 6"/>
          <p:cNvSpPr/>
          <p:nvPr/>
        </p:nvSpPr>
        <p:spPr>
          <a:xfrm>
            <a:off x="320040" y="1024128"/>
            <a:ext cx="3840480" cy="420624"/>
          </a:xfrm>
          <a:prstGeom prst="rect">
            <a:avLst/>
          </a:prstGeom>
          <a:noFill/>
          <a:ln/>
        </p:spPr>
        <p:txBody>
          <a:bodyPr wrap="square" lIns="0" tIns="0" rIns="0" bIns="0" rtlCol="0" anchor="ctr"/>
          <a:lstStyle/>
          <a:p>
            <a:pPr marL="0" indent="0">
              <a:buNone/>
            </a:pPr>
            <a:r>
              <a:rPr lang="en-US" b="1" dirty="0">
                <a:solidFill>
                  <a:srgbClr val="FFFFFF"/>
                </a:solidFill>
              </a:rPr>
              <a:t>📍 DENVER, COLORADO</a:t>
            </a:r>
            <a:endParaRPr lang="en-US" dirty="0"/>
          </a:p>
        </p:txBody>
      </p:sp>
      <p:sp>
        <p:nvSpPr>
          <p:cNvPr id="9" name="Shape 7"/>
          <p:cNvSpPr/>
          <p:nvPr/>
        </p:nvSpPr>
        <p:spPr>
          <a:xfrm>
            <a:off x="384048" y="1627632"/>
            <a:ext cx="201168" cy="201168"/>
          </a:xfrm>
          <a:prstGeom prst="ellipse">
            <a:avLst/>
          </a:prstGeom>
          <a:solidFill>
            <a:srgbClr val="0E7C86"/>
          </a:solidFill>
          <a:ln/>
        </p:spPr>
      </p:sp>
      <p:sp>
        <p:nvSpPr>
          <p:cNvPr id="10" name="Text 8"/>
          <p:cNvSpPr/>
          <p:nvPr/>
        </p:nvSpPr>
        <p:spPr>
          <a:xfrm>
            <a:off x="658368" y="1591056"/>
            <a:ext cx="3429000" cy="502920"/>
          </a:xfrm>
          <a:prstGeom prst="rect">
            <a:avLst/>
          </a:prstGeom>
          <a:noFill/>
          <a:ln/>
        </p:spPr>
        <p:txBody>
          <a:bodyPr wrap="square" lIns="0" tIns="0" rIns="0" bIns="0" rtlCol="0" anchor="ctr"/>
          <a:lstStyle/>
          <a:p>
            <a:pPr marL="0" indent="0">
              <a:buNone/>
            </a:pPr>
            <a:r>
              <a:rPr lang="en-US" sz="1500" dirty="0">
                <a:solidFill>
                  <a:srgbClr val="0B1F4B"/>
                </a:solidFill>
              </a:rPr>
              <a:t>Metro population: 2.97M with strong millennial demographic</a:t>
            </a:r>
            <a:endParaRPr lang="en-US" sz="1500" dirty="0"/>
          </a:p>
        </p:txBody>
      </p:sp>
      <p:sp>
        <p:nvSpPr>
          <p:cNvPr id="11" name="Shape 9"/>
          <p:cNvSpPr/>
          <p:nvPr/>
        </p:nvSpPr>
        <p:spPr>
          <a:xfrm>
            <a:off x="384048" y="2249424"/>
            <a:ext cx="201168" cy="201168"/>
          </a:xfrm>
          <a:prstGeom prst="ellipse">
            <a:avLst/>
          </a:prstGeom>
          <a:solidFill>
            <a:srgbClr val="0E7C86"/>
          </a:solidFill>
          <a:ln/>
        </p:spPr>
      </p:sp>
      <p:sp>
        <p:nvSpPr>
          <p:cNvPr id="12" name="Text 10"/>
          <p:cNvSpPr/>
          <p:nvPr/>
        </p:nvSpPr>
        <p:spPr>
          <a:xfrm>
            <a:off x="658368" y="2212848"/>
            <a:ext cx="3429000" cy="502920"/>
          </a:xfrm>
          <a:prstGeom prst="rect">
            <a:avLst/>
          </a:prstGeom>
          <a:noFill/>
          <a:ln/>
        </p:spPr>
        <p:txBody>
          <a:bodyPr wrap="square" lIns="0" tIns="0" rIns="0" bIns="0" rtlCol="0" anchor="ctr"/>
          <a:lstStyle/>
          <a:p>
            <a:pPr marL="0" indent="0">
              <a:buNone/>
            </a:pPr>
            <a:r>
              <a:rPr lang="en-US" sz="1500" dirty="0">
                <a:solidFill>
                  <a:srgbClr val="0B1F4B"/>
                </a:solidFill>
              </a:rPr>
              <a:t>Women's lacrosse players: 12,400+ registered (US Lacrosse, 2023)</a:t>
            </a:r>
            <a:endParaRPr lang="en-US" sz="1500" dirty="0"/>
          </a:p>
        </p:txBody>
      </p:sp>
      <p:sp>
        <p:nvSpPr>
          <p:cNvPr id="13" name="Shape 11"/>
          <p:cNvSpPr/>
          <p:nvPr/>
        </p:nvSpPr>
        <p:spPr>
          <a:xfrm>
            <a:off x="384048" y="2871216"/>
            <a:ext cx="201168" cy="201168"/>
          </a:xfrm>
          <a:prstGeom prst="ellipse">
            <a:avLst/>
          </a:prstGeom>
          <a:solidFill>
            <a:srgbClr val="0E7C86"/>
          </a:solidFill>
          <a:ln/>
        </p:spPr>
      </p:sp>
      <p:sp>
        <p:nvSpPr>
          <p:cNvPr id="14" name="Text 12"/>
          <p:cNvSpPr/>
          <p:nvPr/>
        </p:nvSpPr>
        <p:spPr>
          <a:xfrm>
            <a:off x="658368" y="2834640"/>
            <a:ext cx="3429000" cy="502920"/>
          </a:xfrm>
          <a:prstGeom prst="rect">
            <a:avLst/>
          </a:prstGeom>
          <a:noFill/>
          <a:ln/>
        </p:spPr>
        <p:txBody>
          <a:bodyPr wrap="square" lIns="0" tIns="0" rIns="0" bIns="0" rtlCol="0" anchor="ctr"/>
          <a:lstStyle/>
          <a:p>
            <a:pPr marL="0" indent="0">
              <a:buNone/>
            </a:pPr>
            <a:r>
              <a:rPr lang="en-US" sz="1500" dirty="0">
                <a:solidFill>
                  <a:srgbClr val="0B1F4B"/>
                </a:solidFill>
              </a:rPr>
              <a:t>9 NCAA D-I programs within 300-mile radius — talent pipeline secured</a:t>
            </a:r>
            <a:endParaRPr lang="en-US" sz="1500" dirty="0"/>
          </a:p>
        </p:txBody>
      </p:sp>
      <p:sp>
        <p:nvSpPr>
          <p:cNvPr id="15" name="Shape 13"/>
          <p:cNvSpPr/>
          <p:nvPr/>
        </p:nvSpPr>
        <p:spPr>
          <a:xfrm>
            <a:off x="384048" y="3493008"/>
            <a:ext cx="201168" cy="201168"/>
          </a:xfrm>
          <a:prstGeom prst="ellipse">
            <a:avLst/>
          </a:prstGeom>
          <a:solidFill>
            <a:srgbClr val="0E7C86"/>
          </a:solidFill>
          <a:ln/>
        </p:spPr>
      </p:sp>
      <p:sp>
        <p:nvSpPr>
          <p:cNvPr id="16" name="Text 14"/>
          <p:cNvSpPr/>
          <p:nvPr/>
        </p:nvSpPr>
        <p:spPr>
          <a:xfrm>
            <a:off x="658368" y="3456432"/>
            <a:ext cx="3429000" cy="502920"/>
          </a:xfrm>
          <a:prstGeom prst="rect">
            <a:avLst/>
          </a:prstGeom>
          <a:noFill/>
          <a:ln/>
        </p:spPr>
        <p:txBody>
          <a:bodyPr wrap="square" lIns="0" tIns="0" rIns="0" bIns="0" rtlCol="0" anchor="ctr"/>
          <a:lstStyle/>
          <a:p>
            <a:pPr marL="0" indent="0">
              <a:buNone/>
            </a:pPr>
            <a:r>
              <a:rPr lang="en-US" sz="1500" dirty="0">
                <a:solidFill>
                  <a:srgbClr val="0B1F4B"/>
                </a:solidFill>
              </a:rPr>
              <a:t>Altitude Events Center available; avg. 8,500 indoor capacity</a:t>
            </a:r>
            <a:endParaRPr lang="en-US" sz="1500" dirty="0"/>
          </a:p>
        </p:txBody>
      </p:sp>
      <p:sp>
        <p:nvSpPr>
          <p:cNvPr id="17" name="Shape 15"/>
          <p:cNvSpPr/>
          <p:nvPr/>
        </p:nvSpPr>
        <p:spPr>
          <a:xfrm>
            <a:off x="384048" y="4114800"/>
            <a:ext cx="201168" cy="201168"/>
          </a:xfrm>
          <a:prstGeom prst="ellipse">
            <a:avLst/>
          </a:prstGeom>
          <a:solidFill>
            <a:srgbClr val="0E7C86"/>
          </a:solidFill>
          <a:ln/>
        </p:spPr>
      </p:sp>
      <p:sp>
        <p:nvSpPr>
          <p:cNvPr id="18" name="Text 16"/>
          <p:cNvSpPr/>
          <p:nvPr/>
        </p:nvSpPr>
        <p:spPr>
          <a:xfrm>
            <a:off x="658368" y="4078224"/>
            <a:ext cx="3429000" cy="502920"/>
          </a:xfrm>
          <a:prstGeom prst="rect">
            <a:avLst/>
          </a:prstGeom>
          <a:noFill/>
          <a:ln/>
        </p:spPr>
        <p:txBody>
          <a:bodyPr wrap="square" lIns="0" tIns="0" rIns="0" bIns="0" rtlCol="0" anchor="ctr"/>
          <a:lstStyle/>
          <a:p>
            <a:pPr marL="0" indent="0">
              <a:buNone/>
            </a:pPr>
            <a:r>
              <a:rPr lang="en-US" sz="1400" dirty="0">
                <a:solidFill>
                  <a:srgbClr val="0B1F4B"/>
                </a:solidFill>
              </a:rPr>
              <a:t>Colorado corporate sponsors (e.g., Ball Corp, DaVita) align with women's sport CSR goals</a:t>
            </a:r>
            <a:endParaRPr lang="en-US" sz="1400" dirty="0"/>
          </a:p>
        </p:txBody>
      </p:sp>
      <p:sp>
        <p:nvSpPr>
          <p:cNvPr id="19" name="Shape 17"/>
          <p:cNvSpPr/>
          <p:nvPr/>
        </p:nvSpPr>
        <p:spPr>
          <a:xfrm>
            <a:off x="4892040" y="1005840"/>
            <a:ext cx="3977640" cy="3931920"/>
          </a:xfrm>
          <a:prstGeom prst="rect">
            <a:avLst/>
          </a:prstGeom>
          <a:solidFill>
            <a:srgbClr val="FFFFFF"/>
          </a:solidFill>
          <a:ln/>
          <a:effectLst>
            <a:outerShdw blurRad="101600" dist="38100" dir="8100000" algn="bl" rotWithShape="0">
              <a:srgbClr val="000000">
                <a:alpha val="14000"/>
              </a:srgbClr>
            </a:outerShdw>
          </a:effectLst>
        </p:spPr>
      </p:sp>
      <p:sp>
        <p:nvSpPr>
          <p:cNvPr id="20" name="Shape 18"/>
          <p:cNvSpPr/>
          <p:nvPr/>
        </p:nvSpPr>
        <p:spPr>
          <a:xfrm>
            <a:off x="4892040" y="1005840"/>
            <a:ext cx="3977640" cy="502920"/>
          </a:xfrm>
          <a:prstGeom prst="rect">
            <a:avLst/>
          </a:prstGeom>
          <a:solidFill>
            <a:srgbClr val="E05D1A"/>
          </a:solidFill>
          <a:ln/>
        </p:spPr>
      </p:sp>
      <p:sp>
        <p:nvSpPr>
          <p:cNvPr id="21" name="Text 19"/>
          <p:cNvSpPr/>
          <p:nvPr/>
        </p:nvSpPr>
        <p:spPr>
          <a:xfrm>
            <a:off x="4937760" y="1024128"/>
            <a:ext cx="3840480" cy="420624"/>
          </a:xfrm>
          <a:prstGeom prst="rect">
            <a:avLst/>
          </a:prstGeom>
          <a:noFill/>
          <a:ln/>
        </p:spPr>
        <p:txBody>
          <a:bodyPr wrap="square" lIns="0" tIns="0" rIns="0" bIns="0" rtlCol="0" anchor="ctr"/>
          <a:lstStyle/>
          <a:p>
            <a:pPr marL="0" indent="0">
              <a:buNone/>
            </a:pPr>
            <a:r>
              <a:rPr lang="en-US" b="1" dirty="0">
                <a:solidFill>
                  <a:srgbClr val="FFFFFF"/>
                </a:solidFill>
              </a:rPr>
              <a:t>📍 ATLANTA, GEORGIA</a:t>
            </a:r>
            <a:endParaRPr lang="en-US" dirty="0"/>
          </a:p>
        </p:txBody>
      </p:sp>
      <p:sp>
        <p:nvSpPr>
          <p:cNvPr id="22" name="Shape 20"/>
          <p:cNvSpPr/>
          <p:nvPr/>
        </p:nvSpPr>
        <p:spPr>
          <a:xfrm>
            <a:off x="5001768" y="1627632"/>
            <a:ext cx="201168" cy="201168"/>
          </a:xfrm>
          <a:prstGeom prst="ellipse">
            <a:avLst/>
          </a:prstGeom>
          <a:solidFill>
            <a:srgbClr val="E05D1A"/>
          </a:solidFill>
          <a:ln/>
        </p:spPr>
      </p:sp>
      <p:sp>
        <p:nvSpPr>
          <p:cNvPr id="23" name="Text 21"/>
          <p:cNvSpPr/>
          <p:nvPr/>
        </p:nvSpPr>
        <p:spPr>
          <a:xfrm>
            <a:off x="5276088" y="1591056"/>
            <a:ext cx="3429000" cy="502920"/>
          </a:xfrm>
          <a:prstGeom prst="rect">
            <a:avLst/>
          </a:prstGeom>
          <a:noFill/>
          <a:ln/>
        </p:spPr>
        <p:txBody>
          <a:bodyPr wrap="square" lIns="0" tIns="0" rIns="0" bIns="0" rtlCol="0" anchor="ctr"/>
          <a:lstStyle/>
          <a:p>
            <a:pPr marL="0" indent="0">
              <a:buNone/>
            </a:pPr>
            <a:r>
              <a:rPr lang="en-US" sz="1500" dirty="0">
                <a:solidFill>
                  <a:srgbClr val="002060"/>
                </a:solidFill>
              </a:rPr>
              <a:t>Metro population: 6.2M; fastest-growing Sun Belt city </a:t>
            </a:r>
            <a:r>
              <a:rPr lang="en-US" sz="1500" kern="100" dirty="0">
                <a:solidFill>
                  <a:srgbClr val="002060"/>
                </a:solidFill>
                <a:effectLst/>
                <a:ea typeface="Calibri" panose="020F0502020204030204" pitchFamily="34" charset="0"/>
                <a:cs typeface="Calibri" panose="020F0502020204030204" pitchFamily="34" charset="0"/>
              </a:rPr>
              <a:t>(Fitzgerald, 2026)</a:t>
            </a:r>
            <a:endParaRPr lang="en-US" sz="1500" dirty="0">
              <a:solidFill>
                <a:srgbClr val="002060"/>
              </a:solidFill>
            </a:endParaRPr>
          </a:p>
        </p:txBody>
      </p:sp>
      <p:sp>
        <p:nvSpPr>
          <p:cNvPr id="24" name="Shape 22"/>
          <p:cNvSpPr/>
          <p:nvPr/>
        </p:nvSpPr>
        <p:spPr>
          <a:xfrm>
            <a:off x="5001768" y="2249424"/>
            <a:ext cx="201168" cy="201168"/>
          </a:xfrm>
          <a:prstGeom prst="ellipse">
            <a:avLst/>
          </a:prstGeom>
          <a:solidFill>
            <a:srgbClr val="E05D1A"/>
          </a:solidFill>
          <a:ln/>
        </p:spPr>
      </p:sp>
      <p:sp>
        <p:nvSpPr>
          <p:cNvPr id="25" name="Text 23"/>
          <p:cNvSpPr/>
          <p:nvPr/>
        </p:nvSpPr>
        <p:spPr>
          <a:xfrm>
            <a:off x="5276088" y="2212848"/>
            <a:ext cx="3429000" cy="502920"/>
          </a:xfrm>
          <a:prstGeom prst="rect">
            <a:avLst/>
          </a:prstGeom>
          <a:noFill/>
          <a:ln/>
        </p:spPr>
        <p:txBody>
          <a:bodyPr wrap="square" lIns="0" tIns="0" rIns="0" bIns="0" rtlCol="0" anchor="ctr"/>
          <a:lstStyle/>
          <a:p>
            <a:pPr marL="0" indent="0">
              <a:buNone/>
            </a:pPr>
            <a:r>
              <a:rPr lang="en-US" sz="1500" dirty="0">
                <a:solidFill>
                  <a:srgbClr val="0B1F4B"/>
                </a:solidFill>
              </a:rPr>
              <a:t>Lacrosse participation up 41% since 2018 in Georgia (US Lacrosse, 2023)</a:t>
            </a:r>
            <a:endParaRPr lang="en-US" sz="1500" dirty="0"/>
          </a:p>
        </p:txBody>
      </p:sp>
      <p:sp>
        <p:nvSpPr>
          <p:cNvPr id="26" name="Shape 24"/>
          <p:cNvSpPr/>
          <p:nvPr/>
        </p:nvSpPr>
        <p:spPr>
          <a:xfrm>
            <a:off x="5001768" y="2871216"/>
            <a:ext cx="201168" cy="201168"/>
          </a:xfrm>
          <a:prstGeom prst="ellipse">
            <a:avLst/>
          </a:prstGeom>
          <a:solidFill>
            <a:srgbClr val="E05D1A"/>
          </a:solidFill>
          <a:ln/>
        </p:spPr>
      </p:sp>
      <p:sp>
        <p:nvSpPr>
          <p:cNvPr id="27" name="Text 25"/>
          <p:cNvSpPr/>
          <p:nvPr/>
        </p:nvSpPr>
        <p:spPr>
          <a:xfrm>
            <a:off x="5276088" y="2834640"/>
            <a:ext cx="3429000" cy="502920"/>
          </a:xfrm>
          <a:prstGeom prst="rect">
            <a:avLst/>
          </a:prstGeom>
          <a:noFill/>
          <a:ln/>
        </p:spPr>
        <p:txBody>
          <a:bodyPr wrap="square" lIns="0" tIns="0" rIns="0" bIns="0" rtlCol="0" anchor="ctr"/>
          <a:lstStyle/>
          <a:p>
            <a:pPr marL="0" indent="0">
              <a:buNone/>
            </a:pPr>
            <a:r>
              <a:rPr lang="en-US" sz="1500" dirty="0">
                <a:solidFill>
                  <a:srgbClr val="0B1F4B"/>
                </a:solidFill>
              </a:rPr>
              <a:t>Emory University and Georgia Tech strengthen collegiate recruiting pipeline</a:t>
            </a:r>
            <a:endParaRPr lang="en-US" sz="1500" dirty="0"/>
          </a:p>
        </p:txBody>
      </p:sp>
      <p:sp>
        <p:nvSpPr>
          <p:cNvPr id="28" name="Shape 26"/>
          <p:cNvSpPr/>
          <p:nvPr/>
        </p:nvSpPr>
        <p:spPr>
          <a:xfrm>
            <a:off x="5001768" y="3493008"/>
            <a:ext cx="201168" cy="201168"/>
          </a:xfrm>
          <a:prstGeom prst="ellipse">
            <a:avLst/>
          </a:prstGeom>
          <a:solidFill>
            <a:srgbClr val="E05D1A"/>
          </a:solidFill>
          <a:ln/>
        </p:spPr>
      </p:sp>
      <p:sp>
        <p:nvSpPr>
          <p:cNvPr id="29" name="Text 27"/>
          <p:cNvSpPr/>
          <p:nvPr/>
        </p:nvSpPr>
        <p:spPr>
          <a:xfrm>
            <a:off x="5276088" y="3456432"/>
            <a:ext cx="3502152" cy="502920"/>
          </a:xfrm>
          <a:prstGeom prst="rect">
            <a:avLst/>
          </a:prstGeom>
          <a:noFill/>
          <a:ln/>
        </p:spPr>
        <p:txBody>
          <a:bodyPr wrap="square" lIns="0" tIns="0" rIns="0" bIns="0" rtlCol="0" anchor="ctr"/>
          <a:lstStyle/>
          <a:p>
            <a:pPr marL="0" indent="0">
              <a:buNone/>
            </a:pPr>
            <a:r>
              <a:rPr lang="en-US" sz="1500" dirty="0">
                <a:solidFill>
                  <a:srgbClr val="0B1F4B"/>
                </a:solidFill>
              </a:rPr>
              <a:t>State Farm Arena (21,000 capacity) amenable to WLL indoor events</a:t>
            </a:r>
            <a:endParaRPr lang="en-US" sz="1500" dirty="0"/>
          </a:p>
        </p:txBody>
      </p:sp>
      <p:sp>
        <p:nvSpPr>
          <p:cNvPr id="30" name="Shape 28"/>
          <p:cNvSpPr/>
          <p:nvPr/>
        </p:nvSpPr>
        <p:spPr>
          <a:xfrm>
            <a:off x="5001768" y="4114800"/>
            <a:ext cx="201168" cy="201168"/>
          </a:xfrm>
          <a:prstGeom prst="ellipse">
            <a:avLst/>
          </a:prstGeom>
          <a:solidFill>
            <a:srgbClr val="E05D1A"/>
          </a:solidFill>
          <a:ln/>
        </p:spPr>
      </p:sp>
      <p:sp>
        <p:nvSpPr>
          <p:cNvPr id="31" name="Text 29"/>
          <p:cNvSpPr/>
          <p:nvPr/>
        </p:nvSpPr>
        <p:spPr>
          <a:xfrm>
            <a:off x="5276088" y="4078224"/>
            <a:ext cx="3429000" cy="616324"/>
          </a:xfrm>
          <a:prstGeom prst="rect">
            <a:avLst/>
          </a:prstGeom>
          <a:noFill/>
          <a:ln/>
        </p:spPr>
        <p:txBody>
          <a:bodyPr wrap="square" lIns="0" tIns="0" rIns="0" bIns="0" rtlCol="0" anchor="ctr"/>
          <a:lstStyle/>
          <a:p>
            <a:pPr marL="0" indent="0">
              <a:buNone/>
            </a:pPr>
            <a:r>
              <a:rPr lang="en-US" sz="1400" dirty="0">
                <a:solidFill>
                  <a:srgbClr val="002060"/>
                </a:solidFill>
              </a:rPr>
              <a:t>Fortune 500 HQ density: Coca-Cola, Delta, Home Depot as prospective sponsors </a:t>
            </a:r>
            <a:r>
              <a:rPr lang="en-US" sz="1400" kern="100" dirty="0">
                <a:solidFill>
                  <a:srgbClr val="002060"/>
                </a:solidFill>
                <a:effectLst/>
                <a:ea typeface="Calibri" panose="020F0502020204030204" pitchFamily="34" charset="0"/>
                <a:cs typeface="Calibri" panose="020F0502020204030204" pitchFamily="34" charset="0"/>
              </a:rPr>
              <a:t>(Misch, 2021)</a:t>
            </a:r>
            <a:endParaRPr lang="en-US" sz="1400" dirty="0">
              <a:solidFill>
                <a:srgbClr val="002060"/>
              </a:solidFill>
            </a:endParaRPr>
          </a:p>
        </p:txBody>
      </p:sp>
      <p:sp>
        <p:nvSpPr>
          <p:cNvPr id="32" name="Text 30"/>
          <p:cNvSpPr/>
          <p:nvPr/>
        </p:nvSpPr>
        <p:spPr>
          <a:xfrm>
            <a:off x="0" y="5143500"/>
            <a:ext cx="9144000" cy="9144"/>
          </a:xfrm>
          <a:prstGeom prst="rect">
            <a:avLst/>
          </a:prstGeom>
          <a:noFill/>
          <a:ln/>
        </p:spPr>
        <p:txBody>
          <a:bodyPr wrap="square" rtlCol="0" anchor="ctr"/>
          <a:lstStyle/>
          <a:p>
            <a:pPr marL="0" indent="0">
              <a:buNone/>
            </a:pPr>
            <a:r>
              <a:rPr lang="en-US" sz="100" dirty="0">
                <a:solidFill>
                  <a:srgbClr val="FFFFFF"/>
                </a:solidFill>
              </a:rPr>
              <a:t>Speaker Notes: Denver and Atlanta represent the two strongest candidate markets for WLL expansion based on a multi-factor analysis encompassing demographics, lacrosse participation rates, facility infrastructure, and corporate sponsorship potential. Denver's metro area of nearly three million residents includes a high concentration of millennials and Gen Z consumers — the primary WLL target demographic. With over 12,400 registered women's lacrosse players and nine NCAA Division I programs within a 300-mile radius, the talent pipeline is well-established. Atlanta presents an equally compelling case: a metro population of 6.2 million that grew by over 60,000 residents annually between 2020 and 2023, per U.S. Census data. Georgia's lacrosse participation rate surged 41% since 2018, reflecting an emerging regional market ripe for professional investment. Atlanta's Fortune 500 corporate concentration — including Coca-Cola, Delta Air Lines, and Home Depot — offers sponsorship revenue prospects that rival major established markets. Both cities lack an existing WLL presence, eliminating intra-market competition concerns (Rascher &amp; Solmes, 2021).</a:t>
            </a:r>
            <a:endParaRPr lang="en-US" sz="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B1F4B"/>
          </a:solidFill>
          <a:ln/>
        </p:spPr>
      </p:sp>
      <p:sp>
        <p:nvSpPr>
          <p:cNvPr id="3" name="Shape 1"/>
          <p:cNvSpPr/>
          <p:nvPr/>
        </p:nvSpPr>
        <p:spPr>
          <a:xfrm>
            <a:off x="0" y="868680"/>
            <a:ext cx="9144000" cy="54864"/>
          </a:xfrm>
          <a:prstGeom prst="rect">
            <a:avLst/>
          </a:prstGeom>
          <a:solidFill>
            <a:srgbClr val="F0A500"/>
          </a:solidFill>
          <a:ln/>
        </p:spPr>
      </p:sp>
      <p:sp>
        <p:nvSpPr>
          <p:cNvPr id="4" name="Text 2"/>
          <p:cNvSpPr/>
          <p:nvPr/>
        </p:nvSpPr>
        <p:spPr>
          <a:xfrm>
            <a:off x="320040" y="27432"/>
            <a:ext cx="5486400" cy="320040"/>
          </a:xfrm>
          <a:prstGeom prst="rect">
            <a:avLst/>
          </a:prstGeom>
          <a:noFill/>
          <a:ln/>
        </p:spPr>
        <p:txBody>
          <a:bodyPr wrap="square" lIns="0" tIns="0" rIns="0" bIns="0" rtlCol="0" anchor="ctr"/>
          <a:lstStyle/>
          <a:p>
            <a:pPr marL="0" indent="0">
              <a:buNone/>
            </a:pPr>
            <a:r>
              <a:rPr lang="en-US" b="1" kern="0" spc="200" dirty="0">
                <a:solidFill>
                  <a:srgbClr val="F0A500"/>
                </a:solidFill>
              </a:rPr>
              <a:t>PART 2: COMPETITIVE BALANCE</a:t>
            </a:r>
            <a:endParaRPr lang="en-US" dirty="0"/>
          </a:p>
        </p:txBody>
      </p:sp>
      <p:sp>
        <p:nvSpPr>
          <p:cNvPr id="5" name="Text 3"/>
          <p:cNvSpPr/>
          <p:nvPr/>
        </p:nvSpPr>
        <p:spPr>
          <a:xfrm>
            <a:off x="320040" y="329184"/>
            <a:ext cx="8229600" cy="457200"/>
          </a:xfrm>
          <a:prstGeom prst="rect">
            <a:avLst/>
          </a:prstGeom>
          <a:noFill/>
          <a:ln/>
        </p:spPr>
        <p:txBody>
          <a:bodyPr wrap="square" lIns="0" tIns="0" rIns="0" bIns="0" rtlCol="0" anchor="ctr"/>
          <a:lstStyle/>
          <a:p>
            <a:pPr marL="0" indent="0">
              <a:buNone/>
            </a:pPr>
            <a:r>
              <a:rPr lang="en-US" sz="2400" b="1" dirty="0">
                <a:solidFill>
                  <a:srgbClr val="FFFFFF"/>
                </a:solidFill>
              </a:rPr>
              <a:t>Three Strategies to Maintain League Parity</a:t>
            </a:r>
            <a:endParaRPr lang="en-US" sz="2400" dirty="0"/>
          </a:p>
        </p:txBody>
      </p:sp>
      <p:sp>
        <p:nvSpPr>
          <p:cNvPr id="6" name="Shape 4"/>
          <p:cNvSpPr/>
          <p:nvPr/>
        </p:nvSpPr>
        <p:spPr>
          <a:xfrm>
            <a:off x="182880" y="1005840"/>
            <a:ext cx="2880360" cy="3931920"/>
          </a:xfrm>
          <a:prstGeom prst="rect">
            <a:avLst/>
          </a:prstGeom>
          <a:solidFill>
            <a:srgbClr val="F1F5F9"/>
          </a:solidFill>
          <a:ln/>
          <a:effectLst>
            <a:outerShdw blurRad="101600" dist="38100" dir="8100000" algn="bl" rotWithShape="0">
              <a:srgbClr val="000000">
                <a:alpha val="14000"/>
              </a:srgbClr>
            </a:outerShdw>
          </a:effectLst>
        </p:spPr>
      </p:sp>
      <p:sp>
        <p:nvSpPr>
          <p:cNvPr id="7" name="Shape 5"/>
          <p:cNvSpPr/>
          <p:nvPr/>
        </p:nvSpPr>
        <p:spPr>
          <a:xfrm>
            <a:off x="182880" y="1005840"/>
            <a:ext cx="2880360" cy="658368"/>
          </a:xfrm>
          <a:prstGeom prst="rect">
            <a:avLst/>
          </a:prstGeom>
          <a:solidFill>
            <a:srgbClr val="0E7C86"/>
          </a:solidFill>
          <a:ln/>
        </p:spPr>
      </p:sp>
      <p:sp>
        <p:nvSpPr>
          <p:cNvPr id="8" name="Text 6"/>
          <p:cNvSpPr/>
          <p:nvPr/>
        </p:nvSpPr>
        <p:spPr>
          <a:xfrm>
            <a:off x="182880" y="1005840"/>
            <a:ext cx="502920" cy="658368"/>
          </a:xfrm>
          <a:prstGeom prst="rect">
            <a:avLst/>
          </a:prstGeom>
          <a:noFill/>
          <a:ln/>
        </p:spPr>
        <p:txBody>
          <a:bodyPr wrap="square" lIns="0" tIns="0" rIns="0" bIns="0" rtlCol="0" anchor="ctr"/>
          <a:lstStyle/>
          <a:p>
            <a:pPr marL="0" indent="0" algn="ctr">
              <a:buNone/>
            </a:pPr>
            <a:r>
              <a:rPr lang="en-US" sz="2200" b="1" dirty="0">
                <a:solidFill>
                  <a:srgbClr val="FFFFFF"/>
                </a:solidFill>
              </a:rPr>
              <a:t>01</a:t>
            </a:r>
            <a:endParaRPr lang="en-US" sz="2200" dirty="0"/>
          </a:p>
        </p:txBody>
      </p:sp>
      <p:sp>
        <p:nvSpPr>
          <p:cNvPr id="9" name="Text 7"/>
          <p:cNvSpPr/>
          <p:nvPr/>
        </p:nvSpPr>
        <p:spPr>
          <a:xfrm>
            <a:off x="731520" y="1024128"/>
            <a:ext cx="2304288" cy="621792"/>
          </a:xfrm>
          <a:prstGeom prst="rect">
            <a:avLst/>
          </a:prstGeom>
          <a:noFill/>
          <a:ln/>
        </p:spPr>
        <p:txBody>
          <a:bodyPr wrap="square" lIns="0" tIns="0" rIns="0" bIns="0" rtlCol="0" anchor="ctr"/>
          <a:lstStyle/>
          <a:p>
            <a:pPr marL="0" indent="0">
              <a:buNone/>
            </a:pPr>
            <a:r>
              <a:rPr lang="en-US" sz="1400" b="1" dirty="0">
                <a:solidFill>
                  <a:srgbClr val="FFFFFF"/>
                </a:solidFill>
              </a:rPr>
              <a:t>Soft Salary Cap with Luxury Tax</a:t>
            </a:r>
            <a:endParaRPr lang="en-US" sz="1400" dirty="0"/>
          </a:p>
        </p:txBody>
      </p:sp>
      <p:sp>
        <p:nvSpPr>
          <p:cNvPr id="10" name="Shape 8"/>
          <p:cNvSpPr/>
          <p:nvPr/>
        </p:nvSpPr>
        <p:spPr>
          <a:xfrm>
            <a:off x="292608" y="1737360"/>
            <a:ext cx="2651760" cy="530352"/>
          </a:xfrm>
          <a:prstGeom prst="rect">
            <a:avLst/>
          </a:prstGeom>
          <a:solidFill>
            <a:srgbClr val="FFFFFF"/>
          </a:solidFill>
          <a:ln/>
          <a:effectLst>
            <a:outerShdw blurRad="63500" dist="25400" dir="8100000" algn="bl" rotWithShape="0">
              <a:srgbClr val="000000">
                <a:alpha val="10000"/>
              </a:srgbClr>
            </a:outerShdw>
          </a:effectLst>
        </p:spPr>
      </p:sp>
      <p:sp>
        <p:nvSpPr>
          <p:cNvPr id="11" name="Shape 9"/>
          <p:cNvSpPr/>
          <p:nvPr/>
        </p:nvSpPr>
        <p:spPr>
          <a:xfrm>
            <a:off x="292608" y="1737360"/>
            <a:ext cx="54864" cy="530352"/>
          </a:xfrm>
          <a:prstGeom prst="rect">
            <a:avLst/>
          </a:prstGeom>
          <a:solidFill>
            <a:srgbClr val="0E7C86"/>
          </a:solidFill>
          <a:ln/>
        </p:spPr>
      </p:sp>
      <p:sp>
        <p:nvSpPr>
          <p:cNvPr id="12" name="Text 10"/>
          <p:cNvSpPr/>
          <p:nvPr/>
        </p:nvSpPr>
        <p:spPr>
          <a:xfrm>
            <a:off x="384048" y="1737360"/>
            <a:ext cx="2523744" cy="530352"/>
          </a:xfrm>
          <a:prstGeom prst="rect">
            <a:avLst/>
          </a:prstGeom>
          <a:noFill/>
          <a:ln/>
        </p:spPr>
        <p:txBody>
          <a:bodyPr wrap="square" lIns="0" tIns="0" rIns="0" bIns="0" rtlCol="0" anchor="ctr"/>
          <a:lstStyle/>
          <a:p>
            <a:pPr marL="0" indent="0">
              <a:buNone/>
            </a:pPr>
            <a:r>
              <a:rPr lang="en-US" sz="1300" dirty="0">
                <a:solidFill>
                  <a:srgbClr val="0B1F4B"/>
                </a:solidFill>
              </a:rPr>
              <a:t>Cap set at $1.8M per team payroll for 2025 inaugural season</a:t>
            </a:r>
            <a:endParaRPr lang="en-US" sz="1300" dirty="0"/>
          </a:p>
        </p:txBody>
      </p:sp>
      <p:sp>
        <p:nvSpPr>
          <p:cNvPr id="13" name="Shape 11"/>
          <p:cNvSpPr/>
          <p:nvPr/>
        </p:nvSpPr>
        <p:spPr>
          <a:xfrm>
            <a:off x="292608" y="2340864"/>
            <a:ext cx="2651760" cy="530352"/>
          </a:xfrm>
          <a:prstGeom prst="rect">
            <a:avLst/>
          </a:prstGeom>
          <a:solidFill>
            <a:srgbClr val="FFFFFF"/>
          </a:solidFill>
          <a:ln/>
          <a:effectLst>
            <a:outerShdw blurRad="63500" dist="25400" dir="8100000" algn="bl" rotWithShape="0">
              <a:srgbClr val="000000">
                <a:alpha val="10000"/>
              </a:srgbClr>
            </a:outerShdw>
          </a:effectLst>
        </p:spPr>
      </p:sp>
      <p:sp>
        <p:nvSpPr>
          <p:cNvPr id="14" name="Shape 12"/>
          <p:cNvSpPr/>
          <p:nvPr/>
        </p:nvSpPr>
        <p:spPr>
          <a:xfrm>
            <a:off x="292608" y="2340864"/>
            <a:ext cx="54864" cy="530352"/>
          </a:xfrm>
          <a:prstGeom prst="rect">
            <a:avLst/>
          </a:prstGeom>
          <a:solidFill>
            <a:srgbClr val="0E7C86"/>
          </a:solidFill>
          <a:ln/>
        </p:spPr>
      </p:sp>
      <p:sp>
        <p:nvSpPr>
          <p:cNvPr id="15" name="Text 13"/>
          <p:cNvSpPr/>
          <p:nvPr/>
        </p:nvSpPr>
        <p:spPr>
          <a:xfrm>
            <a:off x="384048" y="2340864"/>
            <a:ext cx="2523744" cy="530352"/>
          </a:xfrm>
          <a:prstGeom prst="rect">
            <a:avLst/>
          </a:prstGeom>
          <a:noFill/>
          <a:ln/>
        </p:spPr>
        <p:txBody>
          <a:bodyPr wrap="square" lIns="0" tIns="0" rIns="0" bIns="0" rtlCol="0" anchor="ctr"/>
          <a:lstStyle/>
          <a:p>
            <a:pPr marL="0" indent="0">
              <a:buNone/>
            </a:pPr>
            <a:r>
              <a:rPr lang="en-US" sz="1300" dirty="0">
                <a:solidFill>
                  <a:srgbClr val="0B1F4B"/>
                </a:solidFill>
              </a:rPr>
              <a:t>Luxury tax revenue redistributed to low-revenue franchises</a:t>
            </a:r>
            <a:endParaRPr lang="en-US" sz="1300" dirty="0"/>
          </a:p>
        </p:txBody>
      </p:sp>
      <p:sp>
        <p:nvSpPr>
          <p:cNvPr id="16" name="Shape 14"/>
          <p:cNvSpPr/>
          <p:nvPr/>
        </p:nvSpPr>
        <p:spPr>
          <a:xfrm>
            <a:off x="292608" y="2944368"/>
            <a:ext cx="2651760" cy="530352"/>
          </a:xfrm>
          <a:prstGeom prst="rect">
            <a:avLst/>
          </a:prstGeom>
          <a:solidFill>
            <a:srgbClr val="FFFFFF"/>
          </a:solidFill>
          <a:ln/>
          <a:effectLst>
            <a:outerShdw blurRad="63500" dist="25400" dir="8100000" algn="bl" rotWithShape="0">
              <a:srgbClr val="000000">
                <a:alpha val="10000"/>
              </a:srgbClr>
            </a:outerShdw>
          </a:effectLst>
        </p:spPr>
      </p:sp>
      <p:sp>
        <p:nvSpPr>
          <p:cNvPr id="17" name="Shape 15"/>
          <p:cNvSpPr/>
          <p:nvPr/>
        </p:nvSpPr>
        <p:spPr>
          <a:xfrm>
            <a:off x="292608" y="2944368"/>
            <a:ext cx="54864" cy="530352"/>
          </a:xfrm>
          <a:prstGeom prst="rect">
            <a:avLst/>
          </a:prstGeom>
          <a:solidFill>
            <a:srgbClr val="0E7C86"/>
          </a:solidFill>
          <a:ln/>
        </p:spPr>
      </p:sp>
      <p:sp>
        <p:nvSpPr>
          <p:cNvPr id="18" name="Text 16"/>
          <p:cNvSpPr/>
          <p:nvPr/>
        </p:nvSpPr>
        <p:spPr>
          <a:xfrm>
            <a:off x="384048" y="2944368"/>
            <a:ext cx="2523744" cy="530352"/>
          </a:xfrm>
          <a:prstGeom prst="rect">
            <a:avLst/>
          </a:prstGeom>
          <a:noFill/>
          <a:ln/>
        </p:spPr>
        <p:txBody>
          <a:bodyPr wrap="square" lIns="0" tIns="0" rIns="0" bIns="0" rtlCol="0" anchor="ctr"/>
          <a:lstStyle/>
          <a:p>
            <a:pPr marL="0" indent="0">
              <a:buNone/>
            </a:pPr>
            <a:r>
              <a:rPr lang="en-US" sz="1300" dirty="0">
                <a:solidFill>
                  <a:srgbClr val="0B1F4B"/>
                </a:solidFill>
              </a:rPr>
              <a:t>NWSL model demonstrates salary caps preserve competitive parity</a:t>
            </a:r>
            <a:endParaRPr lang="en-US" sz="1300" dirty="0"/>
          </a:p>
        </p:txBody>
      </p:sp>
      <p:sp>
        <p:nvSpPr>
          <p:cNvPr id="19" name="Shape 17"/>
          <p:cNvSpPr/>
          <p:nvPr/>
        </p:nvSpPr>
        <p:spPr>
          <a:xfrm>
            <a:off x="292608" y="3547872"/>
            <a:ext cx="2651760" cy="530352"/>
          </a:xfrm>
          <a:prstGeom prst="rect">
            <a:avLst/>
          </a:prstGeom>
          <a:solidFill>
            <a:srgbClr val="FFFFFF"/>
          </a:solidFill>
          <a:ln/>
          <a:effectLst>
            <a:outerShdw blurRad="63500" dist="25400" dir="8100000" algn="bl" rotWithShape="0">
              <a:srgbClr val="000000">
                <a:alpha val="10000"/>
              </a:srgbClr>
            </a:outerShdw>
          </a:effectLst>
        </p:spPr>
      </p:sp>
      <p:sp>
        <p:nvSpPr>
          <p:cNvPr id="20" name="Shape 18"/>
          <p:cNvSpPr/>
          <p:nvPr/>
        </p:nvSpPr>
        <p:spPr>
          <a:xfrm>
            <a:off x="292608" y="3547872"/>
            <a:ext cx="54864" cy="530352"/>
          </a:xfrm>
          <a:prstGeom prst="rect">
            <a:avLst/>
          </a:prstGeom>
          <a:solidFill>
            <a:srgbClr val="0E7C86"/>
          </a:solidFill>
          <a:ln/>
        </p:spPr>
      </p:sp>
      <p:sp>
        <p:nvSpPr>
          <p:cNvPr id="21" name="Text 19"/>
          <p:cNvSpPr/>
          <p:nvPr/>
        </p:nvSpPr>
        <p:spPr>
          <a:xfrm>
            <a:off x="384048" y="3547872"/>
            <a:ext cx="2523744" cy="530352"/>
          </a:xfrm>
          <a:prstGeom prst="rect">
            <a:avLst/>
          </a:prstGeom>
          <a:noFill/>
          <a:ln/>
        </p:spPr>
        <p:txBody>
          <a:bodyPr wrap="square" lIns="0" tIns="0" rIns="0" bIns="0" rtlCol="0" anchor="ctr"/>
          <a:lstStyle/>
          <a:p>
            <a:pPr marL="0" indent="0">
              <a:buNone/>
            </a:pPr>
            <a:r>
              <a:rPr lang="en-US" sz="1300" dirty="0">
                <a:solidFill>
                  <a:srgbClr val="0B1F4B"/>
                </a:solidFill>
              </a:rPr>
              <a:t>Protects expansion teams from overspending on veteran talent</a:t>
            </a:r>
            <a:endParaRPr lang="en-US" sz="1300" dirty="0"/>
          </a:p>
        </p:txBody>
      </p:sp>
      <p:sp>
        <p:nvSpPr>
          <p:cNvPr id="22" name="Shape 20"/>
          <p:cNvSpPr/>
          <p:nvPr/>
        </p:nvSpPr>
        <p:spPr>
          <a:xfrm>
            <a:off x="292608" y="4151376"/>
            <a:ext cx="2651760" cy="530352"/>
          </a:xfrm>
          <a:prstGeom prst="rect">
            <a:avLst/>
          </a:prstGeom>
          <a:solidFill>
            <a:srgbClr val="FFFFFF"/>
          </a:solidFill>
          <a:ln/>
          <a:effectLst>
            <a:outerShdw blurRad="63500" dist="25400" dir="8100000" algn="bl" rotWithShape="0">
              <a:srgbClr val="000000">
                <a:alpha val="10000"/>
              </a:srgbClr>
            </a:outerShdw>
          </a:effectLst>
        </p:spPr>
      </p:sp>
      <p:sp>
        <p:nvSpPr>
          <p:cNvPr id="23" name="Shape 21"/>
          <p:cNvSpPr/>
          <p:nvPr/>
        </p:nvSpPr>
        <p:spPr>
          <a:xfrm>
            <a:off x="292608" y="4151376"/>
            <a:ext cx="54864" cy="530352"/>
          </a:xfrm>
          <a:prstGeom prst="rect">
            <a:avLst/>
          </a:prstGeom>
          <a:solidFill>
            <a:srgbClr val="0E7C86"/>
          </a:solidFill>
          <a:ln/>
        </p:spPr>
      </p:sp>
      <p:sp>
        <p:nvSpPr>
          <p:cNvPr id="24" name="Text 22"/>
          <p:cNvSpPr/>
          <p:nvPr/>
        </p:nvSpPr>
        <p:spPr>
          <a:xfrm>
            <a:off x="384048" y="4151376"/>
            <a:ext cx="2523744" cy="530352"/>
          </a:xfrm>
          <a:prstGeom prst="rect">
            <a:avLst/>
          </a:prstGeom>
          <a:noFill/>
          <a:ln/>
        </p:spPr>
        <p:txBody>
          <a:bodyPr wrap="square" lIns="0" tIns="0" rIns="0" bIns="0" rtlCol="0" anchor="ctr"/>
          <a:lstStyle/>
          <a:p>
            <a:pPr marL="0" indent="0">
              <a:buNone/>
            </a:pPr>
            <a:r>
              <a:rPr lang="en-US" sz="1300" dirty="0">
                <a:solidFill>
                  <a:srgbClr val="0B1F4B"/>
                </a:solidFill>
              </a:rPr>
              <a:t>Caps reviewed biennially with player association input</a:t>
            </a:r>
            <a:endParaRPr lang="en-US" sz="1300" dirty="0"/>
          </a:p>
        </p:txBody>
      </p:sp>
      <p:sp>
        <p:nvSpPr>
          <p:cNvPr id="25" name="Shape 23"/>
          <p:cNvSpPr/>
          <p:nvPr/>
        </p:nvSpPr>
        <p:spPr>
          <a:xfrm>
            <a:off x="3172968" y="1005840"/>
            <a:ext cx="2880360" cy="3931920"/>
          </a:xfrm>
          <a:prstGeom prst="rect">
            <a:avLst/>
          </a:prstGeom>
          <a:solidFill>
            <a:srgbClr val="F1F5F9"/>
          </a:solidFill>
          <a:ln/>
          <a:effectLst>
            <a:outerShdw blurRad="101600" dist="38100" dir="8100000" algn="bl" rotWithShape="0">
              <a:srgbClr val="000000">
                <a:alpha val="14000"/>
              </a:srgbClr>
            </a:outerShdw>
          </a:effectLst>
        </p:spPr>
      </p:sp>
      <p:sp>
        <p:nvSpPr>
          <p:cNvPr id="26" name="Shape 24"/>
          <p:cNvSpPr/>
          <p:nvPr/>
        </p:nvSpPr>
        <p:spPr>
          <a:xfrm>
            <a:off x="3172968" y="1005840"/>
            <a:ext cx="2880360" cy="658368"/>
          </a:xfrm>
          <a:prstGeom prst="rect">
            <a:avLst/>
          </a:prstGeom>
          <a:solidFill>
            <a:srgbClr val="1A3A7C"/>
          </a:solidFill>
          <a:ln/>
        </p:spPr>
      </p:sp>
      <p:sp>
        <p:nvSpPr>
          <p:cNvPr id="27" name="Text 25"/>
          <p:cNvSpPr/>
          <p:nvPr/>
        </p:nvSpPr>
        <p:spPr>
          <a:xfrm>
            <a:off x="3172968" y="1005840"/>
            <a:ext cx="502920" cy="658368"/>
          </a:xfrm>
          <a:prstGeom prst="rect">
            <a:avLst/>
          </a:prstGeom>
          <a:noFill/>
          <a:ln/>
        </p:spPr>
        <p:txBody>
          <a:bodyPr wrap="square" lIns="0" tIns="0" rIns="0" bIns="0" rtlCol="0" anchor="ctr"/>
          <a:lstStyle/>
          <a:p>
            <a:pPr marL="0" indent="0" algn="ctr">
              <a:buNone/>
            </a:pPr>
            <a:r>
              <a:rPr lang="en-US" sz="2200" b="1" dirty="0">
                <a:solidFill>
                  <a:srgbClr val="FFFFFF"/>
                </a:solidFill>
              </a:rPr>
              <a:t>02</a:t>
            </a:r>
            <a:endParaRPr lang="en-US" sz="2200" dirty="0"/>
          </a:p>
        </p:txBody>
      </p:sp>
      <p:sp>
        <p:nvSpPr>
          <p:cNvPr id="28" name="Text 26"/>
          <p:cNvSpPr/>
          <p:nvPr/>
        </p:nvSpPr>
        <p:spPr>
          <a:xfrm>
            <a:off x="3721608" y="1024128"/>
            <a:ext cx="2304288" cy="621792"/>
          </a:xfrm>
          <a:prstGeom prst="rect">
            <a:avLst/>
          </a:prstGeom>
          <a:noFill/>
          <a:ln/>
        </p:spPr>
        <p:txBody>
          <a:bodyPr wrap="square" lIns="0" tIns="0" rIns="0" bIns="0" rtlCol="0" anchor="ctr"/>
          <a:lstStyle/>
          <a:p>
            <a:pPr marL="0" indent="0">
              <a:buNone/>
            </a:pPr>
            <a:r>
              <a:rPr lang="en-US" sz="1400" b="1" dirty="0">
                <a:solidFill>
                  <a:srgbClr val="FFFFFF"/>
                </a:solidFill>
              </a:rPr>
              <a:t>Centralized Entry Draft System</a:t>
            </a:r>
            <a:endParaRPr lang="en-US" sz="1400" dirty="0"/>
          </a:p>
        </p:txBody>
      </p:sp>
      <p:sp>
        <p:nvSpPr>
          <p:cNvPr id="29" name="Shape 27"/>
          <p:cNvSpPr/>
          <p:nvPr/>
        </p:nvSpPr>
        <p:spPr>
          <a:xfrm>
            <a:off x="3282696" y="1737360"/>
            <a:ext cx="2651760" cy="530352"/>
          </a:xfrm>
          <a:prstGeom prst="rect">
            <a:avLst/>
          </a:prstGeom>
          <a:solidFill>
            <a:srgbClr val="FFFFFF"/>
          </a:solidFill>
          <a:ln/>
          <a:effectLst>
            <a:outerShdw blurRad="63500" dist="25400" dir="8100000" algn="bl" rotWithShape="0">
              <a:srgbClr val="000000">
                <a:alpha val="10000"/>
              </a:srgbClr>
            </a:outerShdw>
          </a:effectLst>
        </p:spPr>
      </p:sp>
      <p:sp>
        <p:nvSpPr>
          <p:cNvPr id="30" name="Shape 28"/>
          <p:cNvSpPr/>
          <p:nvPr/>
        </p:nvSpPr>
        <p:spPr>
          <a:xfrm>
            <a:off x="3282696" y="1737360"/>
            <a:ext cx="54864" cy="530352"/>
          </a:xfrm>
          <a:prstGeom prst="rect">
            <a:avLst/>
          </a:prstGeom>
          <a:solidFill>
            <a:srgbClr val="1A3A7C"/>
          </a:solidFill>
          <a:ln/>
        </p:spPr>
      </p:sp>
      <p:sp>
        <p:nvSpPr>
          <p:cNvPr id="31" name="Text 29"/>
          <p:cNvSpPr/>
          <p:nvPr/>
        </p:nvSpPr>
        <p:spPr>
          <a:xfrm>
            <a:off x="3374136" y="1737360"/>
            <a:ext cx="2523744" cy="530352"/>
          </a:xfrm>
          <a:prstGeom prst="rect">
            <a:avLst/>
          </a:prstGeom>
          <a:noFill/>
          <a:ln/>
        </p:spPr>
        <p:txBody>
          <a:bodyPr wrap="square" lIns="0" tIns="0" rIns="0" bIns="0" rtlCol="0" anchor="ctr"/>
          <a:lstStyle/>
          <a:p>
            <a:pPr marL="0" indent="0">
              <a:buNone/>
            </a:pPr>
            <a:r>
              <a:rPr lang="en-US" sz="1300" dirty="0">
                <a:solidFill>
                  <a:srgbClr val="0B1F4B"/>
                </a:solidFill>
              </a:rPr>
              <a:t>Annual entry draft with reverse-order selection for weaker teams</a:t>
            </a:r>
            <a:endParaRPr lang="en-US" sz="1300" dirty="0"/>
          </a:p>
        </p:txBody>
      </p:sp>
      <p:sp>
        <p:nvSpPr>
          <p:cNvPr id="32" name="Shape 30"/>
          <p:cNvSpPr/>
          <p:nvPr/>
        </p:nvSpPr>
        <p:spPr>
          <a:xfrm>
            <a:off x="3282696" y="2340864"/>
            <a:ext cx="2651760" cy="530352"/>
          </a:xfrm>
          <a:prstGeom prst="rect">
            <a:avLst/>
          </a:prstGeom>
          <a:solidFill>
            <a:srgbClr val="FFFFFF"/>
          </a:solidFill>
          <a:ln/>
          <a:effectLst>
            <a:outerShdw blurRad="63500" dist="25400" dir="8100000" algn="bl" rotWithShape="0">
              <a:srgbClr val="000000">
                <a:alpha val="10000"/>
              </a:srgbClr>
            </a:outerShdw>
          </a:effectLst>
        </p:spPr>
      </p:sp>
      <p:sp>
        <p:nvSpPr>
          <p:cNvPr id="33" name="Shape 31"/>
          <p:cNvSpPr/>
          <p:nvPr/>
        </p:nvSpPr>
        <p:spPr>
          <a:xfrm>
            <a:off x="3282696" y="2340864"/>
            <a:ext cx="54864" cy="530352"/>
          </a:xfrm>
          <a:prstGeom prst="rect">
            <a:avLst/>
          </a:prstGeom>
          <a:solidFill>
            <a:srgbClr val="1A3A7C"/>
          </a:solidFill>
          <a:ln/>
        </p:spPr>
      </p:sp>
      <p:sp>
        <p:nvSpPr>
          <p:cNvPr id="34" name="Text 32"/>
          <p:cNvSpPr/>
          <p:nvPr/>
        </p:nvSpPr>
        <p:spPr>
          <a:xfrm>
            <a:off x="3374136" y="2340864"/>
            <a:ext cx="2523744" cy="530352"/>
          </a:xfrm>
          <a:prstGeom prst="rect">
            <a:avLst/>
          </a:prstGeom>
          <a:noFill/>
          <a:ln/>
        </p:spPr>
        <p:txBody>
          <a:bodyPr wrap="square" lIns="0" tIns="0" rIns="0" bIns="0" rtlCol="0" anchor="ctr"/>
          <a:lstStyle/>
          <a:p>
            <a:pPr marL="0" indent="0">
              <a:buNone/>
            </a:pPr>
            <a:r>
              <a:rPr lang="en-US" sz="1300" dirty="0">
                <a:solidFill>
                  <a:srgbClr val="0B1F4B"/>
                </a:solidFill>
              </a:rPr>
              <a:t>Collegiate and international players eligible for selection</a:t>
            </a:r>
            <a:endParaRPr lang="en-US" sz="1300" dirty="0"/>
          </a:p>
        </p:txBody>
      </p:sp>
      <p:sp>
        <p:nvSpPr>
          <p:cNvPr id="35" name="Shape 33"/>
          <p:cNvSpPr/>
          <p:nvPr/>
        </p:nvSpPr>
        <p:spPr>
          <a:xfrm>
            <a:off x="3282696" y="2944368"/>
            <a:ext cx="2651760" cy="530352"/>
          </a:xfrm>
          <a:prstGeom prst="rect">
            <a:avLst/>
          </a:prstGeom>
          <a:solidFill>
            <a:srgbClr val="FFFFFF"/>
          </a:solidFill>
          <a:ln/>
          <a:effectLst>
            <a:outerShdw blurRad="63500" dist="25400" dir="8100000" algn="bl" rotWithShape="0">
              <a:srgbClr val="000000">
                <a:alpha val="10000"/>
              </a:srgbClr>
            </a:outerShdw>
          </a:effectLst>
        </p:spPr>
      </p:sp>
      <p:sp>
        <p:nvSpPr>
          <p:cNvPr id="36" name="Shape 34"/>
          <p:cNvSpPr/>
          <p:nvPr/>
        </p:nvSpPr>
        <p:spPr>
          <a:xfrm>
            <a:off x="3282696" y="2944368"/>
            <a:ext cx="54864" cy="530352"/>
          </a:xfrm>
          <a:prstGeom prst="rect">
            <a:avLst/>
          </a:prstGeom>
          <a:solidFill>
            <a:srgbClr val="1A3A7C"/>
          </a:solidFill>
          <a:ln/>
        </p:spPr>
      </p:sp>
      <p:sp>
        <p:nvSpPr>
          <p:cNvPr id="37" name="Text 35"/>
          <p:cNvSpPr/>
          <p:nvPr/>
        </p:nvSpPr>
        <p:spPr>
          <a:xfrm>
            <a:off x="3374136" y="2944368"/>
            <a:ext cx="2523744" cy="530352"/>
          </a:xfrm>
          <a:prstGeom prst="rect">
            <a:avLst/>
          </a:prstGeom>
          <a:noFill/>
          <a:ln/>
        </p:spPr>
        <p:txBody>
          <a:bodyPr wrap="square" lIns="0" tIns="0" rIns="0" bIns="0" rtlCol="0" anchor="ctr"/>
          <a:lstStyle/>
          <a:p>
            <a:pPr marL="0" indent="0">
              <a:buNone/>
            </a:pPr>
            <a:r>
              <a:rPr lang="en-US" sz="1300" dirty="0">
                <a:solidFill>
                  <a:srgbClr val="0B1F4B"/>
                </a:solidFill>
              </a:rPr>
              <a:t>Draft rights retained by PLL parent entity (single-entity benefit)</a:t>
            </a:r>
            <a:endParaRPr lang="en-US" sz="1300" dirty="0"/>
          </a:p>
        </p:txBody>
      </p:sp>
      <p:sp>
        <p:nvSpPr>
          <p:cNvPr id="38" name="Shape 36"/>
          <p:cNvSpPr/>
          <p:nvPr/>
        </p:nvSpPr>
        <p:spPr>
          <a:xfrm>
            <a:off x="3282696" y="3547872"/>
            <a:ext cx="2651760" cy="530352"/>
          </a:xfrm>
          <a:prstGeom prst="rect">
            <a:avLst/>
          </a:prstGeom>
          <a:solidFill>
            <a:srgbClr val="FFFFFF"/>
          </a:solidFill>
          <a:ln/>
          <a:effectLst>
            <a:outerShdw blurRad="63500" dist="25400" dir="8100000" algn="bl" rotWithShape="0">
              <a:srgbClr val="000000">
                <a:alpha val="10000"/>
              </a:srgbClr>
            </a:outerShdw>
          </a:effectLst>
        </p:spPr>
      </p:sp>
      <p:sp>
        <p:nvSpPr>
          <p:cNvPr id="39" name="Shape 37"/>
          <p:cNvSpPr/>
          <p:nvPr/>
        </p:nvSpPr>
        <p:spPr>
          <a:xfrm>
            <a:off x="3282696" y="3547872"/>
            <a:ext cx="54864" cy="530352"/>
          </a:xfrm>
          <a:prstGeom prst="rect">
            <a:avLst/>
          </a:prstGeom>
          <a:solidFill>
            <a:srgbClr val="1A3A7C"/>
          </a:solidFill>
          <a:ln/>
        </p:spPr>
      </p:sp>
      <p:sp>
        <p:nvSpPr>
          <p:cNvPr id="40" name="Text 38"/>
          <p:cNvSpPr/>
          <p:nvPr/>
        </p:nvSpPr>
        <p:spPr>
          <a:xfrm>
            <a:off x="3374136" y="3547872"/>
            <a:ext cx="2523744" cy="530352"/>
          </a:xfrm>
          <a:prstGeom prst="rect">
            <a:avLst/>
          </a:prstGeom>
          <a:noFill/>
          <a:ln/>
        </p:spPr>
        <p:txBody>
          <a:bodyPr wrap="square" lIns="0" tIns="0" rIns="0" bIns="0" rtlCol="0" anchor="ctr"/>
          <a:lstStyle/>
          <a:p>
            <a:pPr marL="0" indent="0">
              <a:buNone/>
            </a:pPr>
            <a:r>
              <a:rPr lang="en-US" sz="1300" dirty="0">
                <a:solidFill>
                  <a:srgbClr val="0B1F4B"/>
                </a:solidFill>
              </a:rPr>
              <a:t>Combines with developmental academies for talent pipeline depth</a:t>
            </a:r>
            <a:endParaRPr lang="en-US" sz="1300" dirty="0"/>
          </a:p>
        </p:txBody>
      </p:sp>
      <p:sp>
        <p:nvSpPr>
          <p:cNvPr id="41" name="Shape 39"/>
          <p:cNvSpPr/>
          <p:nvPr/>
        </p:nvSpPr>
        <p:spPr>
          <a:xfrm>
            <a:off x="3282696" y="4151376"/>
            <a:ext cx="2651760" cy="530352"/>
          </a:xfrm>
          <a:prstGeom prst="rect">
            <a:avLst/>
          </a:prstGeom>
          <a:solidFill>
            <a:srgbClr val="FFFFFF"/>
          </a:solidFill>
          <a:ln/>
          <a:effectLst>
            <a:outerShdw blurRad="63500" dist="25400" dir="8100000" algn="bl" rotWithShape="0">
              <a:srgbClr val="000000">
                <a:alpha val="10000"/>
              </a:srgbClr>
            </a:outerShdw>
          </a:effectLst>
        </p:spPr>
      </p:sp>
      <p:sp>
        <p:nvSpPr>
          <p:cNvPr id="42" name="Shape 40"/>
          <p:cNvSpPr/>
          <p:nvPr/>
        </p:nvSpPr>
        <p:spPr>
          <a:xfrm>
            <a:off x="3282696" y="4151376"/>
            <a:ext cx="54864" cy="530352"/>
          </a:xfrm>
          <a:prstGeom prst="rect">
            <a:avLst/>
          </a:prstGeom>
          <a:solidFill>
            <a:srgbClr val="1A3A7C"/>
          </a:solidFill>
          <a:ln/>
        </p:spPr>
      </p:sp>
      <p:sp>
        <p:nvSpPr>
          <p:cNvPr id="43" name="Text 41"/>
          <p:cNvSpPr/>
          <p:nvPr/>
        </p:nvSpPr>
        <p:spPr>
          <a:xfrm>
            <a:off x="3374136" y="4151376"/>
            <a:ext cx="2523744" cy="530352"/>
          </a:xfrm>
          <a:prstGeom prst="rect">
            <a:avLst/>
          </a:prstGeom>
          <a:noFill/>
          <a:ln/>
        </p:spPr>
        <p:txBody>
          <a:bodyPr wrap="square" lIns="0" tIns="0" rIns="0" bIns="0" rtlCol="0" anchor="ctr"/>
          <a:lstStyle/>
          <a:p>
            <a:pPr marL="0" indent="0">
              <a:buNone/>
            </a:pPr>
            <a:r>
              <a:rPr lang="en-US" sz="1300" dirty="0">
                <a:solidFill>
                  <a:srgbClr val="0B1F4B"/>
                </a:solidFill>
              </a:rPr>
              <a:t>7-round draft structure mirrors PLL men's league format</a:t>
            </a:r>
            <a:endParaRPr lang="en-US" sz="1300" dirty="0"/>
          </a:p>
        </p:txBody>
      </p:sp>
      <p:sp>
        <p:nvSpPr>
          <p:cNvPr id="44" name="Shape 42"/>
          <p:cNvSpPr/>
          <p:nvPr/>
        </p:nvSpPr>
        <p:spPr>
          <a:xfrm>
            <a:off x="6163056" y="1005840"/>
            <a:ext cx="2880360" cy="3931920"/>
          </a:xfrm>
          <a:prstGeom prst="rect">
            <a:avLst/>
          </a:prstGeom>
          <a:solidFill>
            <a:srgbClr val="F1F5F9"/>
          </a:solidFill>
          <a:ln/>
          <a:effectLst>
            <a:outerShdw blurRad="101600" dist="38100" dir="8100000" algn="bl" rotWithShape="0">
              <a:srgbClr val="000000">
                <a:alpha val="14000"/>
              </a:srgbClr>
            </a:outerShdw>
          </a:effectLst>
        </p:spPr>
      </p:sp>
      <p:sp>
        <p:nvSpPr>
          <p:cNvPr id="45" name="Shape 43"/>
          <p:cNvSpPr/>
          <p:nvPr/>
        </p:nvSpPr>
        <p:spPr>
          <a:xfrm>
            <a:off x="6163056" y="1005840"/>
            <a:ext cx="2880360" cy="658368"/>
          </a:xfrm>
          <a:prstGeom prst="rect">
            <a:avLst/>
          </a:prstGeom>
          <a:solidFill>
            <a:srgbClr val="E05D1A"/>
          </a:solidFill>
          <a:ln/>
        </p:spPr>
      </p:sp>
      <p:sp>
        <p:nvSpPr>
          <p:cNvPr id="46" name="Text 44"/>
          <p:cNvSpPr/>
          <p:nvPr/>
        </p:nvSpPr>
        <p:spPr>
          <a:xfrm>
            <a:off x="6163056" y="1005840"/>
            <a:ext cx="502920" cy="658368"/>
          </a:xfrm>
          <a:prstGeom prst="rect">
            <a:avLst/>
          </a:prstGeom>
          <a:noFill/>
          <a:ln/>
        </p:spPr>
        <p:txBody>
          <a:bodyPr wrap="square" lIns="0" tIns="0" rIns="0" bIns="0" rtlCol="0" anchor="ctr"/>
          <a:lstStyle/>
          <a:p>
            <a:pPr marL="0" indent="0" algn="ctr">
              <a:buNone/>
            </a:pPr>
            <a:r>
              <a:rPr lang="en-US" sz="2200" b="1" dirty="0">
                <a:solidFill>
                  <a:srgbClr val="FFFFFF"/>
                </a:solidFill>
              </a:rPr>
              <a:t>03</a:t>
            </a:r>
            <a:endParaRPr lang="en-US" sz="2200" dirty="0"/>
          </a:p>
        </p:txBody>
      </p:sp>
      <p:sp>
        <p:nvSpPr>
          <p:cNvPr id="47" name="Text 45"/>
          <p:cNvSpPr/>
          <p:nvPr/>
        </p:nvSpPr>
        <p:spPr>
          <a:xfrm>
            <a:off x="6665976" y="1024128"/>
            <a:ext cx="2478024" cy="550148"/>
          </a:xfrm>
          <a:prstGeom prst="rect">
            <a:avLst/>
          </a:prstGeom>
          <a:noFill/>
          <a:ln/>
        </p:spPr>
        <p:txBody>
          <a:bodyPr wrap="square" lIns="0" tIns="0" rIns="0" bIns="0" rtlCol="0" anchor="ctr"/>
          <a:lstStyle/>
          <a:p>
            <a:pPr marL="0" indent="0">
              <a:buNone/>
            </a:pPr>
            <a:r>
              <a:rPr lang="en-US" sz="1400" b="1" dirty="0">
                <a:solidFill>
                  <a:srgbClr val="FFFFFF"/>
                </a:solidFill>
              </a:rPr>
              <a:t>Revenue Sharing Across Teams</a:t>
            </a:r>
            <a:endParaRPr lang="en-US" sz="1400" dirty="0"/>
          </a:p>
        </p:txBody>
      </p:sp>
      <p:sp>
        <p:nvSpPr>
          <p:cNvPr id="48" name="Shape 46"/>
          <p:cNvSpPr/>
          <p:nvPr/>
        </p:nvSpPr>
        <p:spPr>
          <a:xfrm>
            <a:off x="6272784" y="1737360"/>
            <a:ext cx="2651760" cy="530352"/>
          </a:xfrm>
          <a:prstGeom prst="rect">
            <a:avLst/>
          </a:prstGeom>
          <a:solidFill>
            <a:srgbClr val="FFFFFF"/>
          </a:solidFill>
          <a:ln/>
          <a:effectLst>
            <a:outerShdw blurRad="63500" dist="25400" dir="8100000" algn="bl" rotWithShape="0">
              <a:srgbClr val="000000">
                <a:alpha val="10000"/>
              </a:srgbClr>
            </a:outerShdw>
          </a:effectLst>
        </p:spPr>
      </p:sp>
      <p:sp>
        <p:nvSpPr>
          <p:cNvPr id="49" name="Shape 47"/>
          <p:cNvSpPr/>
          <p:nvPr/>
        </p:nvSpPr>
        <p:spPr>
          <a:xfrm>
            <a:off x="6272784" y="1737360"/>
            <a:ext cx="54864" cy="530352"/>
          </a:xfrm>
          <a:prstGeom prst="rect">
            <a:avLst/>
          </a:prstGeom>
          <a:solidFill>
            <a:srgbClr val="E05D1A"/>
          </a:solidFill>
          <a:ln/>
        </p:spPr>
      </p:sp>
      <p:sp>
        <p:nvSpPr>
          <p:cNvPr id="50" name="Text 48"/>
          <p:cNvSpPr/>
          <p:nvPr/>
        </p:nvSpPr>
        <p:spPr>
          <a:xfrm>
            <a:off x="6364224" y="1737360"/>
            <a:ext cx="2523744" cy="530352"/>
          </a:xfrm>
          <a:prstGeom prst="rect">
            <a:avLst/>
          </a:prstGeom>
          <a:noFill/>
          <a:ln/>
        </p:spPr>
        <p:txBody>
          <a:bodyPr wrap="square" lIns="0" tIns="0" rIns="0" bIns="0" rtlCol="0" anchor="ctr"/>
          <a:lstStyle/>
          <a:p>
            <a:pPr marL="0" indent="0">
              <a:buNone/>
            </a:pPr>
            <a:r>
              <a:rPr lang="en-US" sz="1300" dirty="0">
                <a:solidFill>
                  <a:srgbClr val="0B1F4B"/>
                </a:solidFill>
              </a:rPr>
              <a:t>60% of national broadcast revenue shared equally among all teams</a:t>
            </a:r>
            <a:endParaRPr lang="en-US" sz="1300" dirty="0"/>
          </a:p>
        </p:txBody>
      </p:sp>
      <p:sp>
        <p:nvSpPr>
          <p:cNvPr id="51" name="Shape 49"/>
          <p:cNvSpPr/>
          <p:nvPr/>
        </p:nvSpPr>
        <p:spPr>
          <a:xfrm>
            <a:off x="6272784" y="2340864"/>
            <a:ext cx="2651760" cy="530352"/>
          </a:xfrm>
          <a:prstGeom prst="rect">
            <a:avLst/>
          </a:prstGeom>
          <a:solidFill>
            <a:srgbClr val="FFFFFF"/>
          </a:solidFill>
          <a:ln/>
          <a:effectLst>
            <a:outerShdw blurRad="63500" dist="25400" dir="8100000" algn="bl" rotWithShape="0">
              <a:srgbClr val="000000">
                <a:alpha val="10000"/>
              </a:srgbClr>
            </a:outerShdw>
          </a:effectLst>
        </p:spPr>
      </p:sp>
      <p:sp>
        <p:nvSpPr>
          <p:cNvPr id="52" name="Shape 50"/>
          <p:cNvSpPr/>
          <p:nvPr/>
        </p:nvSpPr>
        <p:spPr>
          <a:xfrm>
            <a:off x="6272784" y="2340864"/>
            <a:ext cx="54864" cy="530352"/>
          </a:xfrm>
          <a:prstGeom prst="rect">
            <a:avLst/>
          </a:prstGeom>
          <a:solidFill>
            <a:srgbClr val="E05D1A"/>
          </a:solidFill>
          <a:ln/>
        </p:spPr>
      </p:sp>
      <p:sp>
        <p:nvSpPr>
          <p:cNvPr id="53" name="Text 51"/>
          <p:cNvSpPr/>
          <p:nvPr/>
        </p:nvSpPr>
        <p:spPr>
          <a:xfrm>
            <a:off x="6364224" y="2340864"/>
            <a:ext cx="2523744" cy="530352"/>
          </a:xfrm>
          <a:prstGeom prst="rect">
            <a:avLst/>
          </a:prstGeom>
          <a:noFill/>
          <a:ln/>
        </p:spPr>
        <p:txBody>
          <a:bodyPr wrap="square" lIns="0" tIns="0" rIns="0" bIns="0" rtlCol="0" anchor="ctr"/>
          <a:lstStyle/>
          <a:p>
            <a:pPr marL="0" indent="0">
              <a:buNone/>
            </a:pPr>
            <a:r>
              <a:rPr lang="en-US" sz="1300" dirty="0">
                <a:solidFill>
                  <a:srgbClr val="0B1F4B"/>
                </a:solidFill>
              </a:rPr>
              <a:t>Gate receipt sharing: visiting team receives 15% of ticket sales</a:t>
            </a:r>
            <a:endParaRPr lang="en-US" sz="1300" dirty="0"/>
          </a:p>
        </p:txBody>
      </p:sp>
      <p:sp>
        <p:nvSpPr>
          <p:cNvPr id="54" name="Shape 52"/>
          <p:cNvSpPr/>
          <p:nvPr/>
        </p:nvSpPr>
        <p:spPr>
          <a:xfrm>
            <a:off x="6272784" y="2944368"/>
            <a:ext cx="2651760" cy="530352"/>
          </a:xfrm>
          <a:prstGeom prst="rect">
            <a:avLst/>
          </a:prstGeom>
          <a:solidFill>
            <a:srgbClr val="FFFFFF"/>
          </a:solidFill>
          <a:ln/>
          <a:effectLst>
            <a:outerShdw blurRad="63500" dist="25400" dir="8100000" algn="bl" rotWithShape="0">
              <a:srgbClr val="000000">
                <a:alpha val="10000"/>
              </a:srgbClr>
            </a:outerShdw>
          </a:effectLst>
        </p:spPr>
      </p:sp>
      <p:sp>
        <p:nvSpPr>
          <p:cNvPr id="55" name="Shape 53"/>
          <p:cNvSpPr/>
          <p:nvPr/>
        </p:nvSpPr>
        <p:spPr>
          <a:xfrm>
            <a:off x="6272784" y="2944368"/>
            <a:ext cx="54864" cy="530352"/>
          </a:xfrm>
          <a:prstGeom prst="rect">
            <a:avLst/>
          </a:prstGeom>
          <a:solidFill>
            <a:srgbClr val="E05D1A"/>
          </a:solidFill>
          <a:ln/>
        </p:spPr>
      </p:sp>
      <p:sp>
        <p:nvSpPr>
          <p:cNvPr id="56" name="Text 54"/>
          <p:cNvSpPr/>
          <p:nvPr/>
        </p:nvSpPr>
        <p:spPr>
          <a:xfrm>
            <a:off x="6364224" y="2944368"/>
            <a:ext cx="2523744" cy="530352"/>
          </a:xfrm>
          <a:prstGeom prst="rect">
            <a:avLst/>
          </a:prstGeom>
          <a:noFill/>
          <a:ln/>
        </p:spPr>
        <p:txBody>
          <a:bodyPr wrap="square" lIns="0" tIns="0" rIns="0" bIns="0" rtlCol="0" anchor="ctr"/>
          <a:lstStyle/>
          <a:p>
            <a:pPr marL="0" indent="0">
              <a:buNone/>
            </a:pPr>
            <a:r>
              <a:rPr lang="en-US" sz="1300" dirty="0">
                <a:solidFill>
                  <a:srgbClr val="0B1F4B"/>
                </a:solidFill>
              </a:rPr>
              <a:t>Merchandise pool distributed proportionally by market size</a:t>
            </a:r>
            <a:endParaRPr lang="en-US" sz="1300" dirty="0"/>
          </a:p>
        </p:txBody>
      </p:sp>
      <p:sp>
        <p:nvSpPr>
          <p:cNvPr id="57" name="Shape 55"/>
          <p:cNvSpPr/>
          <p:nvPr/>
        </p:nvSpPr>
        <p:spPr>
          <a:xfrm>
            <a:off x="6272784" y="3547872"/>
            <a:ext cx="2651760" cy="530352"/>
          </a:xfrm>
          <a:prstGeom prst="rect">
            <a:avLst/>
          </a:prstGeom>
          <a:solidFill>
            <a:srgbClr val="FFFFFF"/>
          </a:solidFill>
          <a:ln/>
          <a:effectLst>
            <a:outerShdw blurRad="63500" dist="25400" dir="8100000" algn="bl" rotWithShape="0">
              <a:srgbClr val="000000">
                <a:alpha val="10000"/>
              </a:srgbClr>
            </a:outerShdw>
          </a:effectLst>
        </p:spPr>
      </p:sp>
      <p:sp>
        <p:nvSpPr>
          <p:cNvPr id="58" name="Shape 56"/>
          <p:cNvSpPr/>
          <p:nvPr/>
        </p:nvSpPr>
        <p:spPr>
          <a:xfrm>
            <a:off x="6272784" y="3547872"/>
            <a:ext cx="54864" cy="530352"/>
          </a:xfrm>
          <a:prstGeom prst="rect">
            <a:avLst/>
          </a:prstGeom>
          <a:solidFill>
            <a:srgbClr val="E05D1A"/>
          </a:solidFill>
          <a:ln/>
        </p:spPr>
      </p:sp>
      <p:sp>
        <p:nvSpPr>
          <p:cNvPr id="59" name="Text 57"/>
          <p:cNvSpPr/>
          <p:nvPr/>
        </p:nvSpPr>
        <p:spPr>
          <a:xfrm>
            <a:off x="6364224" y="3547872"/>
            <a:ext cx="2523744" cy="530352"/>
          </a:xfrm>
          <a:prstGeom prst="rect">
            <a:avLst/>
          </a:prstGeom>
          <a:noFill/>
          <a:ln/>
        </p:spPr>
        <p:txBody>
          <a:bodyPr wrap="square" lIns="0" tIns="0" rIns="0" bIns="0" rtlCol="0" anchor="ctr"/>
          <a:lstStyle/>
          <a:p>
            <a:pPr marL="0" indent="0">
              <a:buNone/>
            </a:pPr>
            <a:r>
              <a:rPr lang="en-US" sz="1300" dirty="0">
                <a:solidFill>
                  <a:srgbClr val="0B1F4B"/>
                </a:solidFill>
              </a:rPr>
              <a:t>Eliminates large-market advantage in media revenue collection</a:t>
            </a:r>
            <a:endParaRPr lang="en-US" sz="1300" dirty="0"/>
          </a:p>
        </p:txBody>
      </p:sp>
      <p:sp>
        <p:nvSpPr>
          <p:cNvPr id="60" name="Shape 58"/>
          <p:cNvSpPr/>
          <p:nvPr/>
        </p:nvSpPr>
        <p:spPr>
          <a:xfrm>
            <a:off x="6272784" y="4151376"/>
            <a:ext cx="2651760" cy="530352"/>
          </a:xfrm>
          <a:prstGeom prst="rect">
            <a:avLst/>
          </a:prstGeom>
          <a:solidFill>
            <a:srgbClr val="FFFFFF"/>
          </a:solidFill>
          <a:ln/>
          <a:effectLst>
            <a:outerShdw blurRad="63500" dist="25400" dir="8100000" algn="bl" rotWithShape="0">
              <a:srgbClr val="000000">
                <a:alpha val="10000"/>
              </a:srgbClr>
            </a:outerShdw>
          </a:effectLst>
        </p:spPr>
      </p:sp>
      <p:sp>
        <p:nvSpPr>
          <p:cNvPr id="61" name="Shape 59"/>
          <p:cNvSpPr/>
          <p:nvPr/>
        </p:nvSpPr>
        <p:spPr>
          <a:xfrm>
            <a:off x="6272784" y="4151376"/>
            <a:ext cx="54864" cy="530352"/>
          </a:xfrm>
          <a:prstGeom prst="rect">
            <a:avLst/>
          </a:prstGeom>
          <a:solidFill>
            <a:srgbClr val="E05D1A"/>
          </a:solidFill>
          <a:ln/>
        </p:spPr>
      </p:sp>
      <p:sp>
        <p:nvSpPr>
          <p:cNvPr id="62" name="Text 60"/>
          <p:cNvSpPr/>
          <p:nvPr/>
        </p:nvSpPr>
        <p:spPr>
          <a:xfrm>
            <a:off x="6364224" y="4151376"/>
            <a:ext cx="2523744" cy="530352"/>
          </a:xfrm>
          <a:prstGeom prst="rect">
            <a:avLst/>
          </a:prstGeom>
          <a:noFill/>
          <a:ln/>
        </p:spPr>
        <p:txBody>
          <a:bodyPr wrap="square" lIns="0" tIns="0" rIns="0" bIns="0" rtlCol="0" anchor="ctr"/>
          <a:lstStyle/>
          <a:p>
            <a:pPr marL="0" indent="0">
              <a:buNone/>
            </a:pPr>
            <a:r>
              <a:rPr lang="en-US" sz="1300" dirty="0">
                <a:solidFill>
                  <a:srgbClr val="0B1F4B"/>
                </a:solidFill>
              </a:rPr>
              <a:t>Model aligns with NFL revenue sharing — proven for parity</a:t>
            </a:r>
            <a:endParaRPr lang="en-US" sz="1300" dirty="0"/>
          </a:p>
        </p:txBody>
      </p:sp>
      <p:sp>
        <p:nvSpPr>
          <p:cNvPr id="63" name="Text 61"/>
          <p:cNvSpPr/>
          <p:nvPr/>
        </p:nvSpPr>
        <p:spPr>
          <a:xfrm>
            <a:off x="0" y="5143500"/>
            <a:ext cx="9144000" cy="9144"/>
          </a:xfrm>
          <a:prstGeom prst="rect">
            <a:avLst/>
          </a:prstGeom>
          <a:noFill/>
          <a:ln/>
        </p:spPr>
        <p:txBody>
          <a:bodyPr wrap="square" rtlCol="0" anchor="ctr"/>
          <a:lstStyle/>
          <a:p>
            <a:pPr marL="0" indent="0">
              <a:buNone/>
            </a:pPr>
            <a:r>
              <a:rPr lang="en-US" sz="100" dirty="0">
                <a:solidFill>
                  <a:srgbClr val="FFFFFF"/>
                </a:solidFill>
              </a:rPr>
              <a:t>Speaker Notes: Maintaining competitive balance during expansion is essential to sustaining fan interest, media value, and long-term league health. Three evidence-based strategies are proposed. First, a soft salary cap with a luxury tax mechanism mirrors the NWSL's compensation structure, which has demonstrated effective parity since 2013. The luxury tax — a financial penalty paid by teams exceeding the cap — funds a redistribution pool for smaller-revenue expansion teams, leveling the financial playing field. Second, a centralized entry draft with reverse-order selection ensures that struggling teams receive first access to top collegiate and international talent. Since PLL holds all player contracts under the single-entity model, draft rights can be managed centrally without complex negotiations. Third, comprehensive revenue sharing — distributing 60% of national media revenue equally and requiring visiting-team gate receipt contributions — eliminates the structural revenue gap between high-attendance established markets and newer expansion cities. The NFL's revenue-sharing model demonstrates that equalization mechanisms significantly improve league-wide competitive outcomes (Leeds &amp; von Allmen, 2021).</a:t>
            </a:r>
            <a:endParaRPr lang="en-US" sz="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1F5F9"/>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E7C86"/>
          </a:solidFill>
          <a:ln/>
        </p:spPr>
      </p:sp>
      <p:sp>
        <p:nvSpPr>
          <p:cNvPr id="3" name="Shape 1"/>
          <p:cNvSpPr/>
          <p:nvPr/>
        </p:nvSpPr>
        <p:spPr>
          <a:xfrm>
            <a:off x="0" y="868680"/>
            <a:ext cx="9144000" cy="54864"/>
          </a:xfrm>
          <a:prstGeom prst="rect">
            <a:avLst/>
          </a:prstGeom>
          <a:solidFill>
            <a:srgbClr val="F0A500"/>
          </a:solidFill>
          <a:ln/>
        </p:spPr>
      </p:sp>
      <p:sp>
        <p:nvSpPr>
          <p:cNvPr id="4" name="Text 2"/>
          <p:cNvSpPr/>
          <p:nvPr/>
        </p:nvSpPr>
        <p:spPr>
          <a:xfrm>
            <a:off x="320040" y="27432"/>
            <a:ext cx="5486400" cy="320040"/>
          </a:xfrm>
          <a:prstGeom prst="rect">
            <a:avLst/>
          </a:prstGeom>
          <a:noFill/>
          <a:ln/>
        </p:spPr>
        <p:txBody>
          <a:bodyPr wrap="square" lIns="0" tIns="0" rIns="0" bIns="0" rtlCol="0" anchor="ctr"/>
          <a:lstStyle/>
          <a:p>
            <a:pPr marL="0" indent="0">
              <a:buNone/>
            </a:pPr>
            <a:r>
              <a:rPr lang="en-US" b="1" kern="0" spc="200" dirty="0">
                <a:solidFill>
                  <a:schemeClr val="bg2"/>
                </a:solidFill>
              </a:rPr>
              <a:t>PART 2: REVENUE ANALYSIS</a:t>
            </a:r>
            <a:endParaRPr lang="en-US" dirty="0">
              <a:solidFill>
                <a:schemeClr val="bg2"/>
              </a:solidFill>
            </a:endParaRPr>
          </a:p>
        </p:txBody>
      </p:sp>
      <p:sp>
        <p:nvSpPr>
          <p:cNvPr id="5" name="Text 3"/>
          <p:cNvSpPr/>
          <p:nvPr/>
        </p:nvSpPr>
        <p:spPr>
          <a:xfrm>
            <a:off x="320040" y="329184"/>
            <a:ext cx="8229600" cy="457200"/>
          </a:xfrm>
          <a:prstGeom prst="rect">
            <a:avLst/>
          </a:prstGeom>
          <a:noFill/>
          <a:ln/>
        </p:spPr>
        <p:txBody>
          <a:bodyPr wrap="square" lIns="0" tIns="0" rIns="0" bIns="0" rtlCol="0" anchor="ctr"/>
          <a:lstStyle/>
          <a:p>
            <a:pPr marL="0" indent="0">
              <a:buNone/>
            </a:pPr>
            <a:r>
              <a:rPr lang="en-US" sz="2400" b="1" dirty="0">
                <a:solidFill>
                  <a:srgbClr val="FFFFFF"/>
                </a:solidFill>
              </a:rPr>
              <a:t>WLL Revenue Sources &amp; New Stream Proposals</a:t>
            </a:r>
            <a:endParaRPr lang="en-US" sz="2400" dirty="0"/>
          </a:p>
        </p:txBody>
      </p:sp>
      <p:sp>
        <p:nvSpPr>
          <p:cNvPr id="6" name="Shape 4"/>
          <p:cNvSpPr/>
          <p:nvPr/>
        </p:nvSpPr>
        <p:spPr>
          <a:xfrm>
            <a:off x="274320" y="1005840"/>
            <a:ext cx="4114800" cy="384048"/>
          </a:xfrm>
          <a:prstGeom prst="rect">
            <a:avLst/>
          </a:prstGeom>
          <a:solidFill>
            <a:srgbClr val="0B1F4B"/>
          </a:solidFill>
          <a:ln/>
        </p:spPr>
      </p:sp>
      <p:sp>
        <p:nvSpPr>
          <p:cNvPr id="7" name="Text 5"/>
          <p:cNvSpPr/>
          <p:nvPr/>
        </p:nvSpPr>
        <p:spPr>
          <a:xfrm>
            <a:off x="274320" y="1005840"/>
            <a:ext cx="4114800" cy="384048"/>
          </a:xfrm>
          <a:prstGeom prst="rect">
            <a:avLst/>
          </a:prstGeom>
          <a:noFill/>
          <a:ln/>
        </p:spPr>
        <p:txBody>
          <a:bodyPr wrap="square" lIns="0" tIns="0" rIns="0" bIns="0" rtlCol="0" anchor="ctr"/>
          <a:lstStyle/>
          <a:p>
            <a:pPr marL="0" indent="0" algn="ctr">
              <a:buNone/>
            </a:pPr>
            <a:r>
              <a:rPr lang="en-US" b="1" dirty="0">
                <a:solidFill>
                  <a:srgbClr val="FFFFFF"/>
                </a:solidFill>
              </a:rPr>
              <a:t>CURRENT REVENUE STREAMS</a:t>
            </a:r>
            <a:endParaRPr lang="en-US" dirty="0"/>
          </a:p>
        </p:txBody>
      </p:sp>
      <p:sp>
        <p:nvSpPr>
          <p:cNvPr id="8" name="Shape 6"/>
          <p:cNvSpPr/>
          <p:nvPr/>
        </p:nvSpPr>
        <p:spPr>
          <a:xfrm>
            <a:off x="274320" y="1463040"/>
            <a:ext cx="4114800" cy="594360"/>
          </a:xfrm>
          <a:prstGeom prst="rect">
            <a:avLst/>
          </a:prstGeom>
          <a:solidFill>
            <a:srgbClr val="FFFFFF"/>
          </a:solidFill>
          <a:ln/>
          <a:effectLst>
            <a:outerShdw blurRad="63500" dist="25400" dir="8100000" algn="bl" rotWithShape="0">
              <a:srgbClr val="000000">
                <a:alpha val="10000"/>
              </a:srgbClr>
            </a:outerShdw>
          </a:effectLst>
        </p:spPr>
      </p:sp>
      <p:sp>
        <p:nvSpPr>
          <p:cNvPr id="9" name="Shape 7"/>
          <p:cNvSpPr/>
          <p:nvPr/>
        </p:nvSpPr>
        <p:spPr>
          <a:xfrm>
            <a:off x="274320" y="1463040"/>
            <a:ext cx="640080" cy="594360"/>
          </a:xfrm>
          <a:prstGeom prst="rect">
            <a:avLst/>
          </a:prstGeom>
          <a:solidFill>
            <a:srgbClr val="0E7C86"/>
          </a:solidFill>
          <a:ln/>
        </p:spPr>
      </p:sp>
      <p:sp>
        <p:nvSpPr>
          <p:cNvPr id="10" name="Text 8"/>
          <p:cNvSpPr/>
          <p:nvPr/>
        </p:nvSpPr>
        <p:spPr>
          <a:xfrm>
            <a:off x="274320" y="1463040"/>
            <a:ext cx="640080" cy="594360"/>
          </a:xfrm>
          <a:prstGeom prst="rect">
            <a:avLst/>
          </a:prstGeom>
          <a:noFill/>
          <a:ln/>
        </p:spPr>
        <p:txBody>
          <a:bodyPr wrap="square" lIns="0" tIns="0" rIns="0" bIns="0" rtlCol="0" anchor="ctr"/>
          <a:lstStyle/>
          <a:p>
            <a:pPr marL="0" indent="0" algn="ctr">
              <a:buNone/>
            </a:pPr>
            <a:r>
              <a:rPr lang="en-US" sz="1000" b="1" dirty="0">
                <a:solidFill>
                  <a:srgbClr val="FFFFFF"/>
                </a:solidFill>
              </a:rPr>
              <a:t>~35%</a:t>
            </a:r>
            <a:endParaRPr lang="en-US" sz="1000" dirty="0"/>
          </a:p>
        </p:txBody>
      </p:sp>
      <p:sp>
        <p:nvSpPr>
          <p:cNvPr id="11" name="Text 9"/>
          <p:cNvSpPr/>
          <p:nvPr/>
        </p:nvSpPr>
        <p:spPr>
          <a:xfrm>
            <a:off x="987552" y="1490472"/>
            <a:ext cx="3291840" cy="228600"/>
          </a:xfrm>
          <a:prstGeom prst="rect">
            <a:avLst/>
          </a:prstGeom>
          <a:noFill/>
          <a:ln/>
        </p:spPr>
        <p:txBody>
          <a:bodyPr wrap="square" lIns="0" tIns="0" rIns="0" bIns="0" rtlCol="0" anchor="ctr"/>
          <a:lstStyle/>
          <a:p>
            <a:pPr marL="0" indent="0">
              <a:buNone/>
            </a:pPr>
            <a:r>
              <a:rPr lang="en-US" sz="1300" b="1" dirty="0">
                <a:solidFill>
                  <a:srgbClr val="0B1F4B"/>
                </a:solidFill>
              </a:rPr>
              <a:t>Broadcast/Streaming Rights</a:t>
            </a:r>
            <a:endParaRPr lang="en-US" sz="1300" dirty="0"/>
          </a:p>
        </p:txBody>
      </p:sp>
      <p:sp>
        <p:nvSpPr>
          <p:cNvPr id="12" name="Text 10"/>
          <p:cNvSpPr/>
          <p:nvPr/>
        </p:nvSpPr>
        <p:spPr>
          <a:xfrm>
            <a:off x="987552" y="1709928"/>
            <a:ext cx="3291840" cy="182880"/>
          </a:xfrm>
          <a:prstGeom prst="rect">
            <a:avLst/>
          </a:prstGeom>
          <a:noFill/>
          <a:ln/>
        </p:spPr>
        <p:txBody>
          <a:bodyPr wrap="square" lIns="0" tIns="0" rIns="0" bIns="0" rtlCol="0" anchor="ctr"/>
          <a:lstStyle/>
          <a:p>
            <a:pPr marL="0" indent="0">
              <a:buNone/>
            </a:pPr>
            <a:r>
              <a:rPr lang="en-US" sz="1300" i="1" dirty="0">
                <a:solidFill>
                  <a:srgbClr val="64748B"/>
                </a:solidFill>
              </a:rPr>
              <a:t>ESPN+ and Turner Sports digital deals</a:t>
            </a:r>
            <a:endParaRPr lang="en-US" sz="1300" dirty="0"/>
          </a:p>
        </p:txBody>
      </p:sp>
      <p:sp>
        <p:nvSpPr>
          <p:cNvPr id="13" name="Shape 11"/>
          <p:cNvSpPr/>
          <p:nvPr/>
        </p:nvSpPr>
        <p:spPr>
          <a:xfrm>
            <a:off x="274320" y="2121408"/>
            <a:ext cx="4114800" cy="594360"/>
          </a:xfrm>
          <a:prstGeom prst="rect">
            <a:avLst/>
          </a:prstGeom>
          <a:solidFill>
            <a:srgbClr val="FFFFFF"/>
          </a:solidFill>
          <a:ln/>
          <a:effectLst>
            <a:outerShdw blurRad="63500" dist="25400" dir="8100000" algn="bl" rotWithShape="0">
              <a:srgbClr val="000000">
                <a:alpha val="10000"/>
              </a:srgbClr>
            </a:outerShdw>
          </a:effectLst>
        </p:spPr>
      </p:sp>
      <p:sp>
        <p:nvSpPr>
          <p:cNvPr id="14" name="Shape 12"/>
          <p:cNvSpPr/>
          <p:nvPr/>
        </p:nvSpPr>
        <p:spPr>
          <a:xfrm>
            <a:off x="274320" y="2121408"/>
            <a:ext cx="640080" cy="594360"/>
          </a:xfrm>
          <a:prstGeom prst="rect">
            <a:avLst/>
          </a:prstGeom>
          <a:solidFill>
            <a:srgbClr val="0E7C86"/>
          </a:solidFill>
          <a:ln/>
        </p:spPr>
      </p:sp>
      <p:sp>
        <p:nvSpPr>
          <p:cNvPr id="15" name="Text 13"/>
          <p:cNvSpPr/>
          <p:nvPr/>
        </p:nvSpPr>
        <p:spPr>
          <a:xfrm>
            <a:off x="274320" y="2121408"/>
            <a:ext cx="640080" cy="594360"/>
          </a:xfrm>
          <a:prstGeom prst="rect">
            <a:avLst/>
          </a:prstGeom>
          <a:noFill/>
          <a:ln/>
        </p:spPr>
        <p:txBody>
          <a:bodyPr wrap="square" lIns="0" tIns="0" rIns="0" bIns="0" rtlCol="0" anchor="ctr"/>
          <a:lstStyle/>
          <a:p>
            <a:pPr marL="0" indent="0" algn="ctr">
              <a:buNone/>
            </a:pPr>
            <a:r>
              <a:rPr lang="en-US" sz="1000" b="1" dirty="0">
                <a:solidFill>
                  <a:srgbClr val="FFFFFF"/>
                </a:solidFill>
              </a:rPr>
              <a:t>~28%</a:t>
            </a:r>
            <a:endParaRPr lang="en-US" sz="1000" dirty="0"/>
          </a:p>
        </p:txBody>
      </p:sp>
      <p:sp>
        <p:nvSpPr>
          <p:cNvPr id="16" name="Text 14"/>
          <p:cNvSpPr/>
          <p:nvPr/>
        </p:nvSpPr>
        <p:spPr>
          <a:xfrm>
            <a:off x="987552" y="2148840"/>
            <a:ext cx="3291840" cy="228600"/>
          </a:xfrm>
          <a:prstGeom prst="rect">
            <a:avLst/>
          </a:prstGeom>
          <a:noFill/>
          <a:ln/>
        </p:spPr>
        <p:txBody>
          <a:bodyPr wrap="square" lIns="0" tIns="0" rIns="0" bIns="0" rtlCol="0" anchor="ctr"/>
          <a:lstStyle/>
          <a:p>
            <a:pPr marL="0" indent="0">
              <a:buNone/>
            </a:pPr>
            <a:r>
              <a:rPr lang="en-US" sz="1300" b="1" dirty="0">
                <a:solidFill>
                  <a:srgbClr val="0B1F4B"/>
                </a:solidFill>
              </a:rPr>
              <a:t>Corporate Sponsorships</a:t>
            </a:r>
            <a:endParaRPr lang="en-US" sz="1300" dirty="0"/>
          </a:p>
        </p:txBody>
      </p:sp>
      <p:sp>
        <p:nvSpPr>
          <p:cNvPr id="17" name="Text 15"/>
          <p:cNvSpPr/>
          <p:nvPr/>
        </p:nvSpPr>
        <p:spPr>
          <a:xfrm>
            <a:off x="987552" y="2368296"/>
            <a:ext cx="3291840" cy="182880"/>
          </a:xfrm>
          <a:prstGeom prst="rect">
            <a:avLst/>
          </a:prstGeom>
          <a:noFill/>
          <a:ln/>
        </p:spPr>
        <p:txBody>
          <a:bodyPr wrap="square" lIns="0" tIns="0" rIns="0" bIns="0" rtlCol="0" anchor="ctr"/>
          <a:lstStyle/>
          <a:p>
            <a:pPr marL="0" indent="0">
              <a:buNone/>
            </a:pPr>
            <a:r>
              <a:rPr lang="en-US" sz="1300" i="1" dirty="0">
                <a:solidFill>
                  <a:srgbClr val="64748B"/>
                </a:solidFill>
              </a:rPr>
              <a:t>Title sponsors: Cannon Sports, New Balance</a:t>
            </a:r>
            <a:endParaRPr lang="en-US" sz="1300" dirty="0"/>
          </a:p>
        </p:txBody>
      </p:sp>
      <p:sp>
        <p:nvSpPr>
          <p:cNvPr id="18" name="Shape 16"/>
          <p:cNvSpPr/>
          <p:nvPr/>
        </p:nvSpPr>
        <p:spPr>
          <a:xfrm>
            <a:off x="274320" y="2779776"/>
            <a:ext cx="4114800" cy="594360"/>
          </a:xfrm>
          <a:prstGeom prst="rect">
            <a:avLst/>
          </a:prstGeom>
          <a:solidFill>
            <a:srgbClr val="FFFFFF"/>
          </a:solidFill>
          <a:ln/>
          <a:effectLst>
            <a:outerShdw blurRad="63500" dist="25400" dir="8100000" algn="bl" rotWithShape="0">
              <a:srgbClr val="000000">
                <a:alpha val="10000"/>
              </a:srgbClr>
            </a:outerShdw>
          </a:effectLst>
        </p:spPr>
      </p:sp>
      <p:sp>
        <p:nvSpPr>
          <p:cNvPr id="19" name="Shape 17"/>
          <p:cNvSpPr/>
          <p:nvPr/>
        </p:nvSpPr>
        <p:spPr>
          <a:xfrm>
            <a:off x="274320" y="2779776"/>
            <a:ext cx="640080" cy="594360"/>
          </a:xfrm>
          <a:prstGeom prst="rect">
            <a:avLst/>
          </a:prstGeom>
          <a:solidFill>
            <a:srgbClr val="0E7C86"/>
          </a:solidFill>
          <a:ln/>
        </p:spPr>
      </p:sp>
      <p:sp>
        <p:nvSpPr>
          <p:cNvPr id="20" name="Text 18"/>
          <p:cNvSpPr/>
          <p:nvPr/>
        </p:nvSpPr>
        <p:spPr>
          <a:xfrm>
            <a:off x="274320" y="2779776"/>
            <a:ext cx="640080" cy="594360"/>
          </a:xfrm>
          <a:prstGeom prst="rect">
            <a:avLst/>
          </a:prstGeom>
          <a:noFill/>
          <a:ln/>
        </p:spPr>
        <p:txBody>
          <a:bodyPr wrap="square" lIns="0" tIns="0" rIns="0" bIns="0" rtlCol="0" anchor="ctr"/>
          <a:lstStyle/>
          <a:p>
            <a:pPr marL="0" indent="0" algn="ctr">
              <a:buNone/>
            </a:pPr>
            <a:r>
              <a:rPr lang="en-US" sz="1000" b="1" dirty="0">
                <a:solidFill>
                  <a:srgbClr val="FFFFFF"/>
                </a:solidFill>
              </a:rPr>
              <a:t>~18%</a:t>
            </a:r>
            <a:endParaRPr lang="en-US" sz="1000" dirty="0"/>
          </a:p>
        </p:txBody>
      </p:sp>
      <p:sp>
        <p:nvSpPr>
          <p:cNvPr id="21" name="Text 19"/>
          <p:cNvSpPr/>
          <p:nvPr/>
        </p:nvSpPr>
        <p:spPr>
          <a:xfrm>
            <a:off x="987552" y="2807208"/>
            <a:ext cx="3291840" cy="228600"/>
          </a:xfrm>
          <a:prstGeom prst="rect">
            <a:avLst/>
          </a:prstGeom>
          <a:noFill/>
          <a:ln/>
        </p:spPr>
        <p:txBody>
          <a:bodyPr wrap="square" lIns="0" tIns="0" rIns="0" bIns="0" rtlCol="0" anchor="ctr"/>
          <a:lstStyle/>
          <a:p>
            <a:pPr marL="0" indent="0">
              <a:buNone/>
            </a:pPr>
            <a:r>
              <a:rPr lang="en-US" sz="1300" b="1" dirty="0">
                <a:solidFill>
                  <a:srgbClr val="0B1F4B"/>
                </a:solidFill>
              </a:rPr>
              <a:t>Ticket Sales &amp; Gate Revenue</a:t>
            </a:r>
            <a:endParaRPr lang="en-US" sz="1300" dirty="0"/>
          </a:p>
        </p:txBody>
      </p:sp>
      <p:sp>
        <p:nvSpPr>
          <p:cNvPr id="22" name="Text 20"/>
          <p:cNvSpPr/>
          <p:nvPr/>
        </p:nvSpPr>
        <p:spPr>
          <a:xfrm>
            <a:off x="987552" y="3026664"/>
            <a:ext cx="3291840" cy="182880"/>
          </a:xfrm>
          <a:prstGeom prst="rect">
            <a:avLst/>
          </a:prstGeom>
          <a:noFill/>
          <a:ln/>
        </p:spPr>
        <p:txBody>
          <a:bodyPr wrap="square" lIns="0" tIns="0" rIns="0" bIns="0" rtlCol="0" anchor="ctr"/>
          <a:lstStyle/>
          <a:p>
            <a:pPr marL="0" indent="0">
              <a:buNone/>
            </a:pPr>
            <a:r>
              <a:rPr lang="en-US" sz="1300" i="1" dirty="0">
                <a:solidFill>
                  <a:srgbClr val="64748B"/>
                </a:solidFill>
              </a:rPr>
              <a:t>Average 4,200 fans per WLL game (2024)</a:t>
            </a:r>
            <a:endParaRPr lang="en-US" sz="1300" dirty="0"/>
          </a:p>
        </p:txBody>
      </p:sp>
      <p:sp>
        <p:nvSpPr>
          <p:cNvPr id="23" name="Shape 21"/>
          <p:cNvSpPr/>
          <p:nvPr/>
        </p:nvSpPr>
        <p:spPr>
          <a:xfrm>
            <a:off x="274320" y="3438144"/>
            <a:ext cx="4114800" cy="594360"/>
          </a:xfrm>
          <a:prstGeom prst="rect">
            <a:avLst/>
          </a:prstGeom>
          <a:solidFill>
            <a:srgbClr val="FFFFFF"/>
          </a:solidFill>
          <a:ln/>
          <a:effectLst>
            <a:outerShdw blurRad="63500" dist="25400" dir="8100000" algn="bl" rotWithShape="0">
              <a:srgbClr val="000000">
                <a:alpha val="10000"/>
              </a:srgbClr>
            </a:outerShdw>
          </a:effectLst>
        </p:spPr>
      </p:sp>
      <p:sp>
        <p:nvSpPr>
          <p:cNvPr id="24" name="Shape 22"/>
          <p:cNvSpPr/>
          <p:nvPr/>
        </p:nvSpPr>
        <p:spPr>
          <a:xfrm>
            <a:off x="274320" y="3438144"/>
            <a:ext cx="640080" cy="594360"/>
          </a:xfrm>
          <a:prstGeom prst="rect">
            <a:avLst/>
          </a:prstGeom>
          <a:solidFill>
            <a:srgbClr val="0E7C86"/>
          </a:solidFill>
          <a:ln/>
        </p:spPr>
      </p:sp>
      <p:sp>
        <p:nvSpPr>
          <p:cNvPr id="25" name="Text 23"/>
          <p:cNvSpPr/>
          <p:nvPr/>
        </p:nvSpPr>
        <p:spPr>
          <a:xfrm>
            <a:off x="274320" y="3438144"/>
            <a:ext cx="640080" cy="594360"/>
          </a:xfrm>
          <a:prstGeom prst="rect">
            <a:avLst/>
          </a:prstGeom>
          <a:noFill/>
          <a:ln/>
        </p:spPr>
        <p:txBody>
          <a:bodyPr wrap="square" lIns="0" tIns="0" rIns="0" bIns="0" rtlCol="0" anchor="ctr"/>
          <a:lstStyle/>
          <a:p>
            <a:pPr marL="0" indent="0" algn="ctr">
              <a:buNone/>
            </a:pPr>
            <a:r>
              <a:rPr lang="en-US" sz="1000" b="1" dirty="0">
                <a:solidFill>
                  <a:srgbClr val="FFFFFF"/>
                </a:solidFill>
              </a:rPr>
              <a:t>~12%</a:t>
            </a:r>
            <a:endParaRPr lang="en-US" sz="1000" dirty="0"/>
          </a:p>
        </p:txBody>
      </p:sp>
      <p:sp>
        <p:nvSpPr>
          <p:cNvPr id="26" name="Text 24"/>
          <p:cNvSpPr/>
          <p:nvPr/>
        </p:nvSpPr>
        <p:spPr>
          <a:xfrm>
            <a:off x="987552" y="3465576"/>
            <a:ext cx="3291840" cy="228600"/>
          </a:xfrm>
          <a:prstGeom prst="rect">
            <a:avLst/>
          </a:prstGeom>
          <a:noFill/>
          <a:ln/>
        </p:spPr>
        <p:txBody>
          <a:bodyPr wrap="square" lIns="0" tIns="0" rIns="0" bIns="0" rtlCol="0" anchor="ctr"/>
          <a:lstStyle/>
          <a:p>
            <a:pPr marL="0" indent="0">
              <a:buNone/>
            </a:pPr>
            <a:r>
              <a:rPr lang="en-US" sz="1300" b="1" dirty="0">
                <a:solidFill>
                  <a:srgbClr val="0B1F4B"/>
                </a:solidFill>
              </a:rPr>
              <a:t>Merchandise &amp; Licensing</a:t>
            </a:r>
            <a:endParaRPr lang="en-US" sz="1300" dirty="0"/>
          </a:p>
        </p:txBody>
      </p:sp>
      <p:sp>
        <p:nvSpPr>
          <p:cNvPr id="27" name="Text 25"/>
          <p:cNvSpPr/>
          <p:nvPr/>
        </p:nvSpPr>
        <p:spPr>
          <a:xfrm>
            <a:off x="987552" y="3685032"/>
            <a:ext cx="3291840" cy="182880"/>
          </a:xfrm>
          <a:prstGeom prst="rect">
            <a:avLst/>
          </a:prstGeom>
          <a:noFill/>
          <a:ln/>
        </p:spPr>
        <p:txBody>
          <a:bodyPr wrap="square" lIns="0" tIns="0" rIns="0" bIns="0" rtlCol="0" anchor="ctr"/>
          <a:lstStyle/>
          <a:p>
            <a:pPr marL="0" indent="0">
              <a:buNone/>
            </a:pPr>
            <a:r>
              <a:rPr lang="en-US" sz="1300" i="1" dirty="0">
                <a:solidFill>
                  <a:srgbClr val="64748B"/>
                </a:solidFill>
              </a:rPr>
              <a:t>Apparel, equipment licensing royalties</a:t>
            </a:r>
            <a:endParaRPr lang="en-US" sz="1300" dirty="0"/>
          </a:p>
        </p:txBody>
      </p:sp>
      <p:sp>
        <p:nvSpPr>
          <p:cNvPr id="28" name="Shape 26"/>
          <p:cNvSpPr/>
          <p:nvPr/>
        </p:nvSpPr>
        <p:spPr>
          <a:xfrm>
            <a:off x="274320" y="4096512"/>
            <a:ext cx="4114800" cy="594360"/>
          </a:xfrm>
          <a:prstGeom prst="rect">
            <a:avLst/>
          </a:prstGeom>
          <a:solidFill>
            <a:srgbClr val="FFFFFF"/>
          </a:solidFill>
          <a:ln/>
          <a:effectLst>
            <a:outerShdw blurRad="63500" dist="25400" dir="8100000" algn="bl" rotWithShape="0">
              <a:srgbClr val="000000">
                <a:alpha val="10000"/>
              </a:srgbClr>
            </a:outerShdw>
          </a:effectLst>
        </p:spPr>
      </p:sp>
      <p:sp>
        <p:nvSpPr>
          <p:cNvPr id="29" name="Shape 27"/>
          <p:cNvSpPr/>
          <p:nvPr/>
        </p:nvSpPr>
        <p:spPr>
          <a:xfrm>
            <a:off x="274320" y="4096512"/>
            <a:ext cx="640080" cy="594360"/>
          </a:xfrm>
          <a:prstGeom prst="rect">
            <a:avLst/>
          </a:prstGeom>
          <a:solidFill>
            <a:srgbClr val="0E7C86"/>
          </a:solidFill>
          <a:ln/>
        </p:spPr>
      </p:sp>
      <p:sp>
        <p:nvSpPr>
          <p:cNvPr id="30" name="Text 28"/>
          <p:cNvSpPr/>
          <p:nvPr/>
        </p:nvSpPr>
        <p:spPr>
          <a:xfrm>
            <a:off x="274320" y="4096512"/>
            <a:ext cx="640080" cy="594360"/>
          </a:xfrm>
          <a:prstGeom prst="rect">
            <a:avLst/>
          </a:prstGeom>
          <a:noFill/>
          <a:ln/>
        </p:spPr>
        <p:txBody>
          <a:bodyPr wrap="square" lIns="0" tIns="0" rIns="0" bIns="0" rtlCol="0" anchor="ctr"/>
          <a:lstStyle/>
          <a:p>
            <a:pPr marL="0" indent="0" algn="ctr">
              <a:buNone/>
            </a:pPr>
            <a:r>
              <a:rPr lang="en-US" sz="1000" b="1" dirty="0">
                <a:solidFill>
                  <a:srgbClr val="FFFFFF"/>
                </a:solidFill>
              </a:rPr>
              <a:t>~7%</a:t>
            </a:r>
            <a:endParaRPr lang="en-US" sz="1000" dirty="0"/>
          </a:p>
        </p:txBody>
      </p:sp>
      <p:sp>
        <p:nvSpPr>
          <p:cNvPr id="31" name="Text 29"/>
          <p:cNvSpPr/>
          <p:nvPr/>
        </p:nvSpPr>
        <p:spPr>
          <a:xfrm>
            <a:off x="987552" y="4123944"/>
            <a:ext cx="3291840" cy="228600"/>
          </a:xfrm>
          <a:prstGeom prst="rect">
            <a:avLst/>
          </a:prstGeom>
          <a:noFill/>
          <a:ln/>
        </p:spPr>
        <p:txBody>
          <a:bodyPr wrap="square" lIns="0" tIns="0" rIns="0" bIns="0" rtlCol="0" anchor="ctr"/>
          <a:lstStyle/>
          <a:p>
            <a:pPr marL="0" indent="0">
              <a:buNone/>
            </a:pPr>
            <a:r>
              <a:rPr lang="en-US" sz="1300" b="1" dirty="0">
                <a:solidFill>
                  <a:srgbClr val="0B1F4B"/>
                </a:solidFill>
              </a:rPr>
              <a:t>League Expansion Fees</a:t>
            </a:r>
            <a:endParaRPr lang="en-US" sz="1300" dirty="0"/>
          </a:p>
        </p:txBody>
      </p:sp>
      <p:sp>
        <p:nvSpPr>
          <p:cNvPr id="32" name="Text 30"/>
          <p:cNvSpPr/>
          <p:nvPr/>
        </p:nvSpPr>
        <p:spPr>
          <a:xfrm>
            <a:off x="987552" y="4343400"/>
            <a:ext cx="3291840" cy="182880"/>
          </a:xfrm>
          <a:prstGeom prst="rect">
            <a:avLst/>
          </a:prstGeom>
          <a:noFill/>
          <a:ln/>
        </p:spPr>
        <p:txBody>
          <a:bodyPr wrap="square" lIns="0" tIns="0" rIns="0" bIns="0" rtlCol="0" anchor="ctr"/>
          <a:lstStyle/>
          <a:p>
            <a:pPr marL="0" indent="0">
              <a:buNone/>
            </a:pPr>
            <a:r>
              <a:rPr lang="en-US" sz="1300" i="1" dirty="0">
                <a:solidFill>
                  <a:srgbClr val="64748B"/>
                </a:solidFill>
              </a:rPr>
              <a:t>One-time fees from new team operators</a:t>
            </a:r>
            <a:endParaRPr lang="en-US" sz="1300" dirty="0"/>
          </a:p>
        </p:txBody>
      </p:sp>
      <p:sp>
        <p:nvSpPr>
          <p:cNvPr id="33" name="Shape 31"/>
          <p:cNvSpPr/>
          <p:nvPr/>
        </p:nvSpPr>
        <p:spPr>
          <a:xfrm>
            <a:off x="4754880" y="1005840"/>
            <a:ext cx="4114800" cy="384048"/>
          </a:xfrm>
          <a:prstGeom prst="rect">
            <a:avLst/>
          </a:prstGeom>
          <a:solidFill>
            <a:srgbClr val="E05D1A"/>
          </a:solidFill>
          <a:ln/>
        </p:spPr>
      </p:sp>
      <p:sp>
        <p:nvSpPr>
          <p:cNvPr id="34" name="Text 32"/>
          <p:cNvSpPr/>
          <p:nvPr/>
        </p:nvSpPr>
        <p:spPr>
          <a:xfrm>
            <a:off x="4754880" y="1005840"/>
            <a:ext cx="4114800" cy="384048"/>
          </a:xfrm>
          <a:prstGeom prst="rect">
            <a:avLst/>
          </a:prstGeom>
          <a:noFill/>
          <a:ln/>
        </p:spPr>
        <p:txBody>
          <a:bodyPr wrap="square" lIns="0" tIns="0" rIns="0" bIns="0" rtlCol="0" anchor="ctr"/>
          <a:lstStyle/>
          <a:p>
            <a:pPr marL="0" indent="0" algn="ctr">
              <a:buNone/>
            </a:pPr>
            <a:r>
              <a:rPr lang="en-US" b="1" dirty="0">
                <a:solidFill>
                  <a:srgbClr val="FFFFFF"/>
                </a:solidFill>
              </a:rPr>
              <a:t>★  PROPOSED NEW REVENUE STREAMS</a:t>
            </a:r>
            <a:endParaRPr lang="en-US" dirty="0"/>
          </a:p>
        </p:txBody>
      </p:sp>
      <p:sp>
        <p:nvSpPr>
          <p:cNvPr id="35" name="Shape 33"/>
          <p:cNvSpPr/>
          <p:nvPr/>
        </p:nvSpPr>
        <p:spPr>
          <a:xfrm>
            <a:off x="4754880" y="1463040"/>
            <a:ext cx="4114800" cy="1874520"/>
          </a:xfrm>
          <a:prstGeom prst="rect">
            <a:avLst/>
          </a:prstGeom>
          <a:solidFill>
            <a:srgbClr val="FFFFFF"/>
          </a:solidFill>
          <a:ln/>
          <a:effectLst>
            <a:outerShdw blurRad="101600" dist="38100" dir="8100000" algn="bl" rotWithShape="0">
              <a:srgbClr val="000000">
                <a:alpha val="14000"/>
              </a:srgbClr>
            </a:outerShdw>
          </a:effectLst>
        </p:spPr>
      </p:sp>
      <p:sp>
        <p:nvSpPr>
          <p:cNvPr id="36" name="Shape 34"/>
          <p:cNvSpPr/>
          <p:nvPr/>
        </p:nvSpPr>
        <p:spPr>
          <a:xfrm>
            <a:off x="4754880" y="1463040"/>
            <a:ext cx="4114800" cy="347472"/>
          </a:xfrm>
          <a:prstGeom prst="rect">
            <a:avLst/>
          </a:prstGeom>
          <a:solidFill>
            <a:srgbClr val="0B1F4B"/>
          </a:solidFill>
          <a:ln/>
        </p:spPr>
      </p:sp>
      <p:sp>
        <p:nvSpPr>
          <p:cNvPr id="37" name="Text 35"/>
          <p:cNvSpPr/>
          <p:nvPr/>
        </p:nvSpPr>
        <p:spPr>
          <a:xfrm>
            <a:off x="4800600" y="1481328"/>
            <a:ext cx="3931920" cy="301752"/>
          </a:xfrm>
          <a:prstGeom prst="rect">
            <a:avLst/>
          </a:prstGeom>
          <a:noFill/>
          <a:ln/>
        </p:spPr>
        <p:txBody>
          <a:bodyPr wrap="square" lIns="0" tIns="0" rIns="0" bIns="0" rtlCol="0" anchor="ctr"/>
          <a:lstStyle/>
          <a:p>
            <a:pPr marL="0" indent="0">
              <a:buNone/>
            </a:pPr>
            <a:r>
              <a:rPr lang="en-US" sz="1500" b="1" dirty="0">
                <a:solidFill>
                  <a:srgbClr val="FFFFFF"/>
                </a:solidFill>
              </a:rPr>
              <a:t>Stream 1: WLL Gaming &amp; Fantasy Sports</a:t>
            </a:r>
            <a:endParaRPr lang="en-US" sz="1500" dirty="0"/>
          </a:p>
        </p:txBody>
      </p:sp>
      <p:sp>
        <p:nvSpPr>
          <p:cNvPr id="38" name="Text 36"/>
          <p:cNvSpPr/>
          <p:nvPr/>
        </p:nvSpPr>
        <p:spPr>
          <a:xfrm>
            <a:off x="4828032" y="1865376"/>
            <a:ext cx="3931920" cy="310896"/>
          </a:xfrm>
          <a:prstGeom prst="rect">
            <a:avLst/>
          </a:prstGeom>
          <a:noFill/>
          <a:ln/>
        </p:spPr>
        <p:txBody>
          <a:bodyPr wrap="square" lIns="0" tIns="0" rIns="0" bIns="0" rtlCol="0" anchor="ctr"/>
          <a:lstStyle/>
          <a:p>
            <a:pPr marL="0" indent="0">
              <a:buNone/>
            </a:pPr>
            <a:r>
              <a:rPr lang="en-US" sz="1100" dirty="0">
                <a:solidFill>
                  <a:srgbClr val="0B1F4B"/>
                </a:solidFill>
              </a:rPr>
              <a:t>• Fantasy lacrosse platform generating $12M+ in comparable leagues</a:t>
            </a:r>
            <a:endParaRPr lang="en-US" sz="1100" dirty="0"/>
          </a:p>
        </p:txBody>
      </p:sp>
      <p:sp>
        <p:nvSpPr>
          <p:cNvPr id="39" name="Text 37"/>
          <p:cNvSpPr/>
          <p:nvPr/>
        </p:nvSpPr>
        <p:spPr>
          <a:xfrm>
            <a:off x="4828032" y="2203704"/>
            <a:ext cx="3931920" cy="310896"/>
          </a:xfrm>
          <a:prstGeom prst="rect">
            <a:avLst/>
          </a:prstGeom>
          <a:noFill/>
          <a:ln/>
        </p:spPr>
        <p:txBody>
          <a:bodyPr wrap="square" lIns="0" tIns="0" rIns="0" bIns="0" rtlCol="0" anchor="ctr"/>
          <a:lstStyle/>
          <a:p>
            <a:pPr marL="0" indent="0">
              <a:buNone/>
            </a:pPr>
            <a:r>
              <a:rPr lang="en-US" sz="1100" dirty="0">
                <a:solidFill>
                  <a:srgbClr val="0B1F4B"/>
                </a:solidFill>
              </a:rPr>
              <a:t>• Gaming partnership (e.g., EA Sports) for WLL player licensing</a:t>
            </a:r>
            <a:endParaRPr lang="en-US" sz="1100" dirty="0"/>
          </a:p>
        </p:txBody>
      </p:sp>
      <p:sp>
        <p:nvSpPr>
          <p:cNvPr id="40" name="Text 38"/>
          <p:cNvSpPr/>
          <p:nvPr/>
        </p:nvSpPr>
        <p:spPr>
          <a:xfrm>
            <a:off x="4828032" y="2542032"/>
            <a:ext cx="3931920" cy="310896"/>
          </a:xfrm>
          <a:prstGeom prst="rect">
            <a:avLst/>
          </a:prstGeom>
          <a:noFill/>
          <a:ln/>
        </p:spPr>
        <p:txBody>
          <a:bodyPr wrap="square" lIns="0" tIns="0" rIns="0" bIns="0" rtlCol="0" anchor="ctr"/>
          <a:lstStyle/>
          <a:p>
            <a:pPr marL="0" indent="0">
              <a:buNone/>
            </a:pPr>
            <a:r>
              <a:rPr lang="en-US" sz="1100" dirty="0">
                <a:solidFill>
                  <a:srgbClr val="0B1F4B"/>
                </a:solidFill>
              </a:rPr>
              <a:t>• In-app purchases and subscription tiers add recurring revenue</a:t>
            </a:r>
            <a:endParaRPr lang="en-US" sz="1100" dirty="0"/>
          </a:p>
        </p:txBody>
      </p:sp>
      <p:sp>
        <p:nvSpPr>
          <p:cNvPr id="41" name="Text 39"/>
          <p:cNvSpPr/>
          <p:nvPr/>
        </p:nvSpPr>
        <p:spPr>
          <a:xfrm>
            <a:off x="4828032" y="2880360"/>
            <a:ext cx="4041648" cy="329184"/>
          </a:xfrm>
          <a:prstGeom prst="rect">
            <a:avLst/>
          </a:prstGeom>
          <a:noFill/>
          <a:ln/>
        </p:spPr>
        <p:txBody>
          <a:bodyPr wrap="square" lIns="0" tIns="0" rIns="0" bIns="0" rtlCol="0" anchor="ctr"/>
          <a:lstStyle/>
          <a:p>
            <a:pPr marL="0" indent="0">
              <a:buNone/>
            </a:pPr>
            <a:r>
              <a:rPr lang="en-US" sz="1100" dirty="0">
                <a:solidFill>
                  <a:srgbClr val="0B1F4B"/>
                </a:solidFill>
              </a:rPr>
              <a:t>• Engages 18–34 male demographic underrepresented in WLL fanbase</a:t>
            </a:r>
            <a:endParaRPr lang="en-US" sz="1100" dirty="0"/>
          </a:p>
        </p:txBody>
      </p:sp>
      <p:sp>
        <p:nvSpPr>
          <p:cNvPr id="42" name="Shape 40"/>
          <p:cNvSpPr/>
          <p:nvPr/>
        </p:nvSpPr>
        <p:spPr>
          <a:xfrm>
            <a:off x="4754880" y="3429000"/>
            <a:ext cx="4114800" cy="1508760"/>
          </a:xfrm>
          <a:prstGeom prst="rect">
            <a:avLst/>
          </a:prstGeom>
          <a:solidFill>
            <a:srgbClr val="FFFFFF"/>
          </a:solidFill>
          <a:ln/>
          <a:effectLst>
            <a:outerShdw blurRad="101600" dist="38100" dir="8100000" algn="bl" rotWithShape="0">
              <a:srgbClr val="000000">
                <a:alpha val="14000"/>
              </a:srgbClr>
            </a:outerShdw>
          </a:effectLst>
        </p:spPr>
      </p:sp>
      <p:sp>
        <p:nvSpPr>
          <p:cNvPr id="43" name="Shape 41"/>
          <p:cNvSpPr/>
          <p:nvPr/>
        </p:nvSpPr>
        <p:spPr>
          <a:xfrm>
            <a:off x="4754880" y="3429000"/>
            <a:ext cx="4114800" cy="347472"/>
          </a:xfrm>
          <a:prstGeom prst="rect">
            <a:avLst/>
          </a:prstGeom>
          <a:solidFill>
            <a:srgbClr val="0E7C86"/>
          </a:solidFill>
          <a:ln/>
        </p:spPr>
      </p:sp>
      <p:sp>
        <p:nvSpPr>
          <p:cNvPr id="44" name="Text 42"/>
          <p:cNvSpPr/>
          <p:nvPr/>
        </p:nvSpPr>
        <p:spPr>
          <a:xfrm>
            <a:off x="4800600" y="3447288"/>
            <a:ext cx="3931920" cy="301752"/>
          </a:xfrm>
          <a:prstGeom prst="rect">
            <a:avLst/>
          </a:prstGeom>
          <a:noFill/>
          <a:ln/>
        </p:spPr>
        <p:txBody>
          <a:bodyPr wrap="square" lIns="0" tIns="0" rIns="0" bIns="0" rtlCol="0" anchor="ctr"/>
          <a:lstStyle/>
          <a:p>
            <a:pPr marL="0" indent="0">
              <a:buNone/>
            </a:pPr>
            <a:r>
              <a:rPr lang="en-US" b="1" dirty="0">
                <a:solidFill>
                  <a:srgbClr val="FFFFFF"/>
                </a:solidFill>
              </a:rPr>
              <a:t>Stream 2: WLL Elite Coaching Academies</a:t>
            </a:r>
            <a:endParaRPr lang="en-US" dirty="0"/>
          </a:p>
        </p:txBody>
      </p:sp>
      <p:sp>
        <p:nvSpPr>
          <p:cNvPr id="45" name="Text 43"/>
          <p:cNvSpPr/>
          <p:nvPr/>
        </p:nvSpPr>
        <p:spPr>
          <a:xfrm>
            <a:off x="4828032" y="3831336"/>
            <a:ext cx="3931920" cy="310896"/>
          </a:xfrm>
          <a:prstGeom prst="rect">
            <a:avLst/>
          </a:prstGeom>
          <a:noFill/>
          <a:ln/>
        </p:spPr>
        <p:txBody>
          <a:bodyPr wrap="square" lIns="0" tIns="0" rIns="0" bIns="0" rtlCol="0" anchor="ctr"/>
          <a:lstStyle/>
          <a:p>
            <a:pPr marL="0" indent="0">
              <a:buNone/>
            </a:pPr>
            <a:r>
              <a:rPr lang="en-US" sz="1100" dirty="0">
                <a:solidFill>
                  <a:srgbClr val="0B1F4B"/>
                </a:solidFill>
              </a:rPr>
              <a:t>• Youth/collegiate camps led by WLL players; $800–$1,200 per camp</a:t>
            </a:r>
            <a:endParaRPr lang="en-US" sz="1100" dirty="0"/>
          </a:p>
        </p:txBody>
      </p:sp>
      <p:sp>
        <p:nvSpPr>
          <p:cNvPr id="46" name="Text 44"/>
          <p:cNvSpPr/>
          <p:nvPr/>
        </p:nvSpPr>
        <p:spPr>
          <a:xfrm>
            <a:off x="4828032" y="4169664"/>
            <a:ext cx="3931920" cy="310896"/>
          </a:xfrm>
          <a:prstGeom prst="rect">
            <a:avLst/>
          </a:prstGeom>
          <a:noFill/>
          <a:ln/>
        </p:spPr>
        <p:txBody>
          <a:bodyPr wrap="square" lIns="0" tIns="0" rIns="0" bIns="0" rtlCol="0" anchor="ctr"/>
          <a:lstStyle/>
          <a:p>
            <a:pPr marL="0" indent="0">
              <a:buNone/>
            </a:pPr>
            <a:r>
              <a:rPr lang="en-US" sz="1100" dirty="0">
                <a:solidFill>
                  <a:srgbClr val="0B1F4B"/>
                </a:solidFill>
              </a:rPr>
              <a:t>• National academy network generating estimated $3M annually</a:t>
            </a:r>
            <a:endParaRPr lang="en-US" sz="1100" dirty="0"/>
          </a:p>
        </p:txBody>
      </p:sp>
      <p:sp>
        <p:nvSpPr>
          <p:cNvPr id="47" name="Text 45"/>
          <p:cNvSpPr/>
          <p:nvPr/>
        </p:nvSpPr>
        <p:spPr>
          <a:xfrm>
            <a:off x="4828032" y="4507992"/>
            <a:ext cx="3931920" cy="310896"/>
          </a:xfrm>
          <a:prstGeom prst="rect">
            <a:avLst/>
          </a:prstGeom>
          <a:noFill/>
          <a:ln/>
        </p:spPr>
        <p:txBody>
          <a:bodyPr wrap="square" lIns="0" tIns="0" rIns="0" bIns="0" rtlCol="0" anchor="ctr"/>
          <a:lstStyle/>
          <a:p>
            <a:pPr marL="0" indent="0">
              <a:buNone/>
            </a:pPr>
            <a:r>
              <a:rPr lang="en-US" sz="1200" dirty="0">
                <a:solidFill>
                  <a:srgbClr val="0B1F4B"/>
                </a:solidFill>
              </a:rPr>
              <a:t>• Builds grassroots brand loyalty and future fan pipeline</a:t>
            </a:r>
            <a:endParaRPr lang="en-US" sz="1200" dirty="0"/>
          </a:p>
        </p:txBody>
      </p:sp>
      <p:sp>
        <p:nvSpPr>
          <p:cNvPr id="48" name="Text 46"/>
          <p:cNvSpPr/>
          <p:nvPr/>
        </p:nvSpPr>
        <p:spPr>
          <a:xfrm>
            <a:off x="0" y="5143500"/>
            <a:ext cx="9144000" cy="9144"/>
          </a:xfrm>
          <a:prstGeom prst="rect">
            <a:avLst/>
          </a:prstGeom>
          <a:noFill/>
          <a:ln/>
        </p:spPr>
        <p:txBody>
          <a:bodyPr wrap="square" rtlCol="0" anchor="ctr"/>
          <a:lstStyle/>
          <a:p>
            <a:pPr marL="0" indent="0">
              <a:buNone/>
            </a:pPr>
            <a:r>
              <a:rPr lang="en-US" sz="100" dirty="0">
                <a:solidFill>
                  <a:srgbClr val="FFFFFF"/>
                </a:solidFill>
              </a:rPr>
              <a:t>Speaker Notes: The WLL currently relies on five primary revenue streams: broadcast and streaming rights deals, which account for approximately 35% of total revenue through partnerships with ESPN+ and Turner Sports; corporate sponsorships (28%), led by Cannon Sports and New Balance; ticket sales and gate revenue (18%), averaging 4,200 attendees per game in 2024; merchandise and licensing royalties (12%); and one-time franchise expansion fees (7%). To diversify revenue and reduce dependence on any single stream, two new revenue sources are recommended. First, a WLL-branded fantasy sports and gaming platform capitalizes on the explosive growth of the sports gaming market. Fantasy sports platforms generated over $8 billion in revenue in 2023 (Fantasy Sports &amp; Gaming Association, 2023), and a WLL gaming partnership with EA Sports could unlock significant licensing income while engaging a younger male demographic currently underrepresented in the WLL audience. Second, WLL Elite Coaching Academies — youth and collegiate camps operated by current WLL players — would generate approximately $3 million annually based on comparable models in women's soccer, while simultaneously building grassroots fan loyalty and expanding the league's talent pipeline (Chelladurai &amp; Kerwin, 2023).</a:t>
            </a:r>
            <a:endParaRPr lang="en-US" sz="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B1F4B"/>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F0A500"/>
          </a:solidFill>
          <a:ln/>
        </p:spPr>
      </p:sp>
      <p:sp>
        <p:nvSpPr>
          <p:cNvPr id="3" name="Shape 1"/>
          <p:cNvSpPr/>
          <p:nvPr/>
        </p:nvSpPr>
        <p:spPr>
          <a:xfrm>
            <a:off x="-1371600" y="-914400"/>
            <a:ext cx="5486400" cy="5486400"/>
          </a:xfrm>
          <a:prstGeom prst="ellipse">
            <a:avLst/>
          </a:prstGeom>
          <a:solidFill>
            <a:srgbClr val="1A3A7C">
              <a:alpha val="35000"/>
            </a:srgbClr>
          </a:solidFill>
          <a:ln/>
        </p:spPr>
      </p:sp>
      <p:sp>
        <p:nvSpPr>
          <p:cNvPr id="4" name="Shape 2"/>
          <p:cNvSpPr/>
          <p:nvPr/>
        </p:nvSpPr>
        <p:spPr>
          <a:xfrm>
            <a:off x="6400800" y="2743200"/>
            <a:ext cx="4114800" cy="4114800"/>
          </a:xfrm>
          <a:prstGeom prst="ellipse">
            <a:avLst/>
          </a:prstGeom>
          <a:solidFill>
            <a:srgbClr val="0E7C86">
              <a:alpha val="30000"/>
            </a:srgbClr>
          </a:solidFill>
          <a:ln/>
        </p:spPr>
      </p:sp>
      <p:sp>
        <p:nvSpPr>
          <p:cNvPr id="5" name="Text 3"/>
          <p:cNvSpPr/>
          <p:nvPr/>
        </p:nvSpPr>
        <p:spPr>
          <a:xfrm>
            <a:off x="365760" y="228600"/>
            <a:ext cx="8229600" cy="320040"/>
          </a:xfrm>
          <a:prstGeom prst="rect">
            <a:avLst/>
          </a:prstGeom>
          <a:noFill/>
          <a:ln/>
        </p:spPr>
        <p:txBody>
          <a:bodyPr wrap="square" lIns="0" tIns="0" rIns="0" bIns="0" rtlCol="0" anchor="ctr"/>
          <a:lstStyle/>
          <a:p>
            <a:pPr marL="0" indent="0">
              <a:buNone/>
            </a:pPr>
            <a:r>
              <a:rPr lang="en-US" b="1" kern="0" spc="200" dirty="0">
                <a:solidFill>
                  <a:srgbClr val="F0A500"/>
                </a:solidFill>
              </a:rPr>
              <a:t>KEY TAKEAWAYS &amp; RECOMMENDATIONS</a:t>
            </a:r>
            <a:endParaRPr lang="en-US" dirty="0"/>
          </a:p>
        </p:txBody>
      </p:sp>
      <p:sp>
        <p:nvSpPr>
          <p:cNvPr id="6" name="Text 4"/>
          <p:cNvSpPr/>
          <p:nvPr/>
        </p:nvSpPr>
        <p:spPr>
          <a:xfrm>
            <a:off x="365760" y="530352"/>
            <a:ext cx="8229600" cy="475488"/>
          </a:xfrm>
          <a:prstGeom prst="rect">
            <a:avLst/>
          </a:prstGeom>
          <a:noFill/>
          <a:ln/>
        </p:spPr>
        <p:txBody>
          <a:bodyPr wrap="square" lIns="0" tIns="0" rIns="0" bIns="0" rtlCol="0" anchor="ctr"/>
          <a:lstStyle/>
          <a:p>
            <a:pPr marL="0" indent="0">
              <a:buNone/>
            </a:pPr>
            <a:r>
              <a:rPr lang="en-US" sz="2800" b="1" dirty="0">
                <a:solidFill>
                  <a:srgbClr val="FFFFFF"/>
                </a:solidFill>
              </a:rPr>
              <a:t>Strategic Outlook for the WLL</a:t>
            </a:r>
            <a:endParaRPr lang="en-US" sz="2800" dirty="0"/>
          </a:p>
        </p:txBody>
      </p:sp>
      <p:sp>
        <p:nvSpPr>
          <p:cNvPr id="7" name="Shape 5"/>
          <p:cNvSpPr/>
          <p:nvPr/>
        </p:nvSpPr>
        <p:spPr>
          <a:xfrm>
            <a:off x="365760" y="1143000"/>
            <a:ext cx="4114800" cy="36576"/>
          </a:xfrm>
          <a:prstGeom prst="rect">
            <a:avLst/>
          </a:prstGeom>
          <a:solidFill>
            <a:srgbClr val="0E7C86"/>
          </a:solidFill>
          <a:ln/>
        </p:spPr>
      </p:sp>
      <p:sp>
        <p:nvSpPr>
          <p:cNvPr id="8" name="Shape 6"/>
          <p:cNvSpPr/>
          <p:nvPr/>
        </p:nvSpPr>
        <p:spPr>
          <a:xfrm>
            <a:off x="365760" y="1261872"/>
            <a:ext cx="8412480" cy="658368"/>
          </a:xfrm>
          <a:prstGeom prst="rect">
            <a:avLst/>
          </a:prstGeom>
          <a:solidFill>
            <a:srgbClr val="FFFFFF">
              <a:alpha val="10000"/>
            </a:srgbClr>
          </a:solidFill>
          <a:ln/>
          <a:effectLst>
            <a:outerShdw blurRad="63500" dist="25400" dir="8100000" algn="bl" rotWithShape="0">
              <a:srgbClr val="000000">
                <a:alpha val="10000"/>
              </a:srgbClr>
            </a:outerShdw>
          </a:effectLst>
        </p:spPr>
      </p:sp>
      <p:sp>
        <p:nvSpPr>
          <p:cNvPr id="9" name="Shape 7"/>
          <p:cNvSpPr/>
          <p:nvPr/>
        </p:nvSpPr>
        <p:spPr>
          <a:xfrm>
            <a:off x="365760" y="1261872"/>
            <a:ext cx="73152" cy="658368"/>
          </a:xfrm>
          <a:prstGeom prst="rect">
            <a:avLst/>
          </a:prstGeom>
          <a:solidFill>
            <a:srgbClr val="F0A500"/>
          </a:solidFill>
          <a:ln/>
        </p:spPr>
      </p:sp>
      <p:sp>
        <p:nvSpPr>
          <p:cNvPr id="10" name="Text 8"/>
          <p:cNvSpPr/>
          <p:nvPr/>
        </p:nvSpPr>
        <p:spPr>
          <a:xfrm>
            <a:off x="548640" y="1289304"/>
            <a:ext cx="8229600" cy="246888"/>
          </a:xfrm>
          <a:prstGeom prst="rect">
            <a:avLst/>
          </a:prstGeom>
          <a:noFill/>
          <a:ln/>
        </p:spPr>
        <p:txBody>
          <a:bodyPr wrap="square" lIns="0" tIns="0" rIns="0" bIns="0" rtlCol="0" anchor="ctr"/>
          <a:lstStyle/>
          <a:p>
            <a:pPr marL="0" indent="0">
              <a:buNone/>
            </a:pPr>
            <a:r>
              <a:rPr lang="en-US" b="1" dirty="0">
                <a:solidFill>
                  <a:srgbClr val="F0A500"/>
                </a:solidFill>
              </a:rPr>
              <a:t>Single-Entity = Financial Stability</a:t>
            </a:r>
            <a:endParaRPr lang="en-US" dirty="0"/>
          </a:p>
        </p:txBody>
      </p:sp>
      <p:sp>
        <p:nvSpPr>
          <p:cNvPr id="11" name="Text 9"/>
          <p:cNvSpPr/>
          <p:nvPr/>
        </p:nvSpPr>
        <p:spPr>
          <a:xfrm>
            <a:off x="548640" y="1527048"/>
            <a:ext cx="8046720" cy="320040"/>
          </a:xfrm>
          <a:prstGeom prst="rect">
            <a:avLst/>
          </a:prstGeom>
          <a:noFill/>
          <a:ln/>
        </p:spPr>
        <p:txBody>
          <a:bodyPr wrap="square" lIns="0" tIns="0" rIns="0" bIns="0" rtlCol="0" anchor="ctr"/>
          <a:lstStyle/>
          <a:p>
            <a:pPr marL="0" indent="0">
              <a:buNone/>
            </a:pPr>
            <a:r>
              <a:rPr lang="en-US" sz="1300" dirty="0">
                <a:solidFill>
                  <a:srgbClr val="C8D8FF"/>
                </a:solidFill>
              </a:rPr>
              <a:t>Centralized ownership protects the WLL from franchise insolvency and enables talent equity.</a:t>
            </a:r>
            <a:endParaRPr lang="en-US" sz="1300" dirty="0"/>
          </a:p>
        </p:txBody>
      </p:sp>
      <p:sp>
        <p:nvSpPr>
          <p:cNvPr id="12" name="Shape 10"/>
          <p:cNvSpPr/>
          <p:nvPr/>
        </p:nvSpPr>
        <p:spPr>
          <a:xfrm>
            <a:off x="365760" y="1984248"/>
            <a:ext cx="8412480" cy="658368"/>
          </a:xfrm>
          <a:prstGeom prst="rect">
            <a:avLst/>
          </a:prstGeom>
          <a:solidFill>
            <a:srgbClr val="FFFFFF">
              <a:alpha val="10000"/>
            </a:srgbClr>
          </a:solidFill>
          <a:ln/>
          <a:effectLst>
            <a:outerShdw blurRad="63500" dist="25400" dir="8100000" algn="bl" rotWithShape="0">
              <a:srgbClr val="000000">
                <a:alpha val="10000"/>
              </a:srgbClr>
            </a:outerShdw>
          </a:effectLst>
        </p:spPr>
      </p:sp>
      <p:sp>
        <p:nvSpPr>
          <p:cNvPr id="13" name="Shape 11"/>
          <p:cNvSpPr/>
          <p:nvPr/>
        </p:nvSpPr>
        <p:spPr>
          <a:xfrm>
            <a:off x="365760" y="1984248"/>
            <a:ext cx="73152" cy="658368"/>
          </a:xfrm>
          <a:prstGeom prst="rect">
            <a:avLst/>
          </a:prstGeom>
          <a:solidFill>
            <a:srgbClr val="F0A500"/>
          </a:solidFill>
          <a:ln/>
        </p:spPr>
      </p:sp>
      <p:sp>
        <p:nvSpPr>
          <p:cNvPr id="14" name="Text 12"/>
          <p:cNvSpPr/>
          <p:nvPr/>
        </p:nvSpPr>
        <p:spPr>
          <a:xfrm>
            <a:off x="548640" y="2011680"/>
            <a:ext cx="8229600" cy="246888"/>
          </a:xfrm>
          <a:prstGeom prst="rect">
            <a:avLst/>
          </a:prstGeom>
          <a:noFill/>
          <a:ln/>
        </p:spPr>
        <p:txBody>
          <a:bodyPr wrap="square" lIns="0" tIns="0" rIns="0" bIns="0" rtlCol="0" anchor="ctr"/>
          <a:lstStyle/>
          <a:p>
            <a:pPr marL="0" indent="0">
              <a:buNone/>
            </a:pPr>
            <a:r>
              <a:rPr lang="en-US" b="1" dirty="0">
                <a:solidFill>
                  <a:srgbClr val="F0A500"/>
                </a:solidFill>
              </a:rPr>
              <a:t>LLC Structure Attracts Investment</a:t>
            </a:r>
            <a:endParaRPr lang="en-US" dirty="0"/>
          </a:p>
        </p:txBody>
      </p:sp>
      <p:sp>
        <p:nvSpPr>
          <p:cNvPr id="15" name="Text 13"/>
          <p:cNvSpPr/>
          <p:nvPr/>
        </p:nvSpPr>
        <p:spPr>
          <a:xfrm>
            <a:off x="548640" y="2249424"/>
            <a:ext cx="8046720" cy="320040"/>
          </a:xfrm>
          <a:prstGeom prst="rect">
            <a:avLst/>
          </a:prstGeom>
          <a:noFill/>
          <a:ln/>
        </p:spPr>
        <p:txBody>
          <a:bodyPr wrap="square" lIns="0" tIns="0" rIns="0" bIns="0" rtlCol="0" anchor="ctr"/>
          <a:lstStyle/>
          <a:p>
            <a:pPr marL="0" indent="0">
              <a:buNone/>
            </a:pPr>
            <a:r>
              <a:rPr lang="en-US" sz="1300" dirty="0">
                <a:solidFill>
                  <a:srgbClr val="C8D8FF"/>
                </a:solidFill>
              </a:rPr>
              <a:t>Pass-through taxation and limited liability make the WLL competitive for private equity capital.</a:t>
            </a:r>
            <a:endParaRPr lang="en-US" sz="1300" dirty="0"/>
          </a:p>
        </p:txBody>
      </p:sp>
      <p:sp>
        <p:nvSpPr>
          <p:cNvPr id="16" name="Shape 14"/>
          <p:cNvSpPr/>
          <p:nvPr/>
        </p:nvSpPr>
        <p:spPr>
          <a:xfrm>
            <a:off x="365760" y="2706624"/>
            <a:ext cx="8412480" cy="658368"/>
          </a:xfrm>
          <a:prstGeom prst="rect">
            <a:avLst/>
          </a:prstGeom>
          <a:solidFill>
            <a:srgbClr val="FFFFFF">
              <a:alpha val="10000"/>
            </a:srgbClr>
          </a:solidFill>
          <a:ln/>
          <a:effectLst>
            <a:outerShdw blurRad="63500" dist="25400" dir="8100000" algn="bl" rotWithShape="0">
              <a:srgbClr val="000000">
                <a:alpha val="10000"/>
              </a:srgbClr>
            </a:outerShdw>
          </a:effectLst>
        </p:spPr>
      </p:sp>
      <p:sp>
        <p:nvSpPr>
          <p:cNvPr id="17" name="Shape 15"/>
          <p:cNvSpPr/>
          <p:nvPr/>
        </p:nvSpPr>
        <p:spPr>
          <a:xfrm>
            <a:off x="365760" y="2706624"/>
            <a:ext cx="73152" cy="658368"/>
          </a:xfrm>
          <a:prstGeom prst="rect">
            <a:avLst/>
          </a:prstGeom>
          <a:solidFill>
            <a:srgbClr val="F0A500"/>
          </a:solidFill>
          <a:ln/>
        </p:spPr>
      </p:sp>
      <p:sp>
        <p:nvSpPr>
          <p:cNvPr id="18" name="Text 16"/>
          <p:cNvSpPr/>
          <p:nvPr/>
        </p:nvSpPr>
        <p:spPr>
          <a:xfrm>
            <a:off x="548640" y="2734056"/>
            <a:ext cx="8229600" cy="246888"/>
          </a:xfrm>
          <a:prstGeom prst="rect">
            <a:avLst/>
          </a:prstGeom>
          <a:noFill/>
          <a:ln/>
        </p:spPr>
        <p:txBody>
          <a:bodyPr wrap="square" lIns="0" tIns="0" rIns="0" bIns="0" rtlCol="0" anchor="ctr"/>
          <a:lstStyle/>
          <a:p>
            <a:pPr marL="0" indent="0">
              <a:buNone/>
            </a:pPr>
            <a:r>
              <a:rPr lang="en-US" b="1" dirty="0">
                <a:solidFill>
                  <a:srgbClr val="F0A500"/>
                </a:solidFill>
              </a:rPr>
              <a:t>Expand to Denver &amp; Atlanta</a:t>
            </a:r>
            <a:endParaRPr lang="en-US" dirty="0"/>
          </a:p>
        </p:txBody>
      </p:sp>
      <p:sp>
        <p:nvSpPr>
          <p:cNvPr id="19" name="Text 17"/>
          <p:cNvSpPr/>
          <p:nvPr/>
        </p:nvSpPr>
        <p:spPr>
          <a:xfrm>
            <a:off x="548640" y="2971800"/>
            <a:ext cx="8046720" cy="320040"/>
          </a:xfrm>
          <a:prstGeom prst="rect">
            <a:avLst/>
          </a:prstGeom>
          <a:noFill/>
          <a:ln/>
        </p:spPr>
        <p:txBody>
          <a:bodyPr wrap="square" lIns="0" tIns="0" rIns="0" bIns="0" rtlCol="0" anchor="ctr"/>
          <a:lstStyle/>
          <a:p>
            <a:pPr marL="0" indent="0">
              <a:buNone/>
            </a:pPr>
            <a:r>
              <a:rPr lang="en-US" sz="1300" dirty="0">
                <a:solidFill>
                  <a:srgbClr val="C8D8FF"/>
                </a:solidFill>
              </a:rPr>
              <a:t>Demographic data, lacrosse growth rates, and corporate sponsor density justify both markets.</a:t>
            </a:r>
            <a:endParaRPr lang="en-US" sz="1300" dirty="0"/>
          </a:p>
        </p:txBody>
      </p:sp>
      <p:sp>
        <p:nvSpPr>
          <p:cNvPr id="20" name="Shape 18"/>
          <p:cNvSpPr/>
          <p:nvPr/>
        </p:nvSpPr>
        <p:spPr>
          <a:xfrm>
            <a:off x="365760" y="3429000"/>
            <a:ext cx="8412480" cy="658368"/>
          </a:xfrm>
          <a:prstGeom prst="rect">
            <a:avLst/>
          </a:prstGeom>
          <a:solidFill>
            <a:srgbClr val="FFFFFF">
              <a:alpha val="10000"/>
            </a:srgbClr>
          </a:solidFill>
          <a:ln/>
          <a:effectLst>
            <a:outerShdw blurRad="63500" dist="25400" dir="8100000" algn="bl" rotWithShape="0">
              <a:srgbClr val="000000">
                <a:alpha val="10000"/>
              </a:srgbClr>
            </a:outerShdw>
          </a:effectLst>
        </p:spPr>
      </p:sp>
      <p:sp>
        <p:nvSpPr>
          <p:cNvPr id="21" name="Shape 19"/>
          <p:cNvSpPr/>
          <p:nvPr/>
        </p:nvSpPr>
        <p:spPr>
          <a:xfrm>
            <a:off x="365760" y="3429000"/>
            <a:ext cx="73152" cy="658368"/>
          </a:xfrm>
          <a:prstGeom prst="rect">
            <a:avLst/>
          </a:prstGeom>
          <a:solidFill>
            <a:srgbClr val="F0A500"/>
          </a:solidFill>
          <a:ln/>
        </p:spPr>
      </p:sp>
      <p:sp>
        <p:nvSpPr>
          <p:cNvPr id="22" name="Text 20"/>
          <p:cNvSpPr/>
          <p:nvPr/>
        </p:nvSpPr>
        <p:spPr>
          <a:xfrm>
            <a:off x="548640" y="3456432"/>
            <a:ext cx="8229600" cy="246888"/>
          </a:xfrm>
          <a:prstGeom prst="rect">
            <a:avLst/>
          </a:prstGeom>
          <a:noFill/>
          <a:ln/>
        </p:spPr>
        <p:txBody>
          <a:bodyPr wrap="square" lIns="0" tIns="0" rIns="0" bIns="0" rtlCol="0" anchor="ctr"/>
          <a:lstStyle/>
          <a:p>
            <a:pPr marL="0" indent="0">
              <a:buNone/>
            </a:pPr>
            <a:r>
              <a:rPr lang="en-US" b="1" dirty="0">
                <a:solidFill>
                  <a:srgbClr val="F0A500"/>
                </a:solidFill>
              </a:rPr>
              <a:t>Three-Pillar Competitive Balance</a:t>
            </a:r>
            <a:endParaRPr lang="en-US" dirty="0"/>
          </a:p>
        </p:txBody>
      </p:sp>
      <p:sp>
        <p:nvSpPr>
          <p:cNvPr id="23" name="Text 21"/>
          <p:cNvSpPr/>
          <p:nvPr/>
        </p:nvSpPr>
        <p:spPr>
          <a:xfrm>
            <a:off x="548640" y="3694176"/>
            <a:ext cx="8046720" cy="320040"/>
          </a:xfrm>
          <a:prstGeom prst="rect">
            <a:avLst/>
          </a:prstGeom>
          <a:noFill/>
          <a:ln/>
        </p:spPr>
        <p:txBody>
          <a:bodyPr wrap="square" lIns="0" tIns="0" rIns="0" bIns="0" rtlCol="0" anchor="ctr"/>
          <a:lstStyle/>
          <a:p>
            <a:pPr marL="0" indent="0">
              <a:buNone/>
            </a:pPr>
            <a:r>
              <a:rPr lang="en-US" sz="1300" dirty="0">
                <a:solidFill>
                  <a:srgbClr val="C8D8FF"/>
                </a:solidFill>
              </a:rPr>
              <a:t>Salary cap, entry draft, and revenue sharing collectively sustain league-wide competitive parity.</a:t>
            </a:r>
            <a:endParaRPr lang="en-US" sz="1300" dirty="0"/>
          </a:p>
        </p:txBody>
      </p:sp>
      <p:sp>
        <p:nvSpPr>
          <p:cNvPr id="24" name="Shape 22"/>
          <p:cNvSpPr/>
          <p:nvPr/>
        </p:nvSpPr>
        <p:spPr>
          <a:xfrm>
            <a:off x="365760" y="4151376"/>
            <a:ext cx="8412480" cy="658368"/>
          </a:xfrm>
          <a:prstGeom prst="rect">
            <a:avLst/>
          </a:prstGeom>
          <a:solidFill>
            <a:srgbClr val="FFFFFF">
              <a:alpha val="10000"/>
            </a:srgbClr>
          </a:solidFill>
          <a:ln/>
          <a:effectLst>
            <a:outerShdw blurRad="63500" dist="25400" dir="8100000" algn="bl" rotWithShape="0">
              <a:srgbClr val="000000">
                <a:alpha val="10000"/>
              </a:srgbClr>
            </a:outerShdw>
          </a:effectLst>
        </p:spPr>
      </p:sp>
      <p:sp>
        <p:nvSpPr>
          <p:cNvPr id="25" name="Shape 23"/>
          <p:cNvSpPr/>
          <p:nvPr/>
        </p:nvSpPr>
        <p:spPr>
          <a:xfrm>
            <a:off x="365760" y="4151376"/>
            <a:ext cx="73152" cy="658368"/>
          </a:xfrm>
          <a:prstGeom prst="rect">
            <a:avLst/>
          </a:prstGeom>
          <a:solidFill>
            <a:srgbClr val="F0A500"/>
          </a:solidFill>
          <a:ln/>
        </p:spPr>
      </p:sp>
      <p:sp>
        <p:nvSpPr>
          <p:cNvPr id="26" name="Text 24"/>
          <p:cNvSpPr/>
          <p:nvPr/>
        </p:nvSpPr>
        <p:spPr>
          <a:xfrm>
            <a:off x="548640" y="4178808"/>
            <a:ext cx="8229600" cy="246888"/>
          </a:xfrm>
          <a:prstGeom prst="rect">
            <a:avLst/>
          </a:prstGeom>
          <a:noFill/>
          <a:ln/>
        </p:spPr>
        <p:txBody>
          <a:bodyPr wrap="square" lIns="0" tIns="0" rIns="0" bIns="0" rtlCol="0" anchor="ctr"/>
          <a:lstStyle/>
          <a:p>
            <a:pPr marL="0" indent="0">
              <a:buNone/>
            </a:pPr>
            <a:r>
              <a:rPr lang="en-US" b="1" dirty="0">
                <a:solidFill>
                  <a:srgbClr val="F0A500"/>
                </a:solidFill>
              </a:rPr>
              <a:t>Diversify via Gaming &amp; Academies</a:t>
            </a:r>
            <a:endParaRPr lang="en-US" dirty="0"/>
          </a:p>
        </p:txBody>
      </p:sp>
      <p:sp>
        <p:nvSpPr>
          <p:cNvPr id="27" name="Text 25"/>
          <p:cNvSpPr/>
          <p:nvPr/>
        </p:nvSpPr>
        <p:spPr>
          <a:xfrm>
            <a:off x="548640" y="4416552"/>
            <a:ext cx="8046720" cy="320040"/>
          </a:xfrm>
          <a:prstGeom prst="rect">
            <a:avLst/>
          </a:prstGeom>
          <a:noFill/>
          <a:ln/>
        </p:spPr>
        <p:txBody>
          <a:bodyPr wrap="square" lIns="0" tIns="0" rIns="0" bIns="0" rtlCol="0" anchor="ctr"/>
          <a:lstStyle/>
          <a:p>
            <a:pPr marL="0" indent="0">
              <a:buNone/>
            </a:pPr>
            <a:r>
              <a:rPr lang="en-US" sz="1300" dirty="0">
                <a:solidFill>
                  <a:srgbClr val="C8D8FF"/>
                </a:solidFill>
              </a:rPr>
              <a:t>Fantasy/gaming platform and elite academies unlock $15M+ in untapped annual revenue potential.</a:t>
            </a:r>
            <a:endParaRPr lang="en-US" sz="1300" dirty="0"/>
          </a:p>
        </p:txBody>
      </p:sp>
      <p:sp>
        <p:nvSpPr>
          <p:cNvPr id="28" name="Text 26"/>
          <p:cNvSpPr/>
          <p:nvPr/>
        </p:nvSpPr>
        <p:spPr>
          <a:xfrm>
            <a:off x="0" y="5143500"/>
            <a:ext cx="9144000" cy="9144"/>
          </a:xfrm>
          <a:prstGeom prst="rect">
            <a:avLst/>
          </a:prstGeom>
          <a:noFill/>
          <a:ln/>
        </p:spPr>
        <p:txBody>
          <a:bodyPr wrap="square" rtlCol="0" anchor="ctr"/>
          <a:lstStyle/>
          <a:p>
            <a:pPr marL="0" indent="0">
              <a:buNone/>
            </a:pPr>
            <a:r>
              <a:rPr lang="en-US" sz="100" dirty="0">
                <a:solidFill>
                  <a:srgbClr val="FFFFFF"/>
                </a:solidFill>
              </a:rPr>
              <a:t>Speaker Notes: This concluding slide synthesizes the five core arguments developed throughout the presentation. First, the PLL and WLL's single-entity ownership structure, modeled after MLS, is not merely a legal choice but a strategic financial safeguard that prevents franchise collapse and ensures competitive talent distribution. Second, operating as an LLC provides the league with tax efficiency and investor confidence, enabling the capital raises needed for sustainable growth. Third, Denver and Atlanta are identified as the two highest-potential expansion cities based on demographic momentum, participation data, and corporate sponsorship ecosystems. Fourth, the three-pillar competitive balance framework — salary caps with luxury tax redistribution, reverse-order entry drafts, and comprehensive revenue sharing — ensures that expansion does not create a two-tier league structure where established teams dominate expansion franchises. Finally, two new revenue streams — a WLL gaming and fantasy platform and elite coaching academies — address revenue diversification while simultaneously building grassroots fan and player communities. Together, these strategies position the WLL for sustainable, data-driven growth over the next decade (Lombardo &amp; Broughton, 2023).</a:t>
            </a:r>
            <a:endParaRPr lang="en-US" sz="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4717</Words>
  <Application>Microsoft Office PowerPoint</Application>
  <PresentationFormat>On-screen Show (16:9)</PresentationFormat>
  <Paragraphs>183</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PLL &amp; WLL: Business Structure and Expansion Strategy</dc:title>
  <dc:subject>PptxGenJS Presentation</dc:subject>
  <dc:creator>Sport Finance Assignment 7.2</dc:creator>
  <cp:lastModifiedBy>PC</cp:lastModifiedBy>
  <cp:revision>7</cp:revision>
  <dcterms:created xsi:type="dcterms:W3CDTF">2026-05-02T22:22:39Z</dcterms:created>
  <dcterms:modified xsi:type="dcterms:W3CDTF">2026-05-02T23:33:38Z</dcterms:modified>
</cp:coreProperties>
</file>