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8.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9.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0.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1.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6" r:id="rId17"/>
    <p:sldId id="274" r:id="rId18"/>
    <p:sldId id="275" r:id="rId19"/>
    <p:sldId id="273" r:id="rId20"/>
    <p:sldId id="271" r:id="rId21"/>
    <p:sldId id="272" r:id="rId22"/>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76B1AEC-513C-2329-E484-9493D2A1519C}" name="nyx" initials="nyx" userId="nyx"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72507" autoAdjust="0"/>
  </p:normalViewPr>
  <p:slideViewPr>
    <p:cSldViewPr snapToGrid="0" snapToObjects="1">
      <p:cViewPr varScale="1">
        <p:scale>
          <a:sx n="56" d="100"/>
          <a:sy n="56" d="100"/>
        </p:scale>
        <p:origin x="72" y="2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8/10/relationships/authors" Targe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532BD8C-29BD-44D8-8515-0A4E233181D5}"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US"/>
        </a:p>
      </dgm:t>
    </dgm:pt>
    <dgm:pt modelId="{38C8153C-C733-469A-87E4-33FA6AFFF519}">
      <dgm:prSet/>
      <dgm:spPr/>
      <dgm:t>
        <a:bodyPr/>
        <a:lstStyle/>
        <a:p>
          <a:r>
            <a:rPr lang="en-US"/>
            <a:t>Injuries in the workplace are a big issue of public health in disadvantaged populations.</a:t>
          </a:r>
        </a:p>
      </dgm:t>
    </dgm:pt>
    <dgm:pt modelId="{90EC88AF-D2A6-4980-BB63-F117C251FAC6}" type="parTrans" cxnId="{4CAFF054-CE1F-45F0-AF43-27CA81715F17}">
      <dgm:prSet/>
      <dgm:spPr/>
      <dgm:t>
        <a:bodyPr/>
        <a:lstStyle/>
        <a:p>
          <a:endParaRPr lang="en-US"/>
        </a:p>
      </dgm:t>
    </dgm:pt>
    <dgm:pt modelId="{903FC4CD-B90F-49E7-A52C-B412F72912CD}" type="sibTrans" cxnId="{4CAFF054-CE1F-45F0-AF43-27CA81715F17}">
      <dgm:prSet/>
      <dgm:spPr/>
      <dgm:t>
        <a:bodyPr/>
        <a:lstStyle/>
        <a:p>
          <a:endParaRPr lang="en-US"/>
        </a:p>
      </dgm:t>
    </dgm:pt>
    <dgm:pt modelId="{2832E192-371F-4255-951B-EA683295E1D6}">
      <dgm:prSet/>
      <dgm:spPr/>
      <dgm:t>
        <a:bodyPr/>
        <a:lstStyle/>
        <a:p>
          <a:r>
            <a:rPr lang="en-US"/>
            <a:t>Studies intertwine the trends in epidemiology with both psychosocial and ideological aspects.</a:t>
          </a:r>
        </a:p>
      </dgm:t>
    </dgm:pt>
    <dgm:pt modelId="{43D8D6F6-0FDA-426B-BCA9-87FCF1CFDB39}" type="parTrans" cxnId="{EF7E417B-A25D-4D07-9C0A-EC1B63E2CC7C}">
      <dgm:prSet/>
      <dgm:spPr/>
      <dgm:t>
        <a:bodyPr/>
        <a:lstStyle/>
        <a:p>
          <a:endParaRPr lang="en-US"/>
        </a:p>
      </dgm:t>
    </dgm:pt>
    <dgm:pt modelId="{08C6F084-A843-4E18-A84F-1662E3999106}" type="sibTrans" cxnId="{EF7E417B-A25D-4D07-9C0A-EC1B63E2CC7C}">
      <dgm:prSet/>
      <dgm:spPr/>
      <dgm:t>
        <a:bodyPr/>
        <a:lstStyle/>
        <a:p>
          <a:endParaRPr lang="en-US"/>
        </a:p>
      </dgm:t>
    </dgm:pt>
    <dgm:pt modelId="{A3592512-1D36-4420-94AA-E5FCFDAC9391}">
      <dgm:prSet/>
      <dgm:spPr/>
      <dgm:t>
        <a:bodyPr/>
        <a:lstStyle/>
        <a:p>
          <a:r>
            <a:rPr lang="en-US"/>
            <a:t>Target dangerous sectors such as waste recycling, construction, as well as care sectors.</a:t>
          </a:r>
        </a:p>
      </dgm:t>
    </dgm:pt>
    <dgm:pt modelId="{AFF93605-D57F-4046-A30B-E15D144F9826}" type="parTrans" cxnId="{E9CD4177-B810-4F7A-AF65-B699A1FC0D8B}">
      <dgm:prSet/>
      <dgm:spPr/>
      <dgm:t>
        <a:bodyPr/>
        <a:lstStyle/>
        <a:p>
          <a:endParaRPr lang="en-US"/>
        </a:p>
      </dgm:t>
    </dgm:pt>
    <dgm:pt modelId="{7CAF6690-A7F0-4B3A-995D-2ADC6C4F95C0}" type="sibTrans" cxnId="{E9CD4177-B810-4F7A-AF65-B699A1FC0D8B}">
      <dgm:prSet/>
      <dgm:spPr/>
      <dgm:t>
        <a:bodyPr/>
        <a:lstStyle/>
        <a:p>
          <a:endParaRPr lang="en-US"/>
        </a:p>
      </dgm:t>
    </dgm:pt>
    <dgm:pt modelId="{725DB675-0BEB-4B1B-8E50-8D89C372D4B1}">
      <dgm:prSet/>
      <dgm:spPr/>
      <dgm:t>
        <a:bodyPr/>
        <a:lstStyle/>
        <a:p>
          <a:r>
            <a:rPr lang="en-US"/>
            <a:t>To influence prevention policies, reforms and worker support systems.</a:t>
          </a:r>
        </a:p>
      </dgm:t>
    </dgm:pt>
    <dgm:pt modelId="{575CDF78-D2CE-4F14-BBB2-D2F3B1B20713}" type="parTrans" cxnId="{36E010A9-450A-4714-9D81-671BAB7A0AD0}">
      <dgm:prSet/>
      <dgm:spPr/>
      <dgm:t>
        <a:bodyPr/>
        <a:lstStyle/>
        <a:p>
          <a:endParaRPr lang="en-US"/>
        </a:p>
      </dgm:t>
    </dgm:pt>
    <dgm:pt modelId="{0D3F96BB-B81D-4239-AE4D-BD3440BDC72A}" type="sibTrans" cxnId="{36E010A9-450A-4714-9D81-671BAB7A0AD0}">
      <dgm:prSet/>
      <dgm:spPr/>
      <dgm:t>
        <a:bodyPr/>
        <a:lstStyle/>
        <a:p>
          <a:endParaRPr lang="en-US"/>
        </a:p>
      </dgm:t>
    </dgm:pt>
    <dgm:pt modelId="{67BE461A-FDF6-48CE-9F37-49AC61262584}" type="pres">
      <dgm:prSet presAssocID="{4532BD8C-29BD-44D8-8515-0A4E233181D5}" presName="linear" presStyleCnt="0">
        <dgm:presLayoutVars>
          <dgm:animLvl val="lvl"/>
          <dgm:resizeHandles val="exact"/>
        </dgm:presLayoutVars>
      </dgm:prSet>
      <dgm:spPr/>
    </dgm:pt>
    <dgm:pt modelId="{ECB42C15-C948-4010-A4CC-2EAADAE8DDAA}" type="pres">
      <dgm:prSet presAssocID="{38C8153C-C733-469A-87E4-33FA6AFFF519}" presName="parentText" presStyleLbl="node1" presStyleIdx="0" presStyleCnt="4">
        <dgm:presLayoutVars>
          <dgm:chMax val="0"/>
          <dgm:bulletEnabled val="1"/>
        </dgm:presLayoutVars>
      </dgm:prSet>
      <dgm:spPr/>
    </dgm:pt>
    <dgm:pt modelId="{E355CCD0-854F-4FBA-8D29-3BEC20A6E04E}" type="pres">
      <dgm:prSet presAssocID="{903FC4CD-B90F-49E7-A52C-B412F72912CD}" presName="spacer" presStyleCnt="0"/>
      <dgm:spPr/>
    </dgm:pt>
    <dgm:pt modelId="{B81FF58F-08A8-42CA-B3E8-CC3AC732D531}" type="pres">
      <dgm:prSet presAssocID="{2832E192-371F-4255-951B-EA683295E1D6}" presName="parentText" presStyleLbl="node1" presStyleIdx="1" presStyleCnt="4">
        <dgm:presLayoutVars>
          <dgm:chMax val="0"/>
          <dgm:bulletEnabled val="1"/>
        </dgm:presLayoutVars>
      </dgm:prSet>
      <dgm:spPr/>
    </dgm:pt>
    <dgm:pt modelId="{CB4F329E-0C8E-465E-B791-A00998868DD7}" type="pres">
      <dgm:prSet presAssocID="{08C6F084-A843-4E18-A84F-1662E3999106}" presName="spacer" presStyleCnt="0"/>
      <dgm:spPr/>
    </dgm:pt>
    <dgm:pt modelId="{4A026B07-E11C-4E79-BCF3-6F23CF50C71F}" type="pres">
      <dgm:prSet presAssocID="{A3592512-1D36-4420-94AA-E5FCFDAC9391}" presName="parentText" presStyleLbl="node1" presStyleIdx="2" presStyleCnt="4">
        <dgm:presLayoutVars>
          <dgm:chMax val="0"/>
          <dgm:bulletEnabled val="1"/>
        </dgm:presLayoutVars>
      </dgm:prSet>
      <dgm:spPr/>
    </dgm:pt>
    <dgm:pt modelId="{1100A19A-9CEA-4A47-B8D3-A9154B9960F9}" type="pres">
      <dgm:prSet presAssocID="{7CAF6690-A7F0-4B3A-995D-2ADC6C4F95C0}" presName="spacer" presStyleCnt="0"/>
      <dgm:spPr/>
    </dgm:pt>
    <dgm:pt modelId="{48AAC832-409B-497C-9640-8529EFA01D47}" type="pres">
      <dgm:prSet presAssocID="{725DB675-0BEB-4B1B-8E50-8D89C372D4B1}" presName="parentText" presStyleLbl="node1" presStyleIdx="3" presStyleCnt="4">
        <dgm:presLayoutVars>
          <dgm:chMax val="0"/>
          <dgm:bulletEnabled val="1"/>
        </dgm:presLayoutVars>
      </dgm:prSet>
      <dgm:spPr/>
    </dgm:pt>
  </dgm:ptLst>
  <dgm:cxnLst>
    <dgm:cxn modelId="{0AC37D2B-94D6-47FD-88B2-0C0A2ADDD9B5}" type="presOf" srcId="{38C8153C-C733-469A-87E4-33FA6AFFF519}" destId="{ECB42C15-C948-4010-A4CC-2EAADAE8DDAA}" srcOrd="0" destOrd="0" presId="urn:microsoft.com/office/officeart/2005/8/layout/vList2"/>
    <dgm:cxn modelId="{3F99886D-9262-45CD-B783-F7C28E4C4700}" type="presOf" srcId="{725DB675-0BEB-4B1B-8E50-8D89C372D4B1}" destId="{48AAC832-409B-497C-9640-8529EFA01D47}" srcOrd="0" destOrd="0" presId="urn:microsoft.com/office/officeart/2005/8/layout/vList2"/>
    <dgm:cxn modelId="{4CAFF054-CE1F-45F0-AF43-27CA81715F17}" srcId="{4532BD8C-29BD-44D8-8515-0A4E233181D5}" destId="{38C8153C-C733-469A-87E4-33FA6AFFF519}" srcOrd="0" destOrd="0" parTransId="{90EC88AF-D2A6-4980-BB63-F117C251FAC6}" sibTransId="{903FC4CD-B90F-49E7-A52C-B412F72912CD}"/>
    <dgm:cxn modelId="{E9CD4177-B810-4F7A-AF65-B699A1FC0D8B}" srcId="{4532BD8C-29BD-44D8-8515-0A4E233181D5}" destId="{A3592512-1D36-4420-94AA-E5FCFDAC9391}" srcOrd="2" destOrd="0" parTransId="{AFF93605-D57F-4046-A30B-E15D144F9826}" sibTransId="{7CAF6690-A7F0-4B3A-995D-2ADC6C4F95C0}"/>
    <dgm:cxn modelId="{EF7E417B-A25D-4D07-9C0A-EC1B63E2CC7C}" srcId="{4532BD8C-29BD-44D8-8515-0A4E233181D5}" destId="{2832E192-371F-4255-951B-EA683295E1D6}" srcOrd="1" destOrd="0" parTransId="{43D8D6F6-0FDA-426B-BCA9-87FCF1CFDB39}" sibTransId="{08C6F084-A843-4E18-A84F-1662E3999106}"/>
    <dgm:cxn modelId="{EA4D89A6-AC1E-4C54-A909-D4B65D112CBF}" type="presOf" srcId="{A3592512-1D36-4420-94AA-E5FCFDAC9391}" destId="{4A026B07-E11C-4E79-BCF3-6F23CF50C71F}" srcOrd="0" destOrd="0" presId="urn:microsoft.com/office/officeart/2005/8/layout/vList2"/>
    <dgm:cxn modelId="{36E010A9-450A-4714-9D81-671BAB7A0AD0}" srcId="{4532BD8C-29BD-44D8-8515-0A4E233181D5}" destId="{725DB675-0BEB-4B1B-8E50-8D89C372D4B1}" srcOrd="3" destOrd="0" parTransId="{575CDF78-D2CE-4F14-BBB2-D2F3B1B20713}" sibTransId="{0D3F96BB-B81D-4239-AE4D-BD3440BDC72A}"/>
    <dgm:cxn modelId="{3C9DC3D5-3E43-4CCC-8A3A-63E405BC619D}" type="presOf" srcId="{4532BD8C-29BD-44D8-8515-0A4E233181D5}" destId="{67BE461A-FDF6-48CE-9F37-49AC61262584}" srcOrd="0" destOrd="0" presId="urn:microsoft.com/office/officeart/2005/8/layout/vList2"/>
    <dgm:cxn modelId="{EA09AFEC-21FD-4C72-9209-1744C047844A}" type="presOf" srcId="{2832E192-371F-4255-951B-EA683295E1D6}" destId="{B81FF58F-08A8-42CA-B3E8-CC3AC732D531}" srcOrd="0" destOrd="0" presId="urn:microsoft.com/office/officeart/2005/8/layout/vList2"/>
    <dgm:cxn modelId="{0361DE9C-F7AB-47B8-B204-9E7BBADE9C90}" type="presParOf" srcId="{67BE461A-FDF6-48CE-9F37-49AC61262584}" destId="{ECB42C15-C948-4010-A4CC-2EAADAE8DDAA}" srcOrd="0" destOrd="0" presId="urn:microsoft.com/office/officeart/2005/8/layout/vList2"/>
    <dgm:cxn modelId="{2643F924-DEBD-4C4F-AA93-47AB376B147E}" type="presParOf" srcId="{67BE461A-FDF6-48CE-9F37-49AC61262584}" destId="{E355CCD0-854F-4FBA-8D29-3BEC20A6E04E}" srcOrd="1" destOrd="0" presId="urn:microsoft.com/office/officeart/2005/8/layout/vList2"/>
    <dgm:cxn modelId="{4D0E1D34-78D7-4368-973E-CB6C9D9621C7}" type="presParOf" srcId="{67BE461A-FDF6-48CE-9F37-49AC61262584}" destId="{B81FF58F-08A8-42CA-B3E8-CC3AC732D531}" srcOrd="2" destOrd="0" presId="urn:microsoft.com/office/officeart/2005/8/layout/vList2"/>
    <dgm:cxn modelId="{233FD70C-DB4A-422A-AD68-9164F9FEED43}" type="presParOf" srcId="{67BE461A-FDF6-48CE-9F37-49AC61262584}" destId="{CB4F329E-0C8E-465E-B791-A00998868DD7}" srcOrd="3" destOrd="0" presId="urn:microsoft.com/office/officeart/2005/8/layout/vList2"/>
    <dgm:cxn modelId="{C966935C-A4BD-499D-BF18-7996363E02DC}" type="presParOf" srcId="{67BE461A-FDF6-48CE-9F37-49AC61262584}" destId="{4A026B07-E11C-4E79-BCF3-6F23CF50C71F}" srcOrd="4" destOrd="0" presId="urn:microsoft.com/office/officeart/2005/8/layout/vList2"/>
    <dgm:cxn modelId="{05B2330B-43FC-4FB7-B29D-A374C48868B9}" type="presParOf" srcId="{67BE461A-FDF6-48CE-9F37-49AC61262584}" destId="{1100A19A-9CEA-4A47-B8D3-A9154B9960F9}" srcOrd="5" destOrd="0" presId="urn:microsoft.com/office/officeart/2005/8/layout/vList2"/>
    <dgm:cxn modelId="{7A0CF35B-FEB9-4BCE-93D2-C154D4BDE7D4}" type="presParOf" srcId="{67BE461A-FDF6-48CE-9F37-49AC61262584}" destId="{48AAC832-409B-497C-9640-8529EFA01D47}"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3A56F365-7EE2-4517-95D5-08183CA8D857}"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DA30D660-F46F-413F-B260-37BA56292FD5}">
      <dgm:prSet/>
      <dgm:spPr/>
      <dgm:t>
        <a:bodyPr/>
        <a:lstStyle/>
        <a:p>
          <a:r>
            <a:rPr lang="en-US"/>
            <a:t>Informed consent and voluntary involvement; there will be no sanction against drop-outs.</a:t>
          </a:r>
        </a:p>
      </dgm:t>
    </dgm:pt>
    <dgm:pt modelId="{9996A983-2755-4621-9A72-300BE777B837}" type="parTrans" cxnId="{D4ADC1E4-EEDF-434D-93D9-D9A436501C5E}">
      <dgm:prSet/>
      <dgm:spPr/>
      <dgm:t>
        <a:bodyPr/>
        <a:lstStyle/>
        <a:p>
          <a:endParaRPr lang="en-US"/>
        </a:p>
      </dgm:t>
    </dgm:pt>
    <dgm:pt modelId="{2732A1AB-89B1-4BF8-8A8D-D982054E9761}" type="sibTrans" cxnId="{D4ADC1E4-EEDF-434D-93D9-D9A436501C5E}">
      <dgm:prSet/>
      <dgm:spPr/>
      <dgm:t>
        <a:bodyPr/>
        <a:lstStyle/>
        <a:p>
          <a:endParaRPr lang="en-US"/>
        </a:p>
      </dgm:t>
    </dgm:pt>
    <dgm:pt modelId="{2DDFB8C7-B8C2-49A9-B441-B818462B337A}">
      <dgm:prSet/>
      <dgm:spPr/>
      <dgm:t>
        <a:bodyPr/>
        <a:lstStyle/>
        <a:p>
          <a:r>
            <a:rPr lang="en-US"/>
            <a:t>Secure storage and anonymization of data necessary to maintain participant confidentiality during research process.</a:t>
          </a:r>
        </a:p>
      </dgm:t>
    </dgm:pt>
    <dgm:pt modelId="{067C3EAD-CED9-4853-B8F2-8FD693C15AA5}" type="parTrans" cxnId="{5B532131-AC0E-4404-A3BE-4223AA2403F2}">
      <dgm:prSet/>
      <dgm:spPr/>
      <dgm:t>
        <a:bodyPr/>
        <a:lstStyle/>
        <a:p>
          <a:endParaRPr lang="en-US"/>
        </a:p>
      </dgm:t>
    </dgm:pt>
    <dgm:pt modelId="{5E551CFE-5382-4A6F-BBA3-1B593F13399F}" type="sibTrans" cxnId="{5B532131-AC0E-4404-A3BE-4223AA2403F2}">
      <dgm:prSet/>
      <dgm:spPr/>
      <dgm:t>
        <a:bodyPr/>
        <a:lstStyle/>
        <a:p>
          <a:endParaRPr lang="en-US"/>
        </a:p>
      </dgm:t>
    </dgm:pt>
    <dgm:pt modelId="{E279D55E-C818-462A-BCC2-5F30FF157DBD}">
      <dgm:prSet/>
      <dgm:spPr/>
      <dgm:t>
        <a:bodyPr/>
        <a:lstStyle/>
        <a:p>
          <a:r>
            <a:rPr lang="en-US"/>
            <a:t>Guarantee of the fact that the responses will not affect the employers position or compensation results.</a:t>
          </a:r>
        </a:p>
      </dgm:t>
    </dgm:pt>
    <dgm:pt modelId="{868ADDC5-6057-4499-B799-FC32964C234A}" type="parTrans" cxnId="{C0F2EB8F-C8AE-49B7-A0DC-726002812546}">
      <dgm:prSet/>
      <dgm:spPr/>
      <dgm:t>
        <a:bodyPr/>
        <a:lstStyle/>
        <a:p>
          <a:endParaRPr lang="en-US"/>
        </a:p>
      </dgm:t>
    </dgm:pt>
    <dgm:pt modelId="{E467358A-E3A1-496F-B282-DAD8035EC3F3}" type="sibTrans" cxnId="{C0F2EB8F-C8AE-49B7-A0DC-726002812546}">
      <dgm:prSet/>
      <dgm:spPr/>
      <dgm:t>
        <a:bodyPr/>
        <a:lstStyle/>
        <a:p>
          <a:endParaRPr lang="en-US"/>
        </a:p>
      </dgm:t>
    </dgm:pt>
    <dgm:pt modelId="{85CAAF21-5F9E-4288-8A61-567431E208EF}">
      <dgm:prSet/>
      <dgm:spPr/>
      <dgm:t>
        <a:bodyPr/>
        <a:lstStyle/>
        <a:p>
          <a:r>
            <a:rPr lang="en-US"/>
            <a:t>Specialized protection of vulnerable groups (informal workers, migrants) which are referred to support services.</a:t>
          </a:r>
        </a:p>
      </dgm:t>
    </dgm:pt>
    <dgm:pt modelId="{8AEE6891-A96B-42F9-A521-9A3EBFDAAAD4}" type="parTrans" cxnId="{BD60EFFD-6033-4986-BA10-ADB25B5DAF04}">
      <dgm:prSet/>
      <dgm:spPr/>
      <dgm:t>
        <a:bodyPr/>
        <a:lstStyle/>
        <a:p>
          <a:endParaRPr lang="en-US"/>
        </a:p>
      </dgm:t>
    </dgm:pt>
    <dgm:pt modelId="{4859B3C5-5316-4888-B47B-D28A8DAF2F32}" type="sibTrans" cxnId="{BD60EFFD-6033-4986-BA10-ADB25B5DAF04}">
      <dgm:prSet/>
      <dgm:spPr/>
      <dgm:t>
        <a:bodyPr/>
        <a:lstStyle/>
        <a:p>
          <a:endParaRPr lang="en-US"/>
        </a:p>
      </dgm:t>
    </dgm:pt>
    <dgm:pt modelId="{EC17459C-777C-4C03-A357-20C063C3A7F0}" type="pres">
      <dgm:prSet presAssocID="{3A56F365-7EE2-4517-95D5-08183CA8D857}" presName="vert0" presStyleCnt="0">
        <dgm:presLayoutVars>
          <dgm:dir/>
          <dgm:animOne val="branch"/>
          <dgm:animLvl val="lvl"/>
        </dgm:presLayoutVars>
      </dgm:prSet>
      <dgm:spPr/>
    </dgm:pt>
    <dgm:pt modelId="{1B08B712-D9C8-416A-8BAE-FDEFC0F3D186}" type="pres">
      <dgm:prSet presAssocID="{DA30D660-F46F-413F-B260-37BA56292FD5}" presName="thickLine" presStyleLbl="alignNode1" presStyleIdx="0" presStyleCnt="4"/>
      <dgm:spPr/>
    </dgm:pt>
    <dgm:pt modelId="{9E07D44E-0960-40AC-BB44-E8E5C27FEA81}" type="pres">
      <dgm:prSet presAssocID="{DA30D660-F46F-413F-B260-37BA56292FD5}" presName="horz1" presStyleCnt="0"/>
      <dgm:spPr/>
    </dgm:pt>
    <dgm:pt modelId="{D374B5C1-9856-4293-853D-32C3D36CA6BD}" type="pres">
      <dgm:prSet presAssocID="{DA30D660-F46F-413F-B260-37BA56292FD5}" presName="tx1" presStyleLbl="revTx" presStyleIdx="0" presStyleCnt="4"/>
      <dgm:spPr/>
    </dgm:pt>
    <dgm:pt modelId="{3871766B-DCB2-4058-BCC8-9E2001C4F7CB}" type="pres">
      <dgm:prSet presAssocID="{DA30D660-F46F-413F-B260-37BA56292FD5}" presName="vert1" presStyleCnt="0"/>
      <dgm:spPr/>
    </dgm:pt>
    <dgm:pt modelId="{F5F5807C-FECF-43CE-8DAF-998FD2DD50E8}" type="pres">
      <dgm:prSet presAssocID="{2DDFB8C7-B8C2-49A9-B441-B818462B337A}" presName="thickLine" presStyleLbl="alignNode1" presStyleIdx="1" presStyleCnt="4"/>
      <dgm:spPr/>
    </dgm:pt>
    <dgm:pt modelId="{DC4EFD0D-63BE-43F9-A3B4-CCDCA0E2A970}" type="pres">
      <dgm:prSet presAssocID="{2DDFB8C7-B8C2-49A9-B441-B818462B337A}" presName="horz1" presStyleCnt="0"/>
      <dgm:spPr/>
    </dgm:pt>
    <dgm:pt modelId="{FAB7B093-5501-4500-912C-FCBA25E61DA9}" type="pres">
      <dgm:prSet presAssocID="{2DDFB8C7-B8C2-49A9-B441-B818462B337A}" presName="tx1" presStyleLbl="revTx" presStyleIdx="1" presStyleCnt="4"/>
      <dgm:spPr/>
    </dgm:pt>
    <dgm:pt modelId="{DA18F870-830B-4F89-9725-802150844FC2}" type="pres">
      <dgm:prSet presAssocID="{2DDFB8C7-B8C2-49A9-B441-B818462B337A}" presName="vert1" presStyleCnt="0"/>
      <dgm:spPr/>
    </dgm:pt>
    <dgm:pt modelId="{E8D2D480-6985-48D7-BA67-F6A09C0EB632}" type="pres">
      <dgm:prSet presAssocID="{E279D55E-C818-462A-BCC2-5F30FF157DBD}" presName="thickLine" presStyleLbl="alignNode1" presStyleIdx="2" presStyleCnt="4"/>
      <dgm:spPr/>
    </dgm:pt>
    <dgm:pt modelId="{6C2AC57E-E71D-4B02-8278-DE1AAC18C71E}" type="pres">
      <dgm:prSet presAssocID="{E279D55E-C818-462A-BCC2-5F30FF157DBD}" presName="horz1" presStyleCnt="0"/>
      <dgm:spPr/>
    </dgm:pt>
    <dgm:pt modelId="{712F1E1E-6705-42C9-8B88-CA2F0FDCA84E}" type="pres">
      <dgm:prSet presAssocID="{E279D55E-C818-462A-BCC2-5F30FF157DBD}" presName="tx1" presStyleLbl="revTx" presStyleIdx="2" presStyleCnt="4"/>
      <dgm:spPr/>
    </dgm:pt>
    <dgm:pt modelId="{3FF6D41C-82E0-457E-88A3-09F356254366}" type="pres">
      <dgm:prSet presAssocID="{E279D55E-C818-462A-BCC2-5F30FF157DBD}" presName="vert1" presStyleCnt="0"/>
      <dgm:spPr/>
    </dgm:pt>
    <dgm:pt modelId="{77EDD795-5834-42BA-9F44-6BD3CA21A1E1}" type="pres">
      <dgm:prSet presAssocID="{85CAAF21-5F9E-4288-8A61-567431E208EF}" presName="thickLine" presStyleLbl="alignNode1" presStyleIdx="3" presStyleCnt="4"/>
      <dgm:spPr/>
    </dgm:pt>
    <dgm:pt modelId="{F5ABD7C0-4178-4ADB-9360-22FB0755DFE0}" type="pres">
      <dgm:prSet presAssocID="{85CAAF21-5F9E-4288-8A61-567431E208EF}" presName="horz1" presStyleCnt="0"/>
      <dgm:spPr/>
    </dgm:pt>
    <dgm:pt modelId="{781D99A8-739B-43D2-AC41-F10F541B5DF8}" type="pres">
      <dgm:prSet presAssocID="{85CAAF21-5F9E-4288-8A61-567431E208EF}" presName="tx1" presStyleLbl="revTx" presStyleIdx="3" presStyleCnt="4"/>
      <dgm:spPr/>
    </dgm:pt>
    <dgm:pt modelId="{E596F1EE-AC6B-4249-8964-4D759B230137}" type="pres">
      <dgm:prSet presAssocID="{85CAAF21-5F9E-4288-8A61-567431E208EF}" presName="vert1" presStyleCnt="0"/>
      <dgm:spPr/>
    </dgm:pt>
  </dgm:ptLst>
  <dgm:cxnLst>
    <dgm:cxn modelId="{9367031A-242E-49F9-905E-196CBA59330A}" type="presOf" srcId="{85CAAF21-5F9E-4288-8A61-567431E208EF}" destId="{781D99A8-739B-43D2-AC41-F10F541B5DF8}" srcOrd="0" destOrd="0" presId="urn:microsoft.com/office/officeart/2008/layout/LinedList"/>
    <dgm:cxn modelId="{2219421E-8F3A-4E16-8CBD-9F0A1F63B539}" type="presOf" srcId="{E279D55E-C818-462A-BCC2-5F30FF157DBD}" destId="{712F1E1E-6705-42C9-8B88-CA2F0FDCA84E}" srcOrd="0" destOrd="0" presId="urn:microsoft.com/office/officeart/2008/layout/LinedList"/>
    <dgm:cxn modelId="{5B532131-AC0E-4404-A3BE-4223AA2403F2}" srcId="{3A56F365-7EE2-4517-95D5-08183CA8D857}" destId="{2DDFB8C7-B8C2-49A9-B441-B818462B337A}" srcOrd="1" destOrd="0" parTransId="{067C3EAD-CED9-4853-B8F2-8FD693C15AA5}" sibTransId="{5E551CFE-5382-4A6F-BBA3-1B593F13399F}"/>
    <dgm:cxn modelId="{C421AA76-FB37-4430-860F-FB2A6C6FBD2F}" type="presOf" srcId="{3A56F365-7EE2-4517-95D5-08183CA8D857}" destId="{EC17459C-777C-4C03-A357-20C063C3A7F0}" srcOrd="0" destOrd="0" presId="urn:microsoft.com/office/officeart/2008/layout/LinedList"/>
    <dgm:cxn modelId="{C0F2EB8F-C8AE-49B7-A0DC-726002812546}" srcId="{3A56F365-7EE2-4517-95D5-08183CA8D857}" destId="{E279D55E-C818-462A-BCC2-5F30FF157DBD}" srcOrd="2" destOrd="0" parTransId="{868ADDC5-6057-4499-B799-FC32964C234A}" sibTransId="{E467358A-E3A1-496F-B282-DAD8035EC3F3}"/>
    <dgm:cxn modelId="{0FB20AAD-977A-4296-913E-6AE68D4F6BC5}" type="presOf" srcId="{2DDFB8C7-B8C2-49A9-B441-B818462B337A}" destId="{FAB7B093-5501-4500-912C-FCBA25E61DA9}" srcOrd="0" destOrd="0" presId="urn:microsoft.com/office/officeart/2008/layout/LinedList"/>
    <dgm:cxn modelId="{F080D1CC-49D5-484C-8371-4CD3BDF34AC5}" type="presOf" srcId="{DA30D660-F46F-413F-B260-37BA56292FD5}" destId="{D374B5C1-9856-4293-853D-32C3D36CA6BD}" srcOrd="0" destOrd="0" presId="urn:microsoft.com/office/officeart/2008/layout/LinedList"/>
    <dgm:cxn modelId="{D4ADC1E4-EEDF-434D-93D9-D9A436501C5E}" srcId="{3A56F365-7EE2-4517-95D5-08183CA8D857}" destId="{DA30D660-F46F-413F-B260-37BA56292FD5}" srcOrd="0" destOrd="0" parTransId="{9996A983-2755-4621-9A72-300BE777B837}" sibTransId="{2732A1AB-89B1-4BF8-8A8D-D982054E9761}"/>
    <dgm:cxn modelId="{BD60EFFD-6033-4986-BA10-ADB25B5DAF04}" srcId="{3A56F365-7EE2-4517-95D5-08183CA8D857}" destId="{85CAAF21-5F9E-4288-8A61-567431E208EF}" srcOrd="3" destOrd="0" parTransId="{8AEE6891-A96B-42F9-A521-9A3EBFDAAAD4}" sibTransId="{4859B3C5-5316-4888-B47B-D28A8DAF2F32}"/>
    <dgm:cxn modelId="{4463A311-52F8-46C2-9500-C45FB3768305}" type="presParOf" srcId="{EC17459C-777C-4C03-A357-20C063C3A7F0}" destId="{1B08B712-D9C8-416A-8BAE-FDEFC0F3D186}" srcOrd="0" destOrd="0" presId="urn:microsoft.com/office/officeart/2008/layout/LinedList"/>
    <dgm:cxn modelId="{795D5316-0EBD-418D-A520-E3168408EA3C}" type="presParOf" srcId="{EC17459C-777C-4C03-A357-20C063C3A7F0}" destId="{9E07D44E-0960-40AC-BB44-E8E5C27FEA81}" srcOrd="1" destOrd="0" presId="urn:microsoft.com/office/officeart/2008/layout/LinedList"/>
    <dgm:cxn modelId="{3DDAE518-96C6-4D2A-9924-BEB58871D81A}" type="presParOf" srcId="{9E07D44E-0960-40AC-BB44-E8E5C27FEA81}" destId="{D374B5C1-9856-4293-853D-32C3D36CA6BD}" srcOrd="0" destOrd="0" presId="urn:microsoft.com/office/officeart/2008/layout/LinedList"/>
    <dgm:cxn modelId="{7D46DEAF-7835-40AD-969F-3E6FB299CAC8}" type="presParOf" srcId="{9E07D44E-0960-40AC-BB44-E8E5C27FEA81}" destId="{3871766B-DCB2-4058-BCC8-9E2001C4F7CB}" srcOrd="1" destOrd="0" presId="urn:microsoft.com/office/officeart/2008/layout/LinedList"/>
    <dgm:cxn modelId="{62DFE5C4-BAE0-4C04-8500-0540D847D288}" type="presParOf" srcId="{EC17459C-777C-4C03-A357-20C063C3A7F0}" destId="{F5F5807C-FECF-43CE-8DAF-998FD2DD50E8}" srcOrd="2" destOrd="0" presId="urn:microsoft.com/office/officeart/2008/layout/LinedList"/>
    <dgm:cxn modelId="{D5E885C4-C7F5-4218-B19E-31EFD6C3F280}" type="presParOf" srcId="{EC17459C-777C-4C03-A357-20C063C3A7F0}" destId="{DC4EFD0D-63BE-43F9-A3B4-CCDCA0E2A970}" srcOrd="3" destOrd="0" presId="urn:microsoft.com/office/officeart/2008/layout/LinedList"/>
    <dgm:cxn modelId="{C36ACF1E-262E-4D36-B9C3-45DAC9A151D2}" type="presParOf" srcId="{DC4EFD0D-63BE-43F9-A3B4-CCDCA0E2A970}" destId="{FAB7B093-5501-4500-912C-FCBA25E61DA9}" srcOrd="0" destOrd="0" presId="urn:microsoft.com/office/officeart/2008/layout/LinedList"/>
    <dgm:cxn modelId="{4F362098-824D-4424-893B-C30811FEB6BF}" type="presParOf" srcId="{DC4EFD0D-63BE-43F9-A3B4-CCDCA0E2A970}" destId="{DA18F870-830B-4F89-9725-802150844FC2}" srcOrd="1" destOrd="0" presId="urn:microsoft.com/office/officeart/2008/layout/LinedList"/>
    <dgm:cxn modelId="{87514759-19A6-49F0-B730-3FE97B5D9559}" type="presParOf" srcId="{EC17459C-777C-4C03-A357-20C063C3A7F0}" destId="{E8D2D480-6985-48D7-BA67-F6A09C0EB632}" srcOrd="4" destOrd="0" presId="urn:microsoft.com/office/officeart/2008/layout/LinedList"/>
    <dgm:cxn modelId="{ED64B891-A31D-457A-87BE-ADF50DB07472}" type="presParOf" srcId="{EC17459C-777C-4C03-A357-20C063C3A7F0}" destId="{6C2AC57E-E71D-4B02-8278-DE1AAC18C71E}" srcOrd="5" destOrd="0" presId="urn:microsoft.com/office/officeart/2008/layout/LinedList"/>
    <dgm:cxn modelId="{879F7B4E-444D-4CA9-8A75-9D9DE889A561}" type="presParOf" srcId="{6C2AC57E-E71D-4B02-8278-DE1AAC18C71E}" destId="{712F1E1E-6705-42C9-8B88-CA2F0FDCA84E}" srcOrd="0" destOrd="0" presId="urn:microsoft.com/office/officeart/2008/layout/LinedList"/>
    <dgm:cxn modelId="{9EE5BB28-B65C-42D2-953C-0A2979935F9E}" type="presParOf" srcId="{6C2AC57E-E71D-4B02-8278-DE1AAC18C71E}" destId="{3FF6D41C-82E0-457E-88A3-09F356254366}" srcOrd="1" destOrd="0" presId="urn:microsoft.com/office/officeart/2008/layout/LinedList"/>
    <dgm:cxn modelId="{97D907CA-3C28-41F3-9BE3-5CEE50F67C39}" type="presParOf" srcId="{EC17459C-777C-4C03-A357-20C063C3A7F0}" destId="{77EDD795-5834-42BA-9F44-6BD3CA21A1E1}" srcOrd="6" destOrd="0" presId="urn:microsoft.com/office/officeart/2008/layout/LinedList"/>
    <dgm:cxn modelId="{C72DE87C-6E0A-4019-884E-36901BF403FE}" type="presParOf" srcId="{EC17459C-777C-4C03-A357-20C063C3A7F0}" destId="{F5ABD7C0-4178-4ADB-9360-22FB0755DFE0}" srcOrd="7" destOrd="0" presId="urn:microsoft.com/office/officeart/2008/layout/LinedList"/>
    <dgm:cxn modelId="{C6771006-443D-4CF8-9C3D-625646DE773D}" type="presParOf" srcId="{F5ABD7C0-4178-4ADB-9360-22FB0755DFE0}" destId="{781D99A8-739B-43D2-AC41-F10F541B5DF8}" srcOrd="0" destOrd="0" presId="urn:microsoft.com/office/officeart/2008/layout/LinedList"/>
    <dgm:cxn modelId="{2706C64E-72D5-4270-B49F-F866CBF23C55}" type="presParOf" srcId="{F5ABD7C0-4178-4ADB-9360-22FB0755DFE0}" destId="{E596F1EE-AC6B-4249-8964-4D759B230137}"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3A56F365-7EE2-4517-95D5-08183CA8D857}"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DA30D660-F46F-413F-B260-37BA56292FD5}">
      <dgm:prSet/>
      <dgm:spPr/>
      <dgm:t>
        <a:bodyPr/>
        <a:lstStyle/>
        <a:p>
          <a:r>
            <a:rPr lang="en-US" dirty="0">
              <a:effectLst/>
              <a:latin typeface="Calibri" panose="020F0502020204030204" pitchFamily="34" charset="0"/>
              <a:ea typeface="Calibri" panose="020F0502020204030204" pitchFamily="34" charset="0"/>
              <a:cs typeface="Times New Roman" panose="02020603050405020304" pitchFamily="18" charset="0"/>
            </a:rPr>
            <a:t>Strong association between injury and poor mental health </a:t>
          </a:r>
          <a:endParaRPr lang="en-US" dirty="0"/>
        </a:p>
      </dgm:t>
    </dgm:pt>
    <dgm:pt modelId="{9996A983-2755-4621-9A72-300BE777B837}" type="parTrans" cxnId="{D4ADC1E4-EEDF-434D-93D9-D9A436501C5E}">
      <dgm:prSet/>
      <dgm:spPr/>
      <dgm:t>
        <a:bodyPr/>
        <a:lstStyle/>
        <a:p>
          <a:endParaRPr lang="en-US"/>
        </a:p>
      </dgm:t>
    </dgm:pt>
    <dgm:pt modelId="{2732A1AB-89B1-4BF8-8A8D-D982054E9761}" type="sibTrans" cxnId="{D4ADC1E4-EEDF-434D-93D9-D9A436501C5E}">
      <dgm:prSet/>
      <dgm:spPr/>
      <dgm:t>
        <a:bodyPr/>
        <a:lstStyle/>
        <a:p>
          <a:endParaRPr lang="en-US"/>
        </a:p>
      </dgm:t>
    </dgm:pt>
    <dgm:pt modelId="{2DDFB8C7-B8C2-49A9-B441-B818462B337A}">
      <dgm:prSet/>
      <dgm:spPr/>
      <dgm:t>
        <a:bodyPr/>
        <a:lstStyle/>
        <a:p>
          <a:r>
            <a:rPr lang="en-US" dirty="0">
              <a:effectLst/>
              <a:latin typeface="+mn-lt"/>
              <a:ea typeface="Calibri" panose="020F0502020204030204" pitchFamily="34" charset="0"/>
              <a:cs typeface="Times New Roman" panose="02020603050405020304" pitchFamily="18" charset="0"/>
            </a:rPr>
            <a:t>Higher injury rates in informal and high-risk sectors (</a:t>
          </a:r>
          <a:r>
            <a:rPr lang="en-US" b="0" i="0" dirty="0" err="1">
              <a:solidFill>
                <a:srgbClr val="222222"/>
              </a:solidFill>
              <a:effectLst/>
              <a:latin typeface="+mn-lt"/>
              <a:ea typeface="Tahoma" panose="020B0604030504040204" pitchFamily="34" charset="0"/>
              <a:cs typeface="Times New Roman" panose="02020603050405020304" pitchFamily="18" charset="0"/>
            </a:rPr>
            <a:t>Pavilanis</a:t>
          </a:r>
          <a:r>
            <a:rPr lang="en-US" b="0" i="0" dirty="0">
              <a:solidFill>
                <a:srgbClr val="222222"/>
              </a:solidFill>
              <a:effectLst/>
              <a:latin typeface="+mn-lt"/>
              <a:ea typeface="Tahoma" panose="020B0604030504040204" pitchFamily="34" charset="0"/>
              <a:cs typeface="Times New Roman" panose="02020603050405020304" pitchFamily="18" charset="0"/>
            </a:rPr>
            <a:t> et al., 2023)</a:t>
          </a:r>
          <a:r>
            <a:rPr lang="en-US" dirty="0">
              <a:effectLst/>
              <a:latin typeface="+mn-lt"/>
              <a:ea typeface="Calibri" panose="020F0502020204030204" pitchFamily="34" charset="0"/>
              <a:cs typeface="Times New Roman" panose="02020603050405020304" pitchFamily="18" charset="0"/>
            </a:rPr>
            <a:t> </a:t>
          </a:r>
          <a:endParaRPr lang="en-US" dirty="0">
            <a:latin typeface="+mn-lt"/>
          </a:endParaRPr>
        </a:p>
      </dgm:t>
    </dgm:pt>
    <dgm:pt modelId="{067C3EAD-CED9-4853-B8F2-8FD693C15AA5}" type="parTrans" cxnId="{5B532131-AC0E-4404-A3BE-4223AA2403F2}">
      <dgm:prSet/>
      <dgm:spPr/>
      <dgm:t>
        <a:bodyPr/>
        <a:lstStyle/>
        <a:p>
          <a:endParaRPr lang="en-US"/>
        </a:p>
      </dgm:t>
    </dgm:pt>
    <dgm:pt modelId="{5E551CFE-5382-4A6F-BBA3-1B593F13399F}" type="sibTrans" cxnId="{5B532131-AC0E-4404-A3BE-4223AA2403F2}">
      <dgm:prSet/>
      <dgm:spPr/>
      <dgm:t>
        <a:bodyPr/>
        <a:lstStyle/>
        <a:p>
          <a:endParaRPr lang="en-US"/>
        </a:p>
      </dgm:t>
    </dgm:pt>
    <dgm:pt modelId="{E279D55E-C818-462A-BCC2-5F30FF157DBD}">
      <dgm:prSet/>
      <dgm:spPr/>
      <dgm:t>
        <a:bodyPr/>
        <a:lstStyle/>
        <a:p>
          <a:r>
            <a:rPr lang="en-US" dirty="0">
              <a:effectLst/>
              <a:latin typeface="Calibri" panose="020F0502020204030204" pitchFamily="34" charset="0"/>
              <a:ea typeface="Calibri" panose="020F0502020204030204" pitchFamily="34" charset="0"/>
              <a:cs typeface="Times New Roman" panose="02020603050405020304" pitchFamily="18" charset="0"/>
            </a:rPr>
            <a:t>Socioeconomic status influences causal attribution patterns </a:t>
          </a:r>
          <a:endParaRPr lang="en-US" dirty="0"/>
        </a:p>
      </dgm:t>
    </dgm:pt>
    <dgm:pt modelId="{868ADDC5-6057-4499-B799-FC32964C234A}" type="parTrans" cxnId="{C0F2EB8F-C8AE-49B7-A0DC-726002812546}">
      <dgm:prSet/>
      <dgm:spPr/>
      <dgm:t>
        <a:bodyPr/>
        <a:lstStyle/>
        <a:p>
          <a:endParaRPr lang="en-US"/>
        </a:p>
      </dgm:t>
    </dgm:pt>
    <dgm:pt modelId="{E467358A-E3A1-496F-B282-DAD8035EC3F3}" type="sibTrans" cxnId="{C0F2EB8F-C8AE-49B7-A0DC-726002812546}">
      <dgm:prSet/>
      <dgm:spPr/>
      <dgm:t>
        <a:bodyPr/>
        <a:lstStyle/>
        <a:p>
          <a:endParaRPr lang="en-US"/>
        </a:p>
      </dgm:t>
    </dgm:pt>
    <dgm:pt modelId="{85CAAF21-5F9E-4288-8A61-567431E208EF}">
      <dgm:prSet/>
      <dgm:spPr/>
      <dgm:t>
        <a:bodyPr/>
        <a:lstStyle/>
        <a:p>
          <a:r>
            <a:rPr lang="en-US" dirty="0">
              <a:effectLst/>
              <a:latin typeface="Calibri" panose="020F0502020204030204" pitchFamily="34" charset="0"/>
              <a:ea typeface="Calibri" panose="020F0502020204030204" pitchFamily="34" charset="0"/>
              <a:cs typeface="Times New Roman" panose="02020603050405020304" pitchFamily="18" charset="0"/>
            </a:rPr>
            <a:t>System-level factors often overlooked in injury blame </a:t>
          </a:r>
          <a:endParaRPr lang="en-US" dirty="0"/>
        </a:p>
      </dgm:t>
    </dgm:pt>
    <dgm:pt modelId="{8AEE6891-A96B-42F9-A521-9A3EBFDAAAD4}" type="parTrans" cxnId="{BD60EFFD-6033-4986-BA10-ADB25B5DAF04}">
      <dgm:prSet/>
      <dgm:spPr/>
      <dgm:t>
        <a:bodyPr/>
        <a:lstStyle/>
        <a:p>
          <a:endParaRPr lang="en-US"/>
        </a:p>
      </dgm:t>
    </dgm:pt>
    <dgm:pt modelId="{4859B3C5-5316-4888-B47B-D28A8DAF2F32}" type="sibTrans" cxnId="{BD60EFFD-6033-4986-BA10-ADB25B5DAF04}">
      <dgm:prSet/>
      <dgm:spPr/>
      <dgm:t>
        <a:bodyPr/>
        <a:lstStyle/>
        <a:p>
          <a:endParaRPr lang="en-US"/>
        </a:p>
      </dgm:t>
    </dgm:pt>
    <dgm:pt modelId="{EC17459C-777C-4C03-A357-20C063C3A7F0}" type="pres">
      <dgm:prSet presAssocID="{3A56F365-7EE2-4517-95D5-08183CA8D857}" presName="vert0" presStyleCnt="0">
        <dgm:presLayoutVars>
          <dgm:dir/>
          <dgm:animOne val="branch"/>
          <dgm:animLvl val="lvl"/>
        </dgm:presLayoutVars>
      </dgm:prSet>
      <dgm:spPr/>
    </dgm:pt>
    <dgm:pt modelId="{1B08B712-D9C8-416A-8BAE-FDEFC0F3D186}" type="pres">
      <dgm:prSet presAssocID="{DA30D660-F46F-413F-B260-37BA56292FD5}" presName="thickLine" presStyleLbl="alignNode1" presStyleIdx="0" presStyleCnt="4"/>
      <dgm:spPr/>
    </dgm:pt>
    <dgm:pt modelId="{9E07D44E-0960-40AC-BB44-E8E5C27FEA81}" type="pres">
      <dgm:prSet presAssocID="{DA30D660-F46F-413F-B260-37BA56292FD5}" presName="horz1" presStyleCnt="0"/>
      <dgm:spPr/>
    </dgm:pt>
    <dgm:pt modelId="{D374B5C1-9856-4293-853D-32C3D36CA6BD}" type="pres">
      <dgm:prSet presAssocID="{DA30D660-F46F-413F-B260-37BA56292FD5}" presName="tx1" presStyleLbl="revTx" presStyleIdx="0" presStyleCnt="4"/>
      <dgm:spPr/>
    </dgm:pt>
    <dgm:pt modelId="{3871766B-DCB2-4058-BCC8-9E2001C4F7CB}" type="pres">
      <dgm:prSet presAssocID="{DA30D660-F46F-413F-B260-37BA56292FD5}" presName="vert1" presStyleCnt="0"/>
      <dgm:spPr/>
    </dgm:pt>
    <dgm:pt modelId="{F5F5807C-FECF-43CE-8DAF-998FD2DD50E8}" type="pres">
      <dgm:prSet presAssocID="{2DDFB8C7-B8C2-49A9-B441-B818462B337A}" presName="thickLine" presStyleLbl="alignNode1" presStyleIdx="1" presStyleCnt="4"/>
      <dgm:spPr/>
    </dgm:pt>
    <dgm:pt modelId="{DC4EFD0D-63BE-43F9-A3B4-CCDCA0E2A970}" type="pres">
      <dgm:prSet presAssocID="{2DDFB8C7-B8C2-49A9-B441-B818462B337A}" presName="horz1" presStyleCnt="0"/>
      <dgm:spPr/>
    </dgm:pt>
    <dgm:pt modelId="{FAB7B093-5501-4500-912C-FCBA25E61DA9}" type="pres">
      <dgm:prSet presAssocID="{2DDFB8C7-B8C2-49A9-B441-B818462B337A}" presName="tx1" presStyleLbl="revTx" presStyleIdx="1" presStyleCnt="4"/>
      <dgm:spPr/>
    </dgm:pt>
    <dgm:pt modelId="{DA18F870-830B-4F89-9725-802150844FC2}" type="pres">
      <dgm:prSet presAssocID="{2DDFB8C7-B8C2-49A9-B441-B818462B337A}" presName="vert1" presStyleCnt="0"/>
      <dgm:spPr/>
    </dgm:pt>
    <dgm:pt modelId="{E8D2D480-6985-48D7-BA67-F6A09C0EB632}" type="pres">
      <dgm:prSet presAssocID="{E279D55E-C818-462A-BCC2-5F30FF157DBD}" presName="thickLine" presStyleLbl="alignNode1" presStyleIdx="2" presStyleCnt="4"/>
      <dgm:spPr/>
    </dgm:pt>
    <dgm:pt modelId="{6C2AC57E-E71D-4B02-8278-DE1AAC18C71E}" type="pres">
      <dgm:prSet presAssocID="{E279D55E-C818-462A-BCC2-5F30FF157DBD}" presName="horz1" presStyleCnt="0"/>
      <dgm:spPr/>
    </dgm:pt>
    <dgm:pt modelId="{712F1E1E-6705-42C9-8B88-CA2F0FDCA84E}" type="pres">
      <dgm:prSet presAssocID="{E279D55E-C818-462A-BCC2-5F30FF157DBD}" presName="tx1" presStyleLbl="revTx" presStyleIdx="2" presStyleCnt="4"/>
      <dgm:spPr/>
    </dgm:pt>
    <dgm:pt modelId="{3FF6D41C-82E0-457E-88A3-09F356254366}" type="pres">
      <dgm:prSet presAssocID="{E279D55E-C818-462A-BCC2-5F30FF157DBD}" presName="vert1" presStyleCnt="0"/>
      <dgm:spPr/>
    </dgm:pt>
    <dgm:pt modelId="{77EDD795-5834-42BA-9F44-6BD3CA21A1E1}" type="pres">
      <dgm:prSet presAssocID="{85CAAF21-5F9E-4288-8A61-567431E208EF}" presName="thickLine" presStyleLbl="alignNode1" presStyleIdx="3" presStyleCnt="4"/>
      <dgm:spPr/>
    </dgm:pt>
    <dgm:pt modelId="{F5ABD7C0-4178-4ADB-9360-22FB0755DFE0}" type="pres">
      <dgm:prSet presAssocID="{85CAAF21-5F9E-4288-8A61-567431E208EF}" presName="horz1" presStyleCnt="0"/>
      <dgm:spPr/>
    </dgm:pt>
    <dgm:pt modelId="{781D99A8-739B-43D2-AC41-F10F541B5DF8}" type="pres">
      <dgm:prSet presAssocID="{85CAAF21-5F9E-4288-8A61-567431E208EF}" presName="tx1" presStyleLbl="revTx" presStyleIdx="3" presStyleCnt="4"/>
      <dgm:spPr/>
    </dgm:pt>
    <dgm:pt modelId="{E596F1EE-AC6B-4249-8964-4D759B230137}" type="pres">
      <dgm:prSet presAssocID="{85CAAF21-5F9E-4288-8A61-567431E208EF}" presName="vert1" presStyleCnt="0"/>
      <dgm:spPr/>
    </dgm:pt>
  </dgm:ptLst>
  <dgm:cxnLst>
    <dgm:cxn modelId="{9367031A-242E-49F9-905E-196CBA59330A}" type="presOf" srcId="{85CAAF21-5F9E-4288-8A61-567431E208EF}" destId="{781D99A8-739B-43D2-AC41-F10F541B5DF8}" srcOrd="0" destOrd="0" presId="urn:microsoft.com/office/officeart/2008/layout/LinedList"/>
    <dgm:cxn modelId="{2219421E-8F3A-4E16-8CBD-9F0A1F63B539}" type="presOf" srcId="{E279D55E-C818-462A-BCC2-5F30FF157DBD}" destId="{712F1E1E-6705-42C9-8B88-CA2F0FDCA84E}" srcOrd="0" destOrd="0" presId="urn:microsoft.com/office/officeart/2008/layout/LinedList"/>
    <dgm:cxn modelId="{5B532131-AC0E-4404-A3BE-4223AA2403F2}" srcId="{3A56F365-7EE2-4517-95D5-08183CA8D857}" destId="{2DDFB8C7-B8C2-49A9-B441-B818462B337A}" srcOrd="1" destOrd="0" parTransId="{067C3EAD-CED9-4853-B8F2-8FD693C15AA5}" sibTransId="{5E551CFE-5382-4A6F-BBA3-1B593F13399F}"/>
    <dgm:cxn modelId="{C421AA76-FB37-4430-860F-FB2A6C6FBD2F}" type="presOf" srcId="{3A56F365-7EE2-4517-95D5-08183CA8D857}" destId="{EC17459C-777C-4C03-A357-20C063C3A7F0}" srcOrd="0" destOrd="0" presId="urn:microsoft.com/office/officeart/2008/layout/LinedList"/>
    <dgm:cxn modelId="{C0F2EB8F-C8AE-49B7-A0DC-726002812546}" srcId="{3A56F365-7EE2-4517-95D5-08183CA8D857}" destId="{E279D55E-C818-462A-BCC2-5F30FF157DBD}" srcOrd="2" destOrd="0" parTransId="{868ADDC5-6057-4499-B799-FC32964C234A}" sibTransId="{E467358A-E3A1-496F-B282-DAD8035EC3F3}"/>
    <dgm:cxn modelId="{0FB20AAD-977A-4296-913E-6AE68D4F6BC5}" type="presOf" srcId="{2DDFB8C7-B8C2-49A9-B441-B818462B337A}" destId="{FAB7B093-5501-4500-912C-FCBA25E61DA9}" srcOrd="0" destOrd="0" presId="urn:microsoft.com/office/officeart/2008/layout/LinedList"/>
    <dgm:cxn modelId="{F080D1CC-49D5-484C-8371-4CD3BDF34AC5}" type="presOf" srcId="{DA30D660-F46F-413F-B260-37BA56292FD5}" destId="{D374B5C1-9856-4293-853D-32C3D36CA6BD}" srcOrd="0" destOrd="0" presId="urn:microsoft.com/office/officeart/2008/layout/LinedList"/>
    <dgm:cxn modelId="{D4ADC1E4-EEDF-434D-93D9-D9A436501C5E}" srcId="{3A56F365-7EE2-4517-95D5-08183CA8D857}" destId="{DA30D660-F46F-413F-B260-37BA56292FD5}" srcOrd="0" destOrd="0" parTransId="{9996A983-2755-4621-9A72-300BE777B837}" sibTransId="{2732A1AB-89B1-4BF8-8A8D-D982054E9761}"/>
    <dgm:cxn modelId="{BD60EFFD-6033-4986-BA10-ADB25B5DAF04}" srcId="{3A56F365-7EE2-4517-95D5-08183CA8D857}" destId="{85CAAF21-5F9E-4288-8A61-567431E208EF}" srcOrd="3" destOrd="0" parTransId="{8AEE6891-A96B-42F9-A521-9A3EBFDAAAD4}" sibTransId="{4859B3C5-5316-4888-B47B-D28A8DAF2F32}"/>
    <dgm:cxn modelId="{4463A311-52F8-46C2-9500-C45FB3768305}" type="presParOf" srcId="{EC17459C-777C-4C03-A357-20C063C3A7F0}" destId="{1B08B712-D9C8-416A-8BAE-FDEFC0F3D186}" srcOrd="0" destOrd="0" presId="urn:microsoft.com/office/officeart/2008/layout/LinedList"/>
    <dgm:cxn modelId="{795D5316-0EBD-418D-A520-E3168408EA3C}" type="presParOf" srcId="{EC17459C-777C-4C03-A357-20C063C3A7F0}" destId="{9E07D44E-0960-40AC-BB44-E8E5C27FEA81}" srcOrd="1" destOrd="0" presId="urn:microsoft.com/office/officeart/2008/layout/LinedList"/>
    <dgm:cxn modelId="{3DDAE518-96C6-4D2A-9924-BEB58871D81A}" type="presParOf" srcId="{9E07D44E-0960-40AC-BB44-E8E5C27FEA81}" destId="{D374B5C1-9856-4293-853D-32C3D36CA6BD}" srcOrd="0" destOrd="0" presId="urn:microsoft.com/office/officeart/2008/layout/LinedList"/>
    <dgm:cxn modelId="{7D46DEAF-7835-40AD-969F-3E6FB299CAC8}" type="presParOf" srcId="{9E07D44E-0960-40AC-BB44-E8E5C27FEA81}" destId="{3871766B-DCB2-4058-BCC8-9E2001C4F7CB}" srcOrd="1" destOrd="0" presId="urn:microsoft.com/office/officeart/2008/layout/LinedList"/>
    <dgm:cxn modelId="{62DFE5C4-BAE0-4C04-8500-0540D847D288}" type="presParOf" srcId="{EC17459C-777C-4C03-A357-20C063C3A7F0}" destId="{F5F5807C-FECF-43CE-8DAF-998FD2DD50E8}" srcOrd="2" destOrd="0" presId="urn:microsoft.com/office/officeart/2008/layout/LinedList"/>
    <dgm:cxn modelId="{D5E885C4-C7F5-4218-B19E-31EFD6C3F280}" type="presParOf" srcId="{EC17459C-777C-4C03-A357-20C063C3A7F0}" destId="{DC4EFD0D-63BE-43F9-A3B4-CCDCA0E2A970}" srcOrd="3" destOrd="0" presId="urn:microsoft.com/office/officeart/2008/layout/LinedList"/>
    <dgm:cxn modelId="{C36ACF1E-262E-4D36-B9C3-45DAC9A151D2}" type="presParOf" srcId="{DC4EFD0D-63BE-43F9-A3B4-CCDCA0E2A970}" destId="{FAB7B093-5501-4500-912C-FCBA25E61DA9}" srcOrd="0" destOrd="0" presId="urn:microsoft.com/office/officeart/2008/layout/LinedList"/>
    <dgm:cxn modelId="{4F362098-824D-4424-893B-C30811FEB6BF}" type="presParOf" srcId="{DC4EFD0D-63BE-43F9-A3B4-CCDCA0E2A970}" destId="{DA18F870-830B-4F89-9725-802150844FC2}" srcOrd="1" destOrd="0" presId="urn:microsoft.com/office/officeart/2008/layout/LinedList"/>
    <dgm:cxn modelId="{87514759-19A6-49F0-B730-3FE97B5D9559}" type="presParOf" srcId="{EC17459C-777C-4C03-A357-20C063C3A7F0}" destId="{E8D2D480-6985-48D7-BA67-F6A09C0EB632}" srcOrd="4" destOrd="0" presId="urn:microsoft.com/office/officeart/2008/layout/LinedList"/>
    <dgm:cxn modelId="{ED64B891-A31D-457A-87BE-ADF50DB07472}" type="presParOf" srcId="{EC17459C-777C-4C03-A357-20C063C3A7F0}" destId="{6C2AC57E-E71D-4B02-8278-DE1AAC18C71E}" srcOrd="5" destOrd="0" presId="urn:microsoft.com/office/officeart/2008/layout/LinedList"/>
    <dgm:cxn modelId="{879F7B4E-444D-4CA9-8A75-9D9DE889A561}" type="presParOf" srcId="{6C2AC57E-E71D-4B02-8278-DE1AAC18C71E}" destId="{712F1E1E-6705-42C9-8B88-CA2F0FDCA84E}" srcOrd="0" destOrd="0" presId="urn:microsoft.com/office/officeart/2008/layout/LinedList"/>
    <dgm:cxn modelId="{9EE5BB28-B65C-42D2-953C-0A2979935F9E}" type="presParOf" srcId="{6C2AC57E-E71D-4B02-8278-DE1AAC18C71E}" destId="{3FF6D41C-82E0-457E-88A3-09F356254366}" srcOrd="1" destOrd="0" presId="urn:microsoft.com/office/officeart/2008/layout/LinedList"/>
    <dgm:cxn modelId="{97D907CA-3C28-41F3-9BE3-5CEE50F67C39}" type="presParOf" srcId="{EC17459C-777C-4C03-A357-20C063C3A7F0}" destId="{77EDD795-5834-42BA-9F44-6BD3CA21A1E1}" srcOrd="6" destOrd="0" presId="urn:microsoft.com/office/officeart/2008/layout/LinedList"/>
    <dgm:cxn modelId="{C72DE87C-6E0A-4019-884E-36901BF403FE}" type="presParOf" srcId="{EC17459C-777C-4C03-A357-20C063C3A7F0}" destId="{F5ABD7C0-4178-4ADB-9360-22FB0755DFE0}" srcOrd="7" destOrd="0" presId="urn:microsoft.com/office/officeart/2008/layout/LinedList"/>
    <dgm:cxn modelId="{C6771006-443D-4CF8-9C3D-625646DE773D}" type="presParOf" srcId="{F5ABD7C0-4178-4ADB-9360-22FB0755DFE0}" destId="{781D99A8-739B-43D2-AC41-F10F541B5DF8}" srcOrd="0" destOrd="0" presId="urn:microsoft.com/office/officeart/2008/layout/LinedList"/>
    <dgm:cxn modelId="{2706C64E-72D5-4270-B49F-F866CBF23C55}" type="presParOf" srcId="{F5ABD7C0-4178-4ADB-9360-22FB0755DFE0}" destId="{E596F1EE-AC6B-4249-8964-4D759B230137}"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3F7B1D7-6DDA-408B-B14C-CC1077BD7A38}" type="doc">
      <dgm:prSet loTypeId="urn:microsoft.com/office/officeart/2005/8/layout/vList2" loCatId="list" qsTypeId="urn:microsoft.com/office/officeart/2005/8/quickstyle/simple1" qsCatId="simple" csTypeId="urn:microsoft.com/office/officeart/2005/8/colors/accent5_4" csCatId="accent5"/>
      <dgm:spPr/>
      <dgm:t>
        <a:bodyPr/>
        <a:lstStyle/>
        <a:p>
          <a:endParaRPr lang="en-US"/>
        </a:p>
      </dgm:t>
    </dgm:pt>
    <dgm:pt modelId="{1E5ACA64-DBAF-432F-BE85-2AD427FFD589}">
      <dgm:prSet/>
      <dgm:spPr/>
      <dgm:t>
        <a:bodyPr/>
        <a:lstStyle/>
        <a:p>
          <a:r>
            <a:rPr lang="en-US"/>
            <a:t>Minimal combination of injury prevalence and mental health consequences studies.</a:t>
          </a:r>
        </a:p>
      </dgm:t>
    </dgm:pt>
    <dgm:pt modelId="{C078897E-EC74-420D-BC45-4A338DD2343C}" type="parTrans" cxnId="{765BB49A-8545-4508-BA3D-BC0C432961FD}">
      <dgm:prSet/>
      <dgm:spPr/>
      <dgm:t>
        <a:bodyPr/>
        <a:lstStyle/>
        <a:p>
          <a:endParaRPr lang="en-US"/>
        </a:p>
      </dgm:t>
    </dgm:pt>
    <dgm:pt modelId="{2678CB45-8ABF-4BFA-B53A-02FD085867F8}" type="sibTrans" cxnId="{765BB49A-8545-4508-BA3D-BC0C432961FD}">
      <dgm:prSet/>
      <dgm:spPr/>
      <dgm:t>
        <a:bodyPr/>
        <a:lstStyle/>
        <a:p>
          <a:endParaRPr lang="en-US"/>
        </a:p>
      </dgm:t>
    </dgm:pt>
    <dgm:pt modelId="{D886A509-0CC7-48AA-8471-1151CA5E3370}">
      <dgm:prSet/>
      <dgm:spPr/>
      <dgm:t>
        <a:bodyPr/>
        <a:lstStyle/>
        <a:p>
          <a:r>
            <a:rPr lang="en-US" dirty="0"/>
            <a:t>Gap in knowing the effects of ideology and socioeconomic status on causal attributions.</a:t>
          </a:r>
        </a:p>
      </dgm:t>
    </dgm:pt>
    <dgm:pt modelId="{9107F260-5C5D-40D9-B9E3-DFAC162A0E84}" type="parTrans" cxnId="{21481100-C581-4523-9C8E-11D660B6E4F5}">
      <dgm:prSet/>
      <dgm:spPr/>
      <dgm:t>
        <a:bodyPr/>
        <a:lstStyle/>
        <a:p>
          <a:endParaRPr lang="en-US"/>
        </a:p>
      </dgm:t>
    </dgm:pt>
    <dgm:pt modelId="{0E4AA879-C61B-4725-B749-EE0C40C73EF2}" type="sibTrans" cxnId="{21481100-C581-4523-9C8E-11D660B6E4F5}">
      <dgm:prSet/>
      <dgm:spPr/>
      <dgm:t>
        <a:bodyPr/>
        <a:lstStyle/>
        <a:p>
          <a:endParaRPr lang="en-US"/>
        </a:p>
      </dgm:t>
    </dgm:pt>
    <dgm:pt modelId="{338D2E9A-9CEA-4B8F-A66C-F2CD374B763B}">
      <dgm:prSet/>
      <dgm:spPr/>
      <dgm:t>
        <a:bodyPr/>
        <a:lstStyle/>
        <a:p>
          <a:r>
            <a:rPr lang="en-US"/>
            <a:t>Industries that were a high risk, mainly taught in the high-income context, ignoring informal workers.</a:t>
          </a:r>
        </a:p>
      </dgm:t>
    </dgm:pt>
    <dgm:pt modelId="{1B58BD05-35E5-411D-9C2E-E15C8158D06A}" type="parTrans" cxnId="{31C9F901-70E8-4BA4-A494-F50208A7A734}">
      <dgm:prSet/>
      <dgm:spPr/>
      <dgm:t>
        <a:bodyPr/>
        <a:lstStyle/>
        <a:p>
          <a:endParaRPr lang="en-US"/>
        </a:p>
      </dgm:t>
    </dgm:pt>
    <dgm:pt modelId="{687DA642-3867-46B6-812A-46C698F6F88C}" type="sibTrans" cxnId="{31C9F901-70E8-4BA4-A494-F50208A7A734}">
      <dgm:prSet/>
      <dgm:spPr/>
      <dgm:t>
        <a:bodyPr/>
        <a:lstStyle/>
        <a:p>
          <a:endParaRPr lang="en-US"/>
        </a:p>
      </dgm:t>
    </dgm:pt>
    <dgm:pt modelId="{A58CA886-846C-4B67-819B-C4E65D94A63C}">
      <dgm:prSet/>
      <dgm:spPr/>
      <dgm:t>
        <a:bodyPr/>
        <a:lstStyle/>
        <a:p>
          <a:r>
            <a:rPr lang="en-US"/>
            <a:t>Should have overall method relating the results of injury to social and behavioral forces.</a:t>
          </a:r>
        </a:p>
      </dgm:t>
    </dgm:pt>
    <dgm:pt modelId="{0F344261-D507-4549-985E-55F48D406E18}" type="parTrans" cxnId="{E01A9F28-ECF2-4480-9122-A9C7324D21CF}">
      <dgm:prSet/>
      <dgm:spPr/>
      <dgm:t>
        <a:bodyPr/>
        <a:lstStyle/>
        <a:p>
          <a:endParaRPr lang="en-US"/>
        </a:p>
      </dgm:t>
    </dgm:pt>
    <dgm:pt modelId="{AF333B10-AF48-4F78-B6E6-7EEF21A9AD10}" type="sibTrans" cxnId="{E01A9F28-ECF2-4480-9122-A9C7324D21CF}">
      <dgm:prSet/>
      <dgm:spPr/>
      <dgm:t>
        <a:bodyPr/>
        <a:lstStyle/>
        <a:p>
          <a:endParaRPr lang="en-US"/>
        </a:p>
      </dgm:t>
    </dgm:pt>
    <dgm:pt modelId="{E16C4520-AB6D-4F88-BC17-C43D589E9B7A}" type="pres">
      <dgm:prSet presAssocID="{D3F7B1D7-6DDA-408B-B14C-CC1077BD7A38}" presName="linear" presStyleCnt="0">
        <dgm:presLayoutVars>
          <dgm:animLvl val="lvl"/>
          <dgm:resizeHandles val="exact"/>
        </dgm:presLayoutVars>
      </dgm:prSet>
      <dgm:spPr/>
    </dgm:pt>
    <dgm:pt modelId="{F108FD96-7C63-4CB6-BDAE-53CB1CC3BBE4}" type="pres">
      <dgm:prSet presAssocID="{1E5ACA64-DBAF-432F-BE85-2AD427FFD589}" presName="parentText" presStyleLbl="node1" presStyleIdx="0" presStyleCnt="4">
        <dgm:presLayoutVars>
          <dgm:chMax val="0"/>
          <dgm:bulletEnabled val="1"/>
        </dgm:presLayoutVars>
      </dgm:prSet>
      <dgm:spPr/>
    </dgm:pt>
    <dgm:pt modelId="{E9D8F8B8-036E-46B6-B3C8-3424F95B937E}" type="pres">
      <dgm:prSet presAssocID="{2678CB45-8ABF-4BFA-B53A-02FD085867F8}" presName="spacer" presStyleCnt="0"/>
      <dgm:spPr/>
    </dgm:pt>
    <dgm:pt modelId="{B283A35F-F7EC-4F3E-BB10-E9FAD3718172}" type="pres">
      <dgm:prSet presAssocID="{D886A509-0CC7-48AA-8471-1151CA5E3370}" presName="parentText" presStyleLbl="node1" presStyleIdx="1" presStyleCnt="4">
        <dgm:presLayoutVars>
          <dgm:chMax val="0"/>
          <dgm:bulletEnabled val="1"/>
        </dgm:presLayoutVars>
      </dgm:prSet>
      <dgm:spPr/>
    </dgm:pt>
    <dgm:pt modelId="{1FD93AC2-5DD6-44AD-8F19-64BC5E3C10FC}" type="pres">
      <dgm:prSet presAssocID="{0E4AA879-C61B-4725-B749-EE0C40C73EF2}" presName="spacer" presStyleCnt="0"/>
      <dgm:spPr/>
    </dgm:pt>
    <dgm:pt modelId="{7AB2C257-06B5-453A-8D2D-31D5E295385D}" type="pres">
      <dgm:prSet presAssocID="{338D2E9A-9CEA-4B8F-A66C-F2CD374B763B}" presName="parentText" presStyleLbl="node1" presStyleIdx="2" presStyleCnt="4">
        <dgm:presLayoutVars>
          <dgm:chMax val="0"/>
          <dgm:bulletEnabled val="1"/>
        </dgm:presLayoutVars>
      </dgm:prSet>
      <dgm:spPr/>
    </dgm:pt>
    <dgm:pt modelId="{DBE3200F-4EB4-4147-B503-A95060900DE2}" type="pres">
      <dgm:prSet presAssocID="{687DA642-3867-46B6-812A-46C698F6F88C}" presName="spacer" presStyleCnt="0"/>
      <dgm:spPr/>
    </dgm:pt>
    <dgm:pt modelId="{62BEE230-C134-459C-808B-6BC791A20421}" type="pres">
      <dgm:prSet presAssocID="{A58CA886-846C-4B67-819B-C4E65D94A63C}" presName="parentText" presStyleLbl="node1" presStyleIdx="3" presStyleCnt="4">
        <dgm:presLayoutVars>
          <dgm:chMax val="0"/>
          <dgm:bulletEnabled val="1"/>
        </dgm:presLayoutVars>
      </dgm:prSet>
      <dgm:spPr/>
    </dgm:pt>
  </dgm:ptLst>
  <dgm:cxnLst>
    <dgm:cxn modelId="{21481100-C581-4523-9C8E-11D660B6E4F5}" srcId="{D3F7B1D7-6DDA-408B-B14C-CC1077BD7A38}" destId="{D886A509-0CC7-48AA-8471-1151CA5E3370}" srcOrd="1" destOrd="0" parTransId="{9107F260-5C5D-40D9-B9E3-DFAC162A0E84}" sibTransId="{0E4AA879-C61B-4725-B749-EE0C40C73EF2}"/>
    <dgm:cxn modelId="{31C9F901-70E8-4BA4-A494-F50208A7A734}" srcId="{D3F7B1D7-6DDA-408B-B14C-CC1077BD7A38}" destId="{338D2E9A-9CEA-4B8F-A66C-F2CD374B763B}" srcOrd="2" destOrd="0" parTransId="{1B58BD05-35E5-411D-9C2E-E15C8158D06A}" sibTransId="{687DA642-3867-46B6-812A-46C698F6F88C}"/>
    <dgm:cxn modelId="{6D664218-BB78-45A5-BFDE-47387E7B6747}" type="presOf" srcId="{1E5ACA64-DBAF-432F-BE85-2AD427FFD589}" destId="{F108FD96-7C63-4CB6-BDAE-53CB1CC3BBE4}" srcOrd="0" destOrd="0" presId="urn:microsoft.com/office/officeart/2005/8/layout/vList2"/>
    <dgm:cxn modelId="{E01A9F28-ECF2-4480-9122-A9C7324D21CF}" srcId="{D3F7B1D7-6DDA-408B-B14C-CC1077BD7A38}" destId="{A58CA886-846C-4B67-819B-C4E65D94A63C}" srcOrd="3" destOrd="0" parTransId="{0F344261-D507-4549-985E-55F48D406E18}" sibTransId="{AF333B10-AF48-4F78-B6E6-7EEF21A9AD10}"/>
    <dgm:cxn modelId="{CF98FB2E-05BF-49A8-BB41-847050C68465}" type="presOf" srcId="{D886A509-0CC7-48AA-8471-1151CA5E3370}" destId="{B283A35F-F7EC-4F3E-BB10-E9FAD3718172}" srcOrd="0" destOrd="0" presId="urn:microsoft.com/office/officeart/2005/8/layout/vList2"/>
    <dgm:cxn modelId="{EB556F4E-0DB0-4A65-B302-35A2F7A3C547}" type="presOf" srcId="{D3F7B1D7-6DDA-408B-B14C-CC1077BD7A38}" destId="{E16C4520-AB6D-4F88-BC17-C43D589E9B7A}" srcOrd="0" destOrd="0" presId="urn:microsoft.com/office/officeart/2005/8/layout/vList2"/>
    <dgm:cxn modelId="{765BB49A-8545-4508-BA3D-BC0C432961FD}" srcId="{D3F7B1D7-6DDA-408B-B14C-CC1077BD7A38}" destId="{1E5ACA64-DBAF-432F-BE85-2AD427FFD589}" srcOrd="0" destOrd="0" parTransId="{C078897E-EC74-420D-BC45-4A338DD2343C}" sibTransId="{2678CB45-8ABF-4BFA-B53A-02FD085867F8}"/>
    <dgm:cxn modelId="{0F0AF9C4-04F9-40D2-9417-232917C4DD50}" type="presOf" srcId="{A58CA886-846C-4B67-819B-C4E65D94A63C}" destId="{62BEE230-C134-459C-808B-6BC791A20421}" srcOrd="0" destOrd="0" presId="urn:microsoft.com/office/officeart/2005/8/layout/vList2"/>
    <dgm:cxn modelId="{E28413DC-C2FE-4D99-95D1-1F4DC0E1845D}" type="presOf" srcId="{338D2E9A-9CEA-4B8F-A66C-F2CD374B763B}" destId="{7AB2C257-06B5-453A-8D2D-31D5E295385D}" srcOrd="0" destOrd="0" presId="urn:microsoft.com/office/officeart/2005/8/layout/vList2"/>
    <dgm:cxn modelId="{EDA0870E-D9F4-4AD3-9320-D9DBB9CA3828}" type="presParOf" srcId="{E16C4520-AB6D-4F88-BC17-C43D589E9B7A}" destId="{F108FD96-7C63-4CB6-BDAE-53CB1CC3BBE4}" srcOrd="0" destOrd="0" presId="urn:microsoft.com/office/officeart/2005/8/layout/vList2"/>
    <dgm:cxn modelId="{5EC1359D-DE69-40B8-B6C2-B6C3C2E5D427}" type="presParOf" srcId="{E16C4520-AB6D-4F88-BC17-C43D589E9B7A}" destId="{E9D8F8B8-036E-46B6-B3C8-3424F95B937E}" srcOrd="1" destOrd="0" presId="urn:microsoft.com/office/officeart/2005/8/layout/vList2"/>
    <dgm:cxn modelId="{2A3A625A-46A1-4B84-BFF7-5DEF39D8B184}" type="presParOf" srcId="{E16C4520-AB6D-4F88-BC17-C43D589E9B7A}" destId="{B283A35F-F7EC-4F3E-BB10-E9FAD3718172}" srcOrd="2" destOrd="0" presId="urn:microsoft.com/office/officeart/2005/8/layout/vList2"/>
    <dgm:cxn modelId="{05604221-BA3A-4A98-ABBC-BE95021C223B}" type="presParOf" srcId="{E16C4520-AB6D-4F88-BC17-C43D589E9B7A}" destId="{1FD93AC2-5DD6-44AD-8F19-64BC5E3C10FC}" srcOrd="3" destOrd="0" presId="urn:microsoft.com/office/officeart/2005/8/layout/vList2"/>
    <dgm:cxn modelId="{E6976A96-F9D3-416F-8471-9970556C5068}" type="presParOf" srcId="{E16C4520-AB6D-4F88-BC17-C43D589E9B7A}" destId="{7AB2C257-06B5-453A-8D2D-31D5E295385D}" srcOrd="4" destOrd="0" presId="urn:microsoft.com/office/officeart/2005/8/layout/vList2"/>
    <dgm:cxn modelId="{BE440A63-E0DC-4757-B1A9-A5DE7AE05F37}" type="presParOf" srcId="{E16C4520-AB6D-4F88-BC17-C43D589E9B7A}" destId="{DBE3200F-4EB4-4147-B503-A95060900DE2}" srcOrd="5" destOrd="0" presId="urn:microsoft.com/office/officeart/2005/8/layout/vList2"/>
    <dgm:cxn modelId="{2545AAE2-4F77-4529-8ABB-1652779BDA85}" type="presParOf" srcId="{E16C4520-AB6D-4F88-BC17-C43D589E9B7A}" destId="{62BEE230-C134-459C-808B-6BC791A20421}"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2B6A3B3-D446-4EB1-920C-B5053A002ACD}"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1FD4CF87-79B4-4B9A-BFA9-3B2BC591B6A5}">
      <dgm:prSet/>
      <dgm:spPr>
        <a:solidFill>
          <a:schemeClr val="tx2">
            <a:lumMod val="60000"/>
            <a:lumOff val="40000"/>
          </a:schemeClr>
        </a:solidFill>
      </dgm:spPr>
      <dgm:t>
        <a:bodyPr/>
        <a:lstStyle/>
        <a:p>
          <a:r>
            <a:rPr lang="en-US"/>
            <a:t>Compare injuries in the workplace in three dimensions: prevalence, mental health, and causal attributions.</a:t>
          </a:r>
        </a:p>
      </dgm:t>
    </dgm:pt>
    <dgm:pt modelId="{3F58F96F-22E8-4469-8055-431997CF89D2}" type="parTrans" cxnId="{122E5CB1-F679-4A85-B938-82C45BA5092F}">
      <dgm:prSet/>
      <dgm:spPr/>
      <dgm:t>
        <a:bodyPr/>
        <a:lstStyle/>
        <a:p>
          <a:endParaRPr lang="en-US"/>
        </a:p>
      </dgm:t>
    </dgm:pt>
    <dgm:pt modelId="{2A1CCABE-72A7-43A7-967B-C45A9C29A97B}" type="sibTrans" cxnId="{122E5CB1-F679-4A85-B938-82C45BA5092F}">
      <dgm:prSet/>
      <dgm:spPr/>
      <dgm:t>
        <a:bodyPr/>
        <a:lstStyle/>
        <a:p>
          <a:endParaRPr lang="en-US"/>
        </a:p>
      </dgm:t>
    </dgm:pt>
    <dgm:pt modelId="{3D8DA09A-40E5-4648-A3F8-D1EF7429C8C6}">
      <dgm:prSet/>
      <dgm:spPr>
        <a:solidFill>
          <a:schemeClr val="tx2">
            <a:lumMod val="60000"/>
            <a:lumOff val="40000"/>
          </a:schemeClr>
        </a:solidFill>
      </dgm:spPr>
      <dgm:t>
        <a:bodyPr/>
        <a:lstStyle/>
        <a:p>
          <a:r>
            <a:rPr lang="en-US" dirty="0"/>
            <a:t>Integrate epidemiological patterns with psychosocial and ideological factors to have comprehensive evidence.</a:t>
          </a:r>
        </a:p>
      </dgm:t>
    </dgm:pt>
    <dgm:pt modelId="{2B12CAF1-6ABC-4EB8-BE11-C412F7EEE65A}" type="parTrans" cxnId="{661BB3A1-5A8D-4BBD-BBD5-A9E4AFBACE98}">
      <dgm:prSet/>
      <dgm:spPr/>
      <dgm:t>
        <a:bodyPr/>
        <a:lstStyle/>
        <a:p>
          <a:endParaRPr lang="en-US"/>
        </a:p>
      </dgm:t>
    </dgm:pt>
    <dgm:pt modelId="{DD26E731-9F7B-4031-885C-EECF0F19E056}" type="sibTrans" cxnId="{661BB3A1-5A8D-4BBD-BBD5-A9E4AFBACE98}">
      <dgm:prSet/>
      <dgm:spPr/>
      <dgm:t>
        <a:bodyPr/>
        <a:lstStyle/>
        <a:p>
          <a:endParaRPr lang="en-US"/>
        </a:p>
      </dgm:t>
    </dgm:pt>
    <dgm:pt modelId="{7B6B7D91-1F5B-4B90-A37D-8AB76940A1DD}">
      <dgm:prSet/>
      <dgm:spPr>
        <a:solidFill>
          <a:schemeClr val="tx2">
            <a:lumMod val="60000"/>
            <a:lumOff val="40000"/>
          </a:schemeClr>
        </a:solidFill>
      </dgm:spPr>
      <dgm:t>
        <a:bodyPr/>
        <a:lstStyle/>
        <a:p>
          <a:r>
            <a:rPr lang="en-US" dirty="0"/>
            <a:t>Produce policy conclusions to enhance preventive measures and worker support systems.</a:t>
          </a:r>
        </a:p>
      </dgm:t>
    </dgm:pt>
    <dgm:pt modelId="{EE87F358-4FD2-4608-ACA3-EF9BCEDC76B4}" type="parTrans" cxnId="{F9E4F8F3-30C2-46A8-BA56-90AD206D63DE}">
      <dgm:prSet/>
      <dgm:spPr/>
      <dgm:t>
        <a:bodyPr/>
        <a:lstStyle/>
        <a:p>
          <a:endParaRPr lang="en-US"/>
        </a:p>
      </dgm:t>
    </dgm:pt>
    <dgm:pt modelId="{65B5D22D-C29C-41DF-BA4A-3A311764C106}" type="sibTrans" cxnId="{F9E4F8F3-30C2-46A8-BA56-90AD206D63DE}">
      <dgm:prSet/>
      <dgm:spPr/>
      <dgm:t>
        <a:bodyPr/>
        <a:lstStyle/>
        <a:p>
          <a:endParaRPr lang="en-US"/>
        </a:p>
      </dgm:t>
    </dgm:pt>
    <dgm:pt modelId="{B8BD8873-A755-452C-BFC3-CBFB5E6D1C66}">
      <dgm:prSet/>
      <dgm:spPr>
        <a:solidFill>
          <a:schemeClr val="tx2">
            <a:lumMod val="60000"/>
            <a:lumOff val="40000"/>
          </a:schemeClr>
        </a:solidFill>
      </dgm:spPr>
      <dgm:t>
        <a:bodyPr/>
        <a:lstStyle/>
        <a:p>
          <a:r>
            <a:rPr lang="en-US" dirty="0"/>
            <a:t>Make contributions towards occupational health literature, to relate injury outcomes with social determinants.</a:t>
          </a:r>
        </a:p>
      </dgm:t>
    </dgm:pt>
    <dgm:pt modelId="{29F79A74-3D56-40D2-BDA7-0EDB5E47E0F3}" type="parTrans" cxnId="{C0922D15-2246-487A-A0CA-67948CD16454}">
      <dgm:prSet/>
      <dgm:spPr/>
      <dgm:t>
        <a:bodyPr/>
        <a:lstStyle/>
        <a:p>
          <a:endParaRPr lang="en-US"/>
        </a:p>
      </dgm:t>
    </dgm:pt>
    <dgm:pt modelId="{D30E590D-BD8A-4754-B805-F8A9A15DD417}" type="sibTrans" cxnId="{C0922D15-2246-487A-A0CA-67948CD16454}">
      <dgm:prSet/>
      <dgm:spPr/>
      <dgm:t>
        <a:bodyPr/>
        <a:lstStyle/>
        <a:p>
          <a:endParaRPr lang="en-US"/>
        </a:p>
      </dgm:t>
    </dgm:pt>
    <dgm:pt modelId="{F8F21990-D9A5-4047-BEC1-43A18149EFDA}" type="pres">
      <dgm:prSet presAssocID="{52B6A3B3-D446-4EB1-920C-B5053A002ACD}" presName="linear" presStyleCnt="0">
        <dgm:presLayoutVars>
          <dgm:animLvl val="lvl"/>
          <dgm:resizeHandles val="exact"/>
        </dgm:presLayoutVars>
      </dgm:prSet>
      <dgm:spPr/>
    </dgm:pt>
    <dgm:pt modelId="{0C3116C4-3666-4AF5-91DA-85065FE6220D}" type="pres">
      <dgm:prSet presAssocID="{1FD4CF87-79B4-4B9A-BFA9-3B2BC591B6A5}" presName="parentText" presStyleLbl="node1" presStyleIdx="0" presStyleCnt="4">
        <dgm:presLayoutVars>
          <dgm:chMax val="0"/>
          <dgm:bulletEnabled val="1"/>
        </dgm:presLayoutVars>
      </dgm:prSet>
      <dgm:spPr/>
    </dgm:pt>
    <dgm:pt modelId="{BECF9952-8F7D-42A6-8B78-A9DF3EECC29E}" type="pres">
      <dgm:prSet presAssocID="{2A1CCABE-72A7-43A7-967B-C45A9C29A97B}" presName="spacer" presStyleCnt="0"/>
      <dgm:spPr/>
    </dgm:pt>
    <dgm:pt modelId="{9F8C760D-C06C-40E3-83C0-3236BC3E38C6}" type="pres">
      <dgm:prSet presAssocID="{3D8DA09A-40E5-4648-A3F8-D1EF7429C8C6}" presName="parentText" presStyleLbl="node1" presStyleIdx="1" presStyleCnt="4">
        <dgm:presLayoutVars>
          <dgm:chMax val="0"/>
          <dgm:bulletEnabled val="1"/>
        </dgm:presLayoutVars>
      </dgm:prSet>
      <dgm:spPr/>
    </dgm:pt>
    <dgm:pt modelId="{F0EA4DD6-857B-445B-8D17-B283EB8FA0A7}" type="pres">
      <dgm:prSet presAssocID="{DD26E731-9F7B-4031-885C-EECF0F19E056}" presName="spacer" presStyleCnt="0"/>
      <dgm:spPr/>
    </dgm:pt>
    <dgm:pt modelId="{8B4C61A3-EF94-4865-9D03-198057A632D3}" type="pres">
      <dgm:prSet presAssocID="{7B6B7D91-1F5B-4B90-A37D-8AB76940A1DD}" presName="parentText" presStyleLbl="node1" presStyleIdx="2" presStyleCnt="4">
        <dgm:presLayoutVars>
          <dgm:chMax val="0"/>
          <dgm:bulletEnabled val="1"/>
        </dgm:presLayoutVars>
      </dgm:prSet>
      <dgm:spPr/>
    </dgm:pt>
    <dgm:pt modelId="{7593A006-EE79-4A6A-9B49-B3B991674B71}" type="pres">
      <dgm:prSet presAssocID="{65B5D22D-C29C-41DF-BA4A-3A311764C106}" presName="spacer" presStyleCnt="0"/>
      <dgm:spPr/>
    </dgm:pt>
    <dgm:pt modelId="{0A92C665-4B5C-4BCB-8AFC-8602DD6BB15E}" type="pres">
      <dgm:prSet presAssocID="{B8BD8873-A755-452C-BFC3-CBFB5E6D1C66}" presName="parentText" presStyleLbl="node1" presStyleIdx="3" presStyleCnt="4">
        <dgm:presLayoutVars>
          <dgm:chMax val="0"/>
          <dgm:bulletEnabled val="1"/>
        </dgm:presLayoutVars>
      </dgm:prSet>
      <dgm:spPr/>
    </dgm:pt>
  </dgm:ptLst>
  <dgm:cxnLst>
    <dgm:cxn modelId="{A5EFAF0A-B4FE-427B-8D7F-AEDC641DE68A}" type="presOf" srcId="{52B6A3B3-D446-4EB1-920C-B5053A002ACD}" destId="{F8F21990-D9A5-4047-BEC1-43A18149EFDA}" srcOrd="0" destOrd="0" presId="urn:microsoft.com/office/officeart/2005/8/layout/vList2"/>
    <dgm:cxn modelId="{C0922D15-2246-487A-A0CA-67948CD16454}" srcId="{52B6A3B3-D446-4EB1-920C-B5053A002ACD}" destId="{B8BD8873-A755-452C-BFC3-CBFB5E6D1C66}" srcOrd="3" destOrd="0" parTransId="{29F79A74-3D56-40D2-BDA7-0EDB5E47E0F3}" sibTransId="{D30E590D-BD8A-4754-B805-F8A9A15DD417}"/>
    <dgm:cxn modelId="{9349CC37-5A23-435A-ADD6-F85DE6B81C16}" type="presOf" srcId="{3D8DA09A-40E5-4648-A3F8-D1EF7429C8C6}" destId="{9F8C760D-C06C-40E3-83C0-3236BC3E38C6}" srcOrd="0" destOrd="0" presId="urn:microsoft.com/office/officeart/2005/8/layout/vList2"/>
    <dgm:cxn modelId="{1E632668-7D19-4833-BFD3-710F60463705}" type="presOf" srcId="{7B6B7D91-1F5B-4B90-A37D-8AB76940A1DD}" destId="{8B4C61A3-EF94-4865-9D03-198057A632D3}" srcOrd="0" destOrd="0" presId="urn:microsoft.com/office/officeart/2005/8/layout/vList2"/>
    <dgm:cxn modelId="{0522CA69-53E7-43B9-BBB3-4503740262F3}" type="presOf" srcId="{B8BD8873-A755-452C-BFC3-CBFB5E6D1C66}" destId="{0A92C665-4B5C-4BCB-8AFC-8602DD6BB15E}" srcOrd="0" destOrd="0" presId="urn:microsoft.com/office/officeart/2005/8/layout/vList2"/>
    <dgm:cxn modelId="{661BB3A1-5A8D-4BBD-BBD5-A9E4AFBACE98}" srcId="{52B6A3B3-D446-4EB1-920C-B5053A002ACD}" destId="{3D8DA09A-40E5-4648-A3F8-D1EF7429C8C6}" srcOrd="1" destOrd="0" parTransId="{2B12CAF1-6ABC-4EB8-BE11-C412F7EEE65A}" sibTransId="{DD26E731-9F7B-4031-885C-EECF0F19E056}"/>
    <dgm:cxn modelId="{D37FBEA8-1F7E-4D23-A5DE-43A3EB40A407}" type="presOf" srcId="{1FD4CF87-79B4-4B9A-BFA9-3B2BC591B6A5}" destId="{0C3116C4-3666-4AF5-91DA-85065FE6220D}" srcOrd="0" destOrd="0" presId="urn:microsoft.com/office/officeart/2005/8/layout/vList2"/>
    <dgm:cxn modelId="{122E5CB1-F679-4A85-B938-82C45BA5092F}" srcId="{52B6A3B3-D446-4EB1-920C-B5053A002ACD}" destId="{1FD4CF87-79B4-4B9A-BFA9-3B2BC591B6A5}" srcOrd="0" destOrd="0" parTransId="{3F58F96F-22E8-4469-8055-431997CF89D2}" sibTransId="{2A1CCABE-72A7-43A7-967B-C45A9C29A97B}"/>
    <dgm:cxn modelId="{F9E4F8F3-30C2-46A8-BA56-90AD206D63DE}" srcId="{52B6A3B3-D446-4EB1-920C-B5053A002ACD}" destId="{7B6B7D91-1F5B-4B90-A37D-8AB76940A1DD}" srcOrd="2" destOrd="0" parTransId="{EE87F358-4FD2-4608-ACA3-EF9BCEDC76B4}" sibTransId="{65B5D22D-C29C-41DF-BA4A-3A311764C106}"/>
    <dgm:cxn modelId="{E1F5766B-B828-4891-A79C-F03ADB10DEB7}" type="presParOf" srcId="{F8F21990-D9A5-4047-BEC1-43A18149EFDA}" destId="{0C3116C4-3666-4AF5-91DA-85065FE6220D}" srcOrd="0" destOrd="0" presId="urn:microsoft.com/office/officeart/2005/8/layout/vList2"/>
    <dgm:cxn modelId="{6D4A6AF7-036B-41A6-8F25-4E83001F3F02}" type="presParOf" srcId="{F8F21990-D9A5-4047-BEC1-43A18149EFDA}" destId="{BECF9952-8F7D-42A6-8B78-A9DF3EECC29E}" srcOrd="1" destOrd="0" presId="urn:microsoft.com/office/officeart/2005/8/layout/vList2"/>
    <dgm:cxn modelId="{C4D995D7-AB64-4845-B6C1-9772C5584A80}" type="presParOf" srcId="{F8F21990-D9A5-4047-BEC1-43A18149EFDA}" destId="{9F8C760D-C06C-40E3-83C0-3236BC3E38C6}" srcOrd="2" destOrd="0" presId="urn:microsoft.com/office/officeart/2005/8/layout/vList2"/>
    <dgm:cxn modelId="{CCB62C57-CD9E-4CF2-9A4E-F0E40E5DE093}" type="presParOf" srcId="{F8F21990-D9A5-4047-BEC1-43A18149EFDA}" destId="{F0EA4DD6-857B-445B-8D17-B283EB8FA0A7}" srcOrd="3" destOrd="0" presId="urn:microsoft.com/office/officeart/2005/8/layout/vList2"/>
    <dgm:cxn modelId="{7817B7ED-C62B-4EF1-A3E6-67E506B66FD1}" type="presParOf" srcId="{F8F21990-D9A5-4047-BEC1-43A18149EFDA}" destId="{8B4C61A3-EF94-4865-9D03-198057A632D3}" srcOrd="4" destOrd="0" presId="urn:microsoft.com/office/officeart/2005/8/layout/vList2"/>
    <dgm:cxn modelId="{9302F556-EC54-4E8D-8F0E-47E7A5039BEF}" type="presParOf" srcId="{F8F21990-D9A5-4047-BEC1-43A18149EFDA}" destId="{7593A006-EE79-4A6A-9B49-B3B991674B71}" srcOrd="5" destOrd="0" presId="urn:microsoft.com/office/officeart/2005/8/layout/vList2"/>
    <dgm:cxn modelId="{85B7CE21-F667-41FD-82FF-24A48CDAF68F}" type="presParOf" srcId="{F8F21990-D9A5-4047-BEC1-43A18149EFDA}" destId="{0A92C665-4B5C-4BCB-8AFC-8602DD6BB15E}"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DB4CC1E-F0AE-4170-B195-46F3483AA206}" type="doc">
      <dgm:prSet loTypeId="urn:microsoft.com/office/officeart/2008/layout/VerticalAccentList" loCatId="list" qsTypeId="urn:microsoft.com/office/officeart/2005/8/quickstyle/simple1" qsCatId="simple" csTypeId="urn:microsoft.com/office/officeart/2005/8/colors/accent1_2" csCatId="accent1"/>
      <dgm:spPr/>
      <dgm:t>
        <a:bodyPr/>
        <a:lstStyle/>
        <a:p>
          <a:endParaRPr lang="en-US"/>
        </a:p>
      </dgm:t>
    </dgm:pt>
    <dgm:pt modelId="{26F2DA9A-7214-4B4D-BC6C-C792E6C7B793}">
      <dgm:prSet/>
      <dgm:spPr/>
      <dgm:t>
        <a:bodyPr/>
        <a:lstStyle/>
        <a:p>
          <a:r>
            <a:rPr lang="en-US"/>
            <a:t>Resolves a critical gap in knowledge of the interaction of injury and mental health in vulnerable populations.</a:t>
          </a:r>
        </a:p>
      </dgm:t>
    </dgm:pt>
    <dgm:pt modelId="{73F8C2D8-D82E-4506-998A-B24314C3C410}" type="parTrans" cxnId="{90A12BD0-C448-4435-B662-AFD95EAA6C88}">
      <dgm:prSet/>
      <dgm:spPr/>
      <dgm:t>
        <a:bodyPr/>
        <a:lstStyle/>
        <a:p>
          <a:endParaRPr lang="en-US"/>
        </a:p>
      </dgm:t>
    </dgm:pt>
    <dgm:pt modelId="{10D4C2E8-DEA7-4664-998A-B9CD8EC0EDB2}" type="sibTrans" cxnId="{90A12BD0-C448-4435-B662-AFD95EAA6C88}">
      <dgm:prSet/>
      <dgm:spPr/>
      <dgm:t>
        <a:bodyPr/>
        <a:lstStyle/>
        <a:p>
          <a:endParaRPr lang="en-US"/>
        </a:p>
      </dgm:t>
    </dgm:pt>
    <dgm:pt modelId="{25826D3B-2BCB-416A-BE6D-651A45AABA6F}">
      <dgm:prSet/>
      <dgm:spPr/>
      <dgm:t>
        <a:bodyPr/>
        <a:lstStyle/>
        <a:p>
          <a:r>
            <a:rPr lang="en-US"/>
            <a:t>Gives viable indications to laws on workplace safety and enhancement of ergonomics.</a:t>
          </a:r>
        </a:p>
      </dgm:t>
    </dgm:pt>
    <dgm:pt modelId="{0F4EC804-2D77-4C39-ACDD-214B27561659}" type="parTrans" cxnId="{624C77D2-0B33-4729-8385-27172A61AFAD}">
      <dgm:prSet/>
      <dgm:spPr/>
      <dgm:t>
        <a:bodyPr/>
        <a:lstStyle/>
        <a:p>
          <a:endParaRPr lang="en-US"/>
        </a:p>
      </dgm:t>
    </dgm:pt>
    <dgm:pt modelId="{17D3900D-9BB3-4F53-A152-B3529C5FB38F}" type="sibTrans" cxnId="{624C77D2-0B33-4729-8385-27172A61AFAD}">
      <dgm:prSet/>
      <dgm:spPr/>
      <dgm:t>
        <a:bodyPr/>
        <a:lstStyle/>
        <a:p>
          <a:endParaRPr lang="en-US"/>
        </a:p>
      </dgm:t>
    </dgm:pt>
    <dgm:pt modelId="{683D039D-1AE9-4F38-9948-0AF2D4EB8B2A}">
      <dgm:prSet/>
      <dgm:spPr/>
      <dgm:t>
        <a:bodyPr/>
        <a:lstStyle/>
        <a:p>
          <a:r>
            <a:rPr lang="en-US" dirty="0"/>
            <a:t>Reforms compensation system to alleviate bureaucratic distress to aid recovery.</a:t>
          </a:r>
        </a:p>
      </dgm:t>
    </dgm:pt>
    <dgm:pt modelId="{B7DC5F9F-3CDC-487B-B581-D260281931F1}" type="parTrans" cxnId="{E91476A8-EBC0-48B1-8B74-D20182A20034}">
      <dgm:prSet/>
      <dgm:spPr/>
      <dgm:t>
        <a:bodyPr/>
        <a:lstStyle/>
        <a:p>
          <a:endParaRPr lang="en-US"/>
        </a:p>
      </dgm:t>
    </dgm:pt>
    <dgm:pt modelId="{BC8D54E0-C230-463A-8FE5-42D8B1E5BBBB}" type="sibTrans" cxnId="{E91476A8-EBC0-48B1-8B74-D20182A20034}">
      <dgm:prSet/>
      <dgm:spPr/>
      <dgm:t>
        <a:bodyPr/>
        <a:lstStyle/>
        <a:p>
          <a:endParaRPr lang="en-US"/>
        </a:p>
      </dgm:t>
    </dgm:pt>
    <dgm:pt modelId="{E8048719-56BE-4ED8-928C-219542282D27}">
      <dgm:prSet/>
      <dgm:spPr/>
      <dgm:t>
        <a:bodyPr/>
        <a:lstStyle/>
        <a:p>
          <a:r>
            <a:rPr lang="en-US"/>
            <a:t>Produces intersectional knowledge of concurrent social, economic and occupational health determinants.</a:t>
          </a:r>
        </a:p>
      </dgm:t>
    </dgm:pt>
    <dgm:pt modelId="{3961059B-0890-4FEE-BA89-67ACB64A472D}" type="parTrans" cxnId="{F647546A-9DF1-4909-875F-3787526447B7}">
      <dgm:prSet/>
      <dgm:spPr/>
      <dgm:t>
        <a:bodyPr/>
        <a:lstStyle/>
        <a:p>
          <a:endParaRPr lang="en-US"/>
        </a:p>
      </dgm:t>
    </dgm:pt>
    <dgm:pt modelId="{579FF9FA-DF65-4322-BAF0-BC24CE5B09C0}" type="sibTrans" cxnId="{F647546A-9DF1-4909-875F-3787526447B7}">
      <dgm:prSet/>
      <dgm:spPr/>
      <dgm:t>
        <a:bodyPr/>
        <a:lstStyle/>
        <a:p>
          <a:endParaRPr lang="en-US"/>
        </a:p>
      </dgm:t>
    </dgm:pt>
    <dgm:pt modelId="{64734AA3-9C4E-42E0-A76E-B529B05DBAEB}" type="pres">
      <dgm:prSet presAssocID="{FDB4CC1E-F0AE-4170-B195-46F3483AA206}" presName="Name0" presStyleCnt="0">
        <dgm:presLayoutVars>
          <dgm:chMax/>
          <dgm:chPref/>
          <dgm:dir/>
        </dgm:presLayoutVars>
      </dgm:prSet>
      <dgm:spPr/>
    </dgm:pt>
    <dgm:pt modelId="{61031E7D-7BC2-4D3C-A71A-2C0AB8C73536}" type="pres">
      <dgm:prSet presAssocID="{26F2DA9A-7214-4B4D-BC6C-C792E6C7B793}" presName="parenttextcomposite" presStyleCnt="0"/>
      <dgm:spPr/>
    </dgm:pt>
    <dgm:pt modelId="{64A760DA-D16F-4FE6-B2AB-A982293BA4BB}" type="pres">
      <dgm:prSet presAssocID="{26F2DA9A-7214-4B4D-BC6C-C792E6C7B793}" presName="parenttext" presStyleLbl="revTx" presStyleIdx="0" presStyleCnt="4">
        <dgm:presLayoutVars>
          <dgm:chMax/>
          <dgm:chPref val="2"/>
          <dgm:bulletEnabled val="1"/>
        </dgm:presLayoutVars>
      </dgm:prSet>
      <dgm:spPr/>
    </dgm:pt>
    <dgm:pt modelId="{EB2A6FB5-F34F-449D-8141-DA2A9D9901F0}" type="pres">
      <dgm:prSet presAssocID="{26F2DA9A-7214-4B4D-BC6C-C792E6C7B793}" presName="parallelogramComposite" presStyleCnt="0"/>
      <dgm:spPr/>
    </dgm:pt>
    <dgm:pt modelId="{C767A5F4-EA87-4BBC-8544-D9529879253E}" type="pres">
      <dgm:prSet presAssocID="{26F2DA9A-7214-4B4D-BC6C-C792E6C7B793}" presName="parallelogram1" presStyleLbl="alignNode1" presStyleIdx="0" presStyleCnt="28"/>
      <dgm:spPr/>
    </dgm:pt>
    <dgm:pt modelId="{70F7233D-67A7-4CD4-B99B-CC75C6573A23}" type="pres">
      <dgm:prSet presAssocID="{26F2DA9A-7214-4B4D-BC6C-C792E6C7B793}" presName="parallelogram2" presStyleLbl="alignNode1" presStyleIdx="1" presStyleCnt="28"/>
      <dgm:spPr/>
    </dgm:pt>
    <dgm:pt modelId="{971814ED-045F-4D4E-9D19-86D5637A40F6}" type="pres">
      <dgm:prSet presAssocID="{26F2DA9A-7214-4B4D-BC6C-C792E6C7B793}" presName="parallelogram3" presStyleLbl="alignNode1" presStyleIdx="2" presStyleCnt="28"/>
      <dgm:spPr/>
    </dgm:pt>
    <dgm:pt modelId="{AB4C0AD2-1752-453A-B134-7E7948DA364A}" type="pres">
      <dgm:prSet presAssocID="{26F2DA9A-7214-4B4D-BC6C-C792E6C7B793}" presName="parallelogram4" presStyleLbl="alignNode1" presStyleIdx="3" presStyleCnt="28"/>
      <dgm:spPr/>
    </dgm:pt>
    <dgm:pt modelId="{06FC7714-330B-471E-BAD6-A0F0763D30D0}" type="pres">
      <dgm:prSet presAssocID="{26F2DA9A-7214-4B4D-BC6C-C792E6C7B793}" presName="parallelogram5" presStyleLbl="alignNode1" presStyleIdx="4" presStyleCnt="28"/>
      <dgm:spPr/>
    </dgm:pt>
    <dgm:pt modelId="{2436C828-3F28-4B49-96CB-546E85B875F2}" type="pres">
      <dgm:prSet presAssocID="{26F2DA9A-7214-4B4D-BC6C-C792E6C7B793}" presName="parallelogram6" presStyleLbl="alignNode1" presStyleIdx="5" presStyleCnt="28"/>
      <dgm:spPr/>
    </dgm:pt>
    <dgm:pt modelId="{02EAB208-CF85-43A3-9DF8-2B541A5DAD2A}" type="pres">
      <dgm:prSet presAssocID="{26F2DA9A-7214-4B4D-BC6C-C792E6C7B793}" presName="parallelogram7" presStyleLbl="alignNode1" presStyleIdx="6" presStyleCnt="28"/>
      <dgm:spPr/>
    </dgm:pt>
    <dgm:pt modelId="{4DE155BC-D8D0-47A9-B75F-9BA99DC7D06E}" type="pres">
      <dgm:prSet presAssocID="{10D4C2E8-DEA7-4664-998A-B9CD8EC0EDB2}" presName="sibTrans" presStyleCnt="0"/>
      <dgm:spPr/>
    </dgm:pt>
    <dgm:pt modelId="{5F5AF524-09DA-4A99-9434-FA7A06AC72C9}" type="pres">
      <dgm:prSet presAssocID="{25826D3B-2BCB-416A-BE6D-651A45AABA6F}" presName="parenttextcomposite" presStyleCnt="0"/>
      <dgm:spPr/>
    </dgm:pt>
    <dgm:pt modelId="{33E090D0-B3F0-4D7D-8800-EEE4C0A19D93}" type="pres">
      <dgm:prSet presAssocID="{25826D3B-2BCB-416A-BE6D-651A45AABA6F}" presName="parenttext" presStyleLbl="revTx" presStyleIdx="1" presStyleCnt="4">
        <dgm:presLayoutVars>
          <dgm:chMax/>
          <dgm:chPref val="2"/>
          <dgm:bulletEnabled val="1"/>
        </dgm:presLayoutVars>
      </dgm:prSet>
      <dgm:spPr/>
    </dgm:pt>
    <dgm:pt modelId="{47A335DB-64A6-4C1B-B571-7333C2B8776D}" type="pres">
      <dgm:prSet presAssocID="{25826D3B-2BCB-416A-BE6D-651A45AABA6F}" presName="parallelogramComposite" presStyleCnt="0"/>
      <dgm:spPr/>
    </dgm:pt>
    <dgm:pt modelId="{ED379333-D5C5-4E49-95AD-DFAA4D5E3758}" type="pres">
      <dgm:prSet presAssocID="{25826D3B-2BCB-416A-BE6D-651A45AABA6F}" presName="parallelogram1" presStyleLbl="alignNode1" presStyleIdx="7" presStyleCnt="28"/>
      <dgm:spPr/>
    </dgm:pt>
    <dgm:pt modelId="{5697440B-DB72-4C83-9752-FCADEF583EEC}" type="pres">
      <dgm:prSet presAssocID="{25826D3B-2BCB-416A-BE6D-651A45AABA6F}" presName="parallelogram2" presStyleLbl="alignNode1" presStyleIdx="8" presStyleCnt="28"/>
      <dgm:spPr/>
    </dgm:pt>
    <dgm:pt modelId="{3312B938-725E-4B19-A324-ABA33FEDAF87}" type="pres">
      <dgm:prSet presAssocID="{25826D3B-2BCB-416A-BE6D-651A45AABA6F}" presName="parallelogram3" presStyleLbl="alignNode1" presStyleIdx="9" presStyleCnt="28"/>
      <dgm:spPr/>
    </dgm:pt>
    <dgm:pt modelId="{A6EAFF35-4209-4EA2-BFD9-C593E8B23DDD}" type="pres">
      <dgm:prSet presAssocID="{25826D3B-2BCB-416A-BE6D-651A45AABA6F}" presName="parallelogram4" presStyleLbl="alignNode1" presStyleIdx="10" presStyleCnt="28"/>
      <dgm:spPr/>
    </dgm:pt>
    <dgm:pt modelId="{BA6DB336-6F05-44A7-9945-9EF1C0568A35}" type="pres">
      <dgm:prSet presAssocID="{25826D3B-2BCB-416A-BE6D-651A45AABA6F}" presName="parallelogram5" presStyleLbl="alignNode1" presStyleIdx="11" presStyleCnt="28"/>
      <dgm:spPr/>
    </dgm:pt>
    <dgm:pt modelId="{7B89D70B-8BC6-413E-AC48-3F3C15D91A80}" type="pres">
      <dgm:prSet presAssocID="{25826D3B-2BCB-416A-BE6D-651A45AABA6F}" presName="parallelogram6" presStyleLbl="alignNode1" presStyleIdx="12" presStyleCnt="28"/>
      <dgm:spPr/>
    </dgm:pt>
    <dgm:pt modelId="{7DFE2511-EA1E-45F6-B16A-C943D4CDE2D1}" type="pres">
      <dgm:prSet presAssocID="{25826D3B-2BCB-416A-BE6D-651A45AABA6F}" presName="parallelogram7" presStyleLbl="alignNode1" presStyleIdx="13" presStyleCnt="28"/>
      <dgm:spPr/>
    </dgm:pt>
    <dgm:pt modelId="{129D8A9E-1240-4B31-BA85-4830B4F6ABFD}" type="pres">
      <dgm:prSet presAssocID="{17D3900D-9BB3-4F53-A152-B3529C5FB38F}" presName="sibTrans" presStyleCnt="0"/>
      <dgm:spPr/>
    </dgm:pt>
    <dgm:pt modelId="{398CF814-893B-43DD-A47E-220DF9C73868}" type="pres">
      <dgm:prSet presAssocID="{683D039D-1AE9-4F38-9948-0AF2D4EB8B2A}" presName="parenttextcomposite" presStyleCnt="0"/>
      <dgm:spPr/>
    </dgm:pt>
    <dgm:pt modelId="{3688C504-75E2-4D25-AFE4-2C409B4CC5C2}" type="pres">
      <dgm:prSet presAssocID="{683D039D-1AE9-4F38-9948-0AF2D4EB8B2A}" presName="parenttext" presStyleLbl="revTx" presStyleIdx="2" presStyleCnt="4">
        <dgm:presLayoutVars>
          <dgm:chMax/>
          <dgm:chPref val="2"/>
          <dgm:bulletEnabled val="1"/>
        </dgm:presLayoutVars>
      </dgm:prSet>
      <dgm:spPr/>
    </dgm:pt>
    <dgm:pt modelId="{8398F8DF-BF7A-4BF2-BB34-C46D726CEC6A}" type="pres">
      <dgm:prSet presAssocID="{683D039D-1AE9-4F38-9948-0AF2D4EB8B2A}" presName="parallelogramComposite" presStyleCnt="0"/>
      <dgm:spPr/>
    </dgm:pt>
    <dgm:pt modelId="{8298C03C-CC69-4D62-A2CD-8FF575753852}" type="pres">
      <dgm:prSet presAssocID="{683D039D-1AE9-4F38-9948-0AF2D4EB8B2A}" presName="parallelogram1" presStyleLbl="alignNode1" presStyleIdx="14" presStyleCnt="28"/>
      <dgm:spPr/>
    </dgm:pt>
    <dgm:pt modelId="{E5BDEEC8-8AE8-4DD2-BB32-922E686BED6B}" type="pres">
      <dgm:prSet presAssocID="{683D039D-1AE9-4F38-9948-0AF2D4EB8B2A}" presName="parallelogram2" presStyleLbl="alignNode1" presStyleIdx="15" presStyleCnt="28"/>
      <dgm:spPr/>
    </dgm:pt>
    <dgm:pt modelId="{21858212-CDF9-46BF-8A5A-D747B3569B42}" type="pres">
      <dgm:prSet presAssocID="{683D039D-1AE9-4F38-9948-0AF2D4EB8B2A}" presName="parallelogram3" presStyleLbl="alignNode1" presStyleIdx="16" presStyleCnt="28"/>
      <dgm:spPr/>
    </dgm:pt>
    <dgm:pt modelId="{35D847A8-49C4-4D85-BDD2-74903140F537}" type="pres">
      <dgm:prSet presAssocID="{683D039D-1AE9-4F38-9948-0AF2D4EB8B2A}" presName="parallelogram4" presStyleLbl="alignNode1" presStyleIdx="17" presStyleCnt="28"/>
      <dgm:spPr/>
    </dgm:pt>
    <dgm:pt modelId="{FE467671-1A86-4D77-8763-627115C891FC}" type="pres">
      <dgm:prSet presAssocID="{683D039D-1AE9-4F38-9948-0AF2D4EB8B2A}" presName="parallelogram5" presStyleLbl="alignNode1" presStyleIdx="18" presStyleCnt="28"/>
      <dgm:spPr/>
    </dgm:pt>
    <dgm:pt modelId="{8152DB4C-0F1F-4ABA-B109-374D83C4185F}" type="pres">
      <dgm:prSet presAssocID="{683D039D-1AE9-4F38-9948-0AF2D4EB8B2A}" presName="parallelogram6" presStyleLbl="alignNode1" presStyleIdx="19" presStyleCnt="28"/>
      <dgm:spPr/>
    </dgm:pt>
    <dgm:pt modelId="{26588265-3783-4F30-B943-7F697741155D}" type="pres">
      <dgm:prSet presAssocID="{683D039D-1AE9-4F38-9948-0AF2D4EB8B2A}" presName="parallelogram7" presStyleLbl="alignNode1" presStyleIdx="20" presStyleCnt="28"/>
      <dgm:spPr/>
    </dgm:pt>
    <dgm:pt modelId="{DECA4F89-3DC5-4FA6-9038-1114A8168F15}" type="pres">
      <dgm:prSet presAssocID="{BC8D54E0-C230-463A-8FE5-42D8B1E5BBBB}" presName="sibTrans" presStyleCnt="0"/>
      <dgm:spPr/>
    </dgm:pt>
    <dgm:pt modelId="{293F6FDB-9CF1-40BF-BDE2-D02A55C27CEF}" type="pres">
      <dgm:prSet presAssocID="{E8048719-56BE-4ED8-928C-219542282D27}" presName="parenttextcomposite" presStyleCnt="0"/>
      <dgm:spPr/>
    </dgm:pt>
    <dgm:pt modelId="{37E0D102-5EEB-49C6-9E2A-678E68FC1159}" type="pres">
      <dgm:prSet presAssocID="{E8048719-56BE-4ED8-928C-219542282D27}" presName="parenttext" presStyleLbl="revTx" presStyleIdx="3" presStyleCnt="4">
        <dgm:presLayoutVars>
          <dgm:chMax/>
          <dgm:chPref val="2"/>
          <dgm:bulletEnabled val="1"/>
        </dgm:presLayoutVars>
      </dgm:prSet>
      <dgm:spPr/>
    </dgm:pt>
    <dgm:pt modelId="{753A9612-DE35-4EF1-9D17-5AF205215D2C}" type="pres">
      <dgm:prSet presAssocID="{E8048719-56BE-4ED8-928C-219542282D27}" presName="parallelogramComposite" presStyleCnt="0"/>
      <dgm:spPr/>
    </dgm:pt>
    <dgm:pt modelId="{6F3851CB-C429-493F-9E47-D66F56B6AAA8}" type="pres">
      <dgm:prSet presAssocID="{E8048719-56BE-4ED8-928C-219542282D27}" presName="parallelogram1" presStyleLbl="alignNode1" presStyleIdx="21" presStyleCnt="28"/>
      <dgm:spPr/>
    </dgm:pt>
    <dgm:pt modelId="{48C787D5-252B-48F4-8259-8B124876D621}" type="pres">
      <dgm:prSet presAssocID="{E8048719-56BE-4ED8-928C-219542282D27}" presName="parallelogram2" presStyleLbl="alignNode1" presStyleIdx="22" presStyleCnt="28"/>
      <dgm:spPr/>
    </dgm:pt>
    <dgm:pt modelId="{180DC997-7E3E-4D4F-A6AC-311EFE7DA7BF}" type="pres">
      <dgm:prSet presAssocID="{E8048719-56BE-4ED8-928C-219542282D27}" presName="parallelogram3" presStyleLbl="alignNode1" presStyleIdx="23" presStyleCnt="28"/>
      <dgm:spPr/>
    </dgm:pt>
    <dgm:pt modelId="{48752964-769A-4126-AA70-FEF710647A3F}" type="pres">
      <dgm:prSet presAssocID="{E8048719-56BE-4ED8-928C-219542282D27}" presName="parallelogram4" presStyleLbl="alignNode1" presStyleIdx="24" presStyleCnt="28"/>
      <dgm:spPr/>
    </dgm:pt>
    <dgm:pt modelId="{26C9642E-0117-4327-ABA6-FF33A54D4677}" type="pres">
      <dgm:prSet presAssocID="{E8048719-56BE-4ED8-928C-219542282D27}" presName="parallelogram5" presStyleLbl="alignNode1" presStyleIdx="25" presStyleCnt="28"/>
      <dgm:spPr/>
    </dgm:pt>
    <dgm:pt modelId="{39C4FFC8-741C-4E24-AA40-109CAB6A2F9D}" type="pres">
      <dgm:prSet presAssocID="{E8048719-56BE-4ED8-928C-219542282D27}" presName="parallelogram6" presStyleLbl="alignNode1" presStyleIdx="26" presStyleCnt="28"/>
      <dgm:spPr/>
    </dgm:pt>
    <dgm:pt modelId="{BB65829D-5AB0-4172-A6D6-1783552599FE}" type="pres">
      <dgm:prSet presAssocID="{E8048719-56BE-4ED8-928C-219542282D27}" presName="parallelogram7" presStyleLbl="alignNode1" presStyleIdx="27" presStyleCnt="28"/>
      <dgm:spPr/>
    </dgm:pt>
  </dgm:ptLst>
  <dgm:cxnLst>
    <dgm:cxn modelId="{0AE31B18-8899-4473-B819-4596E3C8A8B9}" type="presOf" srcId="{683D039D-1AE9-4F38-9948-0AF2D4EB8B2A}" destId="{3688C504-75E2-4D25-AFE4-2C409B4CC5C2}" srcOrd="0" destOrd="0" presId="urn:microsoft.com/office/officeart/2008/layout/VerticalAccentList"/>
    <dgm:cxn modelId="{B363FF36-C82F-40C9-A9DD-7905E2B96A5A}" type="presOf" srcId="{FDB4CC1E-F0AE-4170-B195-46F3483AA206}" destId="{64734AA3-9C4E-42E0-A76E-B529B05DBAEB}" srcOrd="0" destOrd="0" presId="urn:microsoft.com/office/officeart/2008/layout/VerticalAccentList"/>
    <dgm:cxn modelId="{7F598164-86DA-431F-9066-15E165A1C858}" type="presOf" srcId="{E8048719-56BE-4ED8-928C-219542282D27}" destId="{37E0D102-5EEB-49C6-9E2A-678E68FC1159}" srcOrd="0" destOrd="0" presId="urn:microsoft.com/office/officeart/2008/layout/VerticalAccentList"/>
    <dgm:cxn modelId="{F647546A-9DF1-4909-875F-3787526447B7}" srcId="{FDB4CC1E-F0AE-4170-B195-46F3483AA206}" destId="{E8048719-56BE-4ED8-928C-219542282D27}" srcOrd="3" destOrd="0" parTransId="{3961059B-0890-4FEE-BA89-67ACB64A472D}" sibTransId="{579FF9FA-DF65-4322-BAF0-BC24CE5B09C0}"/>
    <dgm:cxn modelId="{F27EDD7C-62BF-4982-8DEC-38F4867B0EBE}" type="presOf" srcId="{25826D3B-2BCB-416A-BE6D-651A45AABA6F}" destId="{33E090D0-B3F0-4D7D-8800-EEE4C0A19D93}" srcOrd="0" destOrd="0" presId="urn:microsoft.com/office/officeart/2008/layout/VerticalAccentList"/>
    <dgm:cxn modelId="{E91476A8-EBC0-48B1-8B74-D20182A20034}" srcId="{FDB4CC1E-F0AE-4170-B195-46F3483AA206}" destId="{683D039D-1AE9-4F38-9948-0AF2D4EB8B2A}" srcOrd="2" destOrd="0" parTransId="{B7DC5F9F-3CDC-487B-B581-D260281931F1}" sibTransId="{BC8D54E0-C230-463A-8FE5-42D8B1E5BBBB}"/>
    <dgm:cxn modelId="{64BD22BD-F127-453F-8AC8-1E17999F8033}" type="presOf" srcId="{26F2DA9A-7214-4B4D-BC6C-C792E6C7B793}" destId="{64A760DA-D16F-4FE6-B2AB-A982293BA4BB}" srcOrd="0" destOrd="0" presId="urn:microsoft.com/office/officeart/2008/layout/VerticalAccentList"/>
    <dgm:cxn modelId="{90A12BD0-C448-4435-B662-AFD95EAA6C88}" srcId="{FDB4CC1E-F0AE-4170-B195-46F3483AA206}" destId="{26F2DA9A-7214-4B4D-BC6C-C792E6C7B793}" srcOrd="0" destOrd="0" parTransId="{73F8C2D8-D82E-4506-998A-B24314C3C410}" sibTransId="{10D4C2E8-DEA7-4664-998A-B9CD8EC0EDB2}"/>
    <dgm:cxn modelId="{624C77D2-0B33-4729-8385-27172A61AFAD}" srcId="{FDB4CC1E-F0AE-4170-B195-46F3483AA206}" destId="{25826D3B-2BCB-416A-BE6D-651A45AABA6F}" srcOrd="1" destOrd="0" parTransId="{0F4EC804-2D77-4C39-ACDD-214B27561659}" sibTransId="{17D3900D-9BB3-4F53-A152-B3529C5FB38F}"/>
    <dgm:cxn modelId="{768CB268-C26A-44DF-8183-E1CE4D519AB0}" type="presParOf" srcId="{64734AA3-9C4E-42E0-A76E-B529B05DBAEB}" destId="{61031E7D-7BC2-4D3C-A71A-2C0AB8C73536}" srcOrd="0" destOrd="0" presId="urn:microsoft.com/office/officeart/2008/layout/VerticalAccentList"/>
    <dgm:cxn modelId="{B4F3C709-948E-4A84-971F-F642E823F8A8}" type="presParOf" srcId="{61031E7D-7BC2-4D3C-A71A-2C0AB8C73536}" destId="{64A760DA-D16F-4FE6-B2AB-A982293BA4BB}" srcOrd="0" destOrd="0" presId="urn:microsoft.com/office/officeart/2008/layout/VerticalAccentList"/>
    <dgm:cxn modelId="{8868F527-4FE0-4AFC-8AD6-B66D55C18D2A}" type="presParOf" srcId="{64734AA3-9C4E-42E0-A76E-B529B05DBAEB}" destId="{EB2A6FB5-F34F-449D-8141-DA2A9D9901F0}" srcOrd="1" destOrd="0" presId="urn:microsoft.com/office/officeart/2008/layout/VerticalAccentList"/>
    <dgm:cxn modelId="{02286E1E-7107-4D9A-8E8D-7BB7C5C8DA90}" type="presParOf" srcId="{EB2A6FB5-F34F-449D-8141-DA2A9D9901F0}" destId="{C767A5F4-EA87-4BBC-8544-D9529879253E}" srcOrd="0" destOrd="0" presId="urn:microsoft.com/office/officeart/2008/layout/VerticalAccentList"/>
    <dgm:cxn modelId="{C9132480-3CD4-4B4E-B292-643138E531E8}" type="presParOf" srcId="{EB2A6FB5-F34F-449D-8141-DA2A9D9901F0}" destId="{70F7233D-67A7-4CD4-B99B-CC75C6573A23}" srcOrd="1" destOrd="0" presId="urn:microsoft.com/office/officeart/2008/layout/VerticalAccentList"/>
    <dgm:cxn modelId="{4EDC8259-71EE-4921-9882-E2B4137331CE}" type="presParOf" srcId="{EB2A6FB5-F34F-449D-8141-DA2A9D9901F0}" destId="{971814ED-045F-4D4E-9D19-86D5637A40F6}" srcOrd="2" destOrd="0" presId="urn:microsoft.com/office/officeart/2008/layout/VerticalAccentList"/>
    <dgm:cxn modelId="{EAC54BF2-934F-44C9-80A8-5F9176E2752C}" type="presParOf" srcId="{EB2A6FB5-F34F-449D-8141-DA2A9D9901F0}" destId="{AB4C0AD2-1752-453A-B134-7E7948DA364A}" srcOrd="3" destOrd="0" presId="urn:microsoft.com/office/officeart/2008/layout/VerticalAccentList"/>
    <dgm:cxn modelId="{A9CCF00B-573F-4CB8-A3AE-CD5ADAB6BC00}" type="presParOf" srcId="{EB2A6FB5-F34F-449D-8141-DA2A9D9901F0}" destId="{06FC7714-330B-471E-BAD6-A0F0763D30D0}" srcOrd="4" destOrd="0" presId="urn:microsoft.com/office/officeart/2008/layout/VerticalAccentList"/>
    <dgm:cxn modelId="{96662664-8EDF-4D7C-85FC-5C9244E5C662}" type="presParOf" srcId="{EB2A6FB5-F34F-449D-8141-DA2A9D9901F0}" destId="{2436C828-3F28-4B49-96CB-546E85B875F2}" srcOrd="5" destOrd="0" presId="urn:microsoft.com/office/officeart/2008/layout/VerticalAccentList"/>
    <dgm:cxn modelId="{CC84B78C-F1AC-469F-9700-C0CDFF9C0B1C}" type="presParOf" srcId="{EB2A6FB5-F34F-449D-8141-DA2A9D9901F0}" destId="{02EAB208-CF85-43A3-9DF8-2B541A5DAD2A}" srcOrd="6" destOrd="0" presId="urn:microsoft.com/office/officeart/2008/layout/VerticalAccentList"/>
    <dgm:cxn modelId="{3EB5CEFE-3B35-4CDA-B91D-2C2C5E1662F3}" type="presParOf" srcId="{64734AA3-9C4E-42E0-A76E-B529B05DBAEB}" destId="{4DE155BC-D8D0-47A9-B75F-9BA99DC7D06E}" srcOrd="2" destOrd="0" presId="urn:microsoft.com/office/officeart/2008/layout/VerticalAccentList"/>
    <dgm:cxn modelId="{C12922F1-8702-4944-A229-17AADD57503F}" type="presParOf" srcId="{64734AA3-9C4E-42E0-A76E-B529B05DBAEB}" destId="{5F5AF524-09DA-4A99-9434-FA7A06AC72C9}" srcOrd="3" destOrd="0" presId="urn:microsoft.com/office/officeart/2008/layout/VerticalAccentList"/>
    <dgm:cxn modelId="{798F4A52-7949-4F22-B6A8-D045E70C9047}" type="presParOf" srcId="{5F5AF524-09DA-4A99-9434-FA7A06AC72C9}" destId="{33E090D0-B3F0-4D7D-8800-EEE4C0A19D93}" srcOrd="0" destOrd="0" presId="urn:microsoft.com/office/officeart/2008/layout/VerticalAccentList"/>
    <dgm:cxn modelId="{255FC74A-E768-45AA-B063-59E7B3A28FE2}" type="presParOf" srcId="{64734AA3-9C4E-42E0-A76E-B529B05DBAEB}" destId="{47A335DB-64A6-4C1B-B571-7333C2B8776D}" srcOrd="4" destOrd="0" presId="urn:microsoft.com/office/officeart/2008/layout/VerticalAccentList"/>
    <dgm:cxn modelId="{994D0986-8C42-4886-829C-27FD03E585FB}" type="presParOf" srcId="{47A335DB-64A6-4C1B-B571-7333C2B8776D}" destId="{ED379333-D5C5-4E49-95AD-DFAA4D5E3758}" srcOrd="0" destOrd="0" presId="urn:microsoft.com/office/officeart/2008/layout/VerticalAccentList"/>
    <dgm:cxn modelId="{FF3CFD65-4926-4807-8148-0471E893169C}" type="presParOf" srcId="{47A335DB-64A6-4C1B-B571-7333C2B8776D}" destId="{5697440B-DB72-4C83-9752-FCADEF583EEC}" srcOrd="1" destOrd="0" presId="urn:microsoft.com/office/officeart/2008/layout/VerticalAccentList"/>
    <dgm:cxn modelId="{2CF97404-95C3-49C7-A966-60C6F0B89FC6}" type="presParOf" srcId="{47A335DB-64A6-4C1B-B571-7333C2B8776D}" destId="{3312B938-725E-4B19-A324-ABA33FEDAF87}" srcOrd="2" destOrd="0" presId="urn:microsoft.com/office/officeart/2008/layout/VerticalAccentList"/>
    <dgm:cxn modelId="{E668A70A-E631-44A6-B90B-92D6A43D6A9D}" type="presParOf" srcId="{47A335DB-64A6-4C1B-B571-7333C2B8776D}" destId="{A6EAFF35-4209-4EA2-BFD9-C593E8B23DDD}" srcOrd="3" destOrd="0" presId="urn:microsoft.com/office/officeart/2008/layout/VerticalAccentList"/>
    <dgm:cxn modelId="{E0ECCA81-080C-4115-97C9-B68CFD9E24C9}" type="presParOf" srcId="{47A335DB-64A6-4C1B-B571-7333C2B8776D}" destId="{BA6DB336-6F05-44A7-9945-9EF1C0568A35}" srcOrd="4" destOrd="0" presId="urn:microsoft.com/office/officeart/2008/layout/VerticalAccentList"/>
    <dgm:cxn modelId="{1D2A4E70-E2A1-4647-BCEE-34EE8AF173C2}" type="presParOf" srcId="{47A335DB-64A6-4C1B-B571-7333C2B8776D}" destId="{7B89D70B-8BC6-413E-AC48-3F3C15D91A80}" srcOrd="5" destOrd="0" presId="urn:microsoft.com/office/officeart/2008/layout/VerticalAccentList"/>
    <dgm:cxn modelId="{E84AE9F7-8F9A-45B9-9EC7-FD3DFA4E0485}" type="presParOf" srcId="{47A335DB-64A6-4C1B-B571-7333C2B8776D}" destId="{7DFE2511-EA1E-45F6-B16A-C943D4CDE2D1}" srcOrd="6" destOrd="0" presId="urn:microsoft.com/office/officeart/2008/layout/VerticalAccentList"/>
    <dgm:cxn modelId="{B5C61B68-D20D-44E5-964A-534F18CAF892}" type="presParOf" srcId="{64734AA3-9C4E-42E0-A76E-B529B05DBAEB}" destId="{129D8A9E-1240-4B31-BA85-4830B4F6ABFD}" srcOrd="5" destOrd="0" presId="urn:microsoft.com/office/officeart/2008/layout/VerticalAccentList"/>
    <dgm:cxn modelId="{934A20E7-4B29-440A-982F-40E67EF86BAF}" type="presParOf" srcId="{64734AA3-9C4E-42E0-A76E-B529B05DBAEB}" destId="{398CF814-893B-43DD-A47E-220DF9C73868}" srcOrd="6" destOrd="0" presId="urn:microsoft.com/office/officeart/2008/layout/VerticalAccentList"/>
    <dgm:cxn modelId="{87E3C3D8-8694-41D4-A0C7-F63A38AF4CD1}" type="presParOf" srcId="{398CF814-893B-43DD-A47E-220DF9C73868}" destId="{3688C504-75E2-4D25-AFE4-2C409B4CC5C2}" srcOrd="0" destOrd="0" presId="urn:microsoft.com/office/officeart/2008/layout/VerticalAccentList"/>
    <dgm:cxn modelId="{D2A3BEE9-4590-45AA-B4B5-403DD57F9277}" type="presParOf" srcId="{64734AA3-9C4E-42E0-A76E-B529B05DBAEB}" destId="{8398F8DF-BF7A-4BF2-BB34-C46D726CEC6A}" srcOrd="7" destOrd="0" presId="urn:microsoft.com/office/officeart/2008/layout/VerticalAccentList"/>
    <dgm:cxn modelId="{F761A17C-8AB7-4F90-B00E-3A940CDDAEDE}" type="presParOf" srcId="{8398F8DF-BF7A-4BF2-BB34-C46D726CEC6A}" destId="{8298C03C-CC69-4D62-A2CD-8FF575753852}" srcOrd="0" destOrd="0" presId="urn:microsoft.com/office/officeart/2008/layout/VerticalAccentList"/>
    <dgm:cxn modelId="{6D1DF4BD-86F6-49FA-BD94-548721B152AB}" type="presParOf" srcId="{8398F8DF-BF7A-4BF2-BB34-C46D726CEC6A}" destId="{E5BDEEC8-8AE8-4DD2-BB32-922E686BED6B}" srcOrd="1" destOrd="0" presId="urn:microsoft.com/office/officeart/2008/layout/VerticalAccentList"/>
    <dgm:cxn modelId="{45BEA8B4-0140-4014-86AA-6C3B68211267}" type="presParOf" srcId="{8398F8DF-BF7A-4BF2-BB34-C46D726CEC6A}" destId="{21858212-CDF9-46BF-8A5A-D747B3569B42}" srcOrd="2" destOrd="0" presId="urn:microsoft.com/office/officeart/2008/layout/VerticalAccentList"/>
    <dgm:cxn modelId="{D0822A75-D9E2-4FF0-9FE4-E163CF2A6C08}" type="presParOf" srcId="{8398F8DF-BF7A-4BF2-BB34-C46D726CEC6A}" destId="{35D847A8-49C4-4D85-BDD2-74903140F537}" srcOrd="3" destOrd="0" presId="urn:microsoft.com/office/officeart/2008/layout/VerticalAccentList"/>
    <dgm:cxn modelId="{3F331448-84B9-46B1-BD88-2649F07D0D4D}" type="presParOf" srcId="{8398F8DF-BF7A-4BF2-BB34-C46D726CEC6A}" destId="{FE467671-1A86-4D77-8763-627115C891FC}" srcOrd="4" destOrd="0" presId="urn:microsoft.com/office/officeart/2008/layout/VerticalAccentList"/>
    <dgm:cxn modelId="{41D35192-6D6F-41AB-B319-988F4C692DBF}" type="presParOf" srcId="{8398F8DF-BF7A-4BF2-BB34-C46D726CEC6A}" destId="{8152DB4C-0F1F-4ABA-B109-374D83C4185F}" srcOrd="5" destOrd="0" presId="urn:microsoft.com/office/officeart/2008/layout/VerticalAccentList"/>
    <dgm:cxn modelId="{14D44DC7-4769-4033-8E8C-0ED05418BF8E}" type="presParOf" srcId="{8398F8DF-BF7A-4BF2-BB34-C46D726CEC6A}" destId="{26588265-3783-4F30-B943-7F697741155D}" srcOrd="6" destOrd="0" presId="urn:microsoft.com/office/officeart/2008/layout/VerticalAccentList"/>
    <dgm:cxn modelId="{386773C2-C476-4B7A-86C7-C019AFC05966}" type="presParOf" srcId="{64734AA3-9C4E-42E0-A76E-B529B05DBAEB}" destId="{DECA4F89-3DC5-4FA6-9038-1114A8168F15}" srcOrd="8" destOrd="0" presId="urn:microsoft.com/office/officeart/2008/layout/VerticalAccentList"/>
    <dgm:cxn modelId="{E0978EED-2358-4E6E-A5E5-20CE2D6CBFDD}" type="presParOf" srcId="{64734AA3-9C4E-42E0-A76E-B529B05DBAEB}" destId="{293F6FDB-9CF1-40BF-BDE2-D02A55C27CEF}" srcOrd="9" destOrd="0" presId="urn:microsoft.com/office/officeart/2008/layout/VerticalAccentList"/>
    <dgm:cxn modelId="{FDAE22E4-6740-45BE-8C61-57C36118A743}" type="presParOf" srcId="{293F6FDB-9CF1-40BF-BDE2-D02A55C27CEF}" destId="{37E0D102-5EEB-49C6-9E2A-678E68FC1159}" srcOrd="0" destOrd="0" presId="urn:microsoft.com/office/officeart/2008/layout/VerticalAccentList"/>
    <dgm:cxn modelId="{8B47772E-FC47-481A-A28C-9A217F7FF8E2}" type="presParOf" srcId="{64734AA3-9C4E-42E0-A76E-B529B05DBAEB}" destId="{753A9612-DE35-4EF1-9D17-5AF205215D2C}" srcOrd="10" destOrd="0" presId="urn:microsoft.com/office/officeart/2008/layout/VerticalAccentList"/>
    <dgm:cxn modelId="{75329219-AE5C-498A-AAE3-82E65A40E595}" type="presParOf" srcId="{753A9612-DE35-4EF1-9D17-5AF205215D2C}" destId="{6F3851CB-C429-493F-9E47-D66F56B6AAA8}" srcOrd="0" destOrd="0" presId="urn:microsoft.com/office/officeart/2008/layout/VerticalAccentList"/>
    <dgm:cxn modelId="{3D9029EE-96B7-4EA9-A3C8-A4AAD0300160}" type="presParOf" srcId="{753A9612-DE35-4EF1-9D17-5AF205215D2C}" destId="{48C787D5-252B-48F4-8259-8B124876D621}" srcOrd="1" destOrd="0" presId="urn:microsoft.com/office/officeart/2008/layout/VerticalAccentList"/>
    <dgm:cxn modelId="{91F12A0D-358B-4D40-9451-9E45308E9875}" type="presParOf" srcId="{753A9612-DE35-4EF1-9D17-5AF205215D2C}" destId="{180DC997-7E3E-4D4F-A6AC-311EFE7DA7BF}" srcOrd="2" destOrd="0" presId="urn:microsoft.com/office/officeart/2008/layout/VerticalAccentList"/>
    <dgm:cxn modelId="{2BF513EC-63C1-48FA-8E7F-865BB5D05E81}" type="presParOf" srcId="{753A9612-DE35-4EF1-9D17-5AF205215D2C}" destId="{48752964-769A-4126-AA70-FEF710647A3F}" srcOrd="3" destOrd="0" presId="urn:microsoft.com/office/officeart/2008/layout/VerticalAccentList"/>
    <dgm:cxn modelId="{5EF54E6F-3E7C-498F-9503-61C689B56DEF}" type="presParOf" srcId="{753A9612-DE35-4EF1-9D17-5AF205215D2C}" destId="{26C9642E-0117-4327-ABA6-FF33A54D4677}" srcOrd="4" destOrd="0" presId="urn:microsoft.com/office/officeart/2008/layout/VerticalAccentList"/>
    <dgm:cxn modelId="{73A6D43D-3159-4924-B134-00381D6029A5}" type="presParOf" srcId="{753A9612-DE35-4EF1-9D17-5AF205215D2C}" destId="{39C4FFC8-741C-4E24-AA40-109CAB6A2F9D}" srcOrd="5" destOrd="0" presId="urn:microsoft.com/office/officeart/2008/layout/VerticalAccentList"/>
    <dgm:cxn modelId="{CA32CED1-3C2C-478D-A331-2DC10E10B4CB}" type="presParOf" srcId="{753A9612-DE35-4EF1-9D17-5AF205215D2C}" destId="{BB65829D-5AB0-4172-A6D6-1783552599FE}" srcOrd="6" destOrd="0" presId="urn:microsoft.com/office/officeart/2008/layout/VerticalAccent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85B7EED-22C3-4690-88CD-2BD6FD8F6C2B}" type="doc">
      <dgm:prSet loTypeId="urn:microsoft.com/office/officeart/2005/8/layout/hProcess9" loCatId="process" qsTypeId="urn:microsoft.com/office/officeart/2005/8/quickstyle/simple1" qsCatId="simple" csTypeId="urn:microsoft.com/office/officeart/2005/8/colors/accent5_4" csCatId="accent5"/>
      <dgm:spPr/>
      <dgm:t>
        <a:bodyPr/>
        <a:lstStyle/>
        <a:p>
          <a:endParaRPr lang="en-US"/>
        </a:p>
      </dgm:t>
    </dgm:pt>
    <dgm:pt modelId="{07BEF1D6-C5A2-4CEA-BC9A-6BEEC19E8F3C}">
      <dgm:prSet/>
      <dgm:spPr/>
      <dgm:t>
        <a:bodyPr/>
        <a:lstStyle/>
        <a:p>
          <a:r>
            <a:rPr lang="en-US"/>
            <a:t>Workplace Injury: Physical injury or psychological injury committed by their job duties.</a:t>
          </a:r>
        </a:p>
      </dgm:t>
    </dgm:pt>
    <dgm:pt modelId="{CF237C1A-1382-491A-AE43-D640F09668CD}" type="parTrans" cxnId="{D27DAD0D-EE17-4D7C-B56F-CDFF1C2D3ED9}">
      <dgm:prSet/>
      <dgm:spPr/>
      <dgm:t>
        <a:bodyPr/>
        <a:lstStyle/>
        <a:p>
          <a:endParaRPr lang="en-US"/>
        </a:p>
      </dgm:t>
    </dgm:pt>
    <dgm:pt modelId="{3303B319-8E84-4911-B698-6E291B167236}" type="sibTrans" cxnId="{D27DAD0D-EE17-4D7C-B56F-CDFF1C2D3ED9}">
      <dgm:prSet/>
      <dgm:spPr/>
      <dgm:t>
        <a:bodyPr/>
        <a:lstStyle/>
        <a:p>
          <a:endParaRPr lang="en-US"/>
        </a:p>
      </dgm:t>
    </dgm:pt>
    <dgm:pt modelId="{576DD5FB-89CC-4CDA-A9B6-360E7CC2C24A}">
      <dgm:prSet/>
      <dgm:spPr/>
      <dgm:t>
        <a:bodyPr/>
        <a:lstStyle/>
        <a:p>
          <a:r>
            <a:rPr lang="en-US"/>
            <a:t>Causal Attribution: Attributing a cause to injuries (systemic vs. personal)</a:t>
          </a:r>
        </a:p>
      </dgm:t>
    </dgm:pt>
    <dgm:pt modelId="{4FEC8080-9804-4D94-AC77-9AA35A77096F}" type="parTrans" cxnId="{75E86EF5-9DE8-45A3-8120-AB68F1F8A1FA}">
      <dgm:prSet/>
      <dgm:spPr/>
      <dgm:t>
        <a:bodyPr/>
        <a:lstStyle/>
        <a:p>
          <a:endParaRPr lang="en-US"/>
        </a:p>
      </dgm:t>
    </dgm:pt>
    <dgm:pt modelId="{7983B909-0C00-459C-842F-63DF92505AA6}" type="sibTrans" cxnId="{75E86EF5-9DE8-45A3-8120-AB68F1F8A1FA}">
      <dgm:prSet/>
      <dgm:spPr/>
      <dgm:t>
        <a:bodyPr/>
        <a:lstStyle/>
        <a:p>
          <a:endParaRPr lang="en-US"/>
        </a:p>
      </dgm:t>
    </dgm:pt>
    <dgm:pt modelId="{E4051DCE-5F88-497C-BE3D-03DE77A95DCC}">
      <dgm:prSet/>
      <dgm:spPr/>
      <dgm:t>
        <a:bodyPr/>
        <a:lstStyle/>
        <a:p>
          <a:r>
            <a:rPr lang="en-US"/>
            <a:t>Mental Health Outcomes: Mental disorders such as burnout, distress and lasting effects.</a:t>
          </a:r>
        </a:p>
      </dgm:t>
    </dgm:pt>
    <dgm:pt modelId="{BFC96095-DEE4-4229-BE94-B6F96A1F2460}" type="parTrans" cxnId="{7B09B2EC-8D4E-4CCF-9EB3-DD459C865AD2}">
      <dgm:prSet/>
      <dgm:spPr/>
      <dgm:t>
        <a:bodyPr/>
        <a:lstStyle/>
        <a:p>
          <a:endParaRPr lang="en-US"/>
        </a:p>
      </dgm:t>
    </dgm:pt>
    <dgm:pt modelId="{AE621DE0-151F-4F15-B306-15C04A8AFC77}" type="sibTrans" cxnId="{7B09B2EC-8D4E-4CCF-9EB3-DD459C865AD2}">
      <dgm:prSet/>
      <dgm:spPr/>
      <dgm:t>
        <a:bodyPr/>
        <a:lstStyle/>
        <a:p>
          <a:endParaRPr lang="en-US"/>
        </a:p>
      </dgm:t>
    </dgm:pt>
    <dgm:pt modelId="{D0D51290-2323-40B2-95EE-2C0B9D1D20FD}">
      <dgm:prSet/>
      <dgm:spPr/>
      <dgm:t>
        <a:bodyPr/>
        <a:lstStyle/>
        <a:p>
          <a:r>
            <a:rPr lang="en-US"/>
            <a:t>Vulnerable Populations: Informal, precarious or high-risk employment workers.</a:t>
          </a:r>
        </a:p>
      </dgm:t>
    </dgm:pt>
    <dgm:pt modelId="{7F6130D8-90B1-4A4E-B3F6-F4D6DD32D305}" type="parTrans" cxnId="{E593B7E7-4CA4-4CE9-B352-B731F1DBA774}">
      <dgm:prSet/>
      <dgm:spPr/>
      <dgm:t>
        <a:bodyPr/>
        <a:lstStyle/>
        <a:p>
          <a:endParaRPr lang="en-US"/>
        </a:p>
      </dgm:t>
    </dgm:pt>
    <dgm:pt modelId="{647C8BB0-5C1A-4D10-80B8-8F3F4C7E9654}" type="sibTrans" cxnId="{E593B7E7-4CA4-4CE9-B352-B731F1DBA774}">
      <dgm:prSet/>
      <dgm:spPr/>
      <dgm:t>
        <a:bodyPr/>
        <a:lstStyle/>
        <a:p>
          <a:endParaRPr lang="en-US"/>
        </a:p>
      </dgm:t>
    </dgm:pt>
    <dgm:pt modelId="{AF5F8FC0-A245-4A90-B599-0138A5F9BABC}" type="pres">
      <dgm:prSet presAssocID="{585B7EED-22C3-4690-88CD-2BD6FD8F6C2B}" presName="CompostProcess" presStyleCnt="0">
        <dgm:presLayoutVars>
          <dgm:dir/>
          <dgm:resizeHandles val="exact"/>
        </dgm:presLayoutVars>
      </dgm:prSet>
      <dgm:spPr/>
    </dgm:pt>
    <dgm:pt modelId="{7B690C0F-23C5-49BD-A3B9-FC40ACF24691}" type="pres">
      <dgm:prSet presAssocID="{585B7EED-22C3-4690-88CD-2BD6FD8F6C2B}" presName="arrow" presStyleLbl="bgShp" presStyleIdx="0" presStyleCnt="1"/>
      <dgm:spPr/>
    </dgm:pt>
    <dgm:pt modelId="{59655058-AE53-4908-BA06-334BFC8E2FE9}" type="pres">
      <dgm:prSet presAssocID="{585B7EED-22C3-4690-88CD-2BD6FD8F6C2B}" presName="linearProcess" presStyleCnt="0"/>
      <dgm:spPr/>
    </dgm:pt>
    <dgm:pt modelId="{58747A10-50E6-4F0E-B952-5D8DFB609DB0}" type="pres">
      <dgm:prSet presAssocID="{07BEF1D6-C5A2-4CEA-BC9A-6BEEC19E8F3C}" presName="textNode" presStyleLbl="node1" presStyleIdx="0" presStyleCnt="4">
        <dgm:presLayoutVars>
          <dgm:bulletEnabled val="1"/>
        </dgm:presLayoutVars>
      </dgm:prSet>
      <dgm:spPr/>
    </dgm:pt>
    <dgm:pt modelId="{5568240B-8DEB-4011-987D-5D4F62D3B415}" type="pres">
      <dgm:prSet presAssocID="{3303B319-8E84-4911-B698-6E291B167236}" presName="sibTrans" presStyleCnt="0"/>
      <dgm:spPr/>
    </dgm:pt>
    <dgm:pt modelId="{9EE57F7A-C09C-4CDE-A602-203F490990BE}" type="pres">
      <dgm:prSet presAssocID="{576DD5FB-89CC-4CDA-A9B6-360E7CC2C24A}" presName="textNode" presStyleLbl="node1" presStyleIdx="1" presStyleCnt="4">
        <dgm:presLayoutVars>
          <dgm:bulletEnabled val="1"/>
        </dgm:presLayoutVars>
      </dgm:prSet>
      <dgm:spPr/>
    </dgm:pt>
    <dgm:pt modelId="{CCDAA9CD-16B9-4464-BFA5-AA37E2C6B0A1}" type="pres">
      <dgm:prSet presAssocID="{7983B909-0C00-459C-842F-63DF92505AA6}" presName="sibTrans" presStyleCnt="0"/>
      <dgm:spPr/>
    </dgm:pt>
    <dgm:pt modelId="{C9FFD3FB-EA5A-428A-B2EE-1486EC8D38A6}" type="pres">
      <dgm:prSet presAssocID="{E4051DCE-5F88-497C-BE3D-03DE77A95DCC}" presName="textNode" presStyleLbl="node1" presStyleIdx="2" presStyleCnt="4">
        <dgm:presLayoutVars>
          <dgm:bulletEnabled val="1"/>
        </dgm:presLayoutVars>
      </dgm:prSet>
      <dgm:spPr/>
    </dgm:pt>
    <dgm:pt modelId="{E1C683AD-231F-45A3-BBC8-D26DD245A7A0}" type="pres">
      <dgm:prSet presAssocID="{AE621DE0-151F-4F15-B306-15C04A8AFC77}" presName="sibTrans" presStyleCnt="0"/>
      <dgm:spPr/>
    </dgm:pt>
    <dgm:pt modelId="{1D9ADE09-F3FD-4817-A564-1D6F5C120AB2}" type="pres">
      <dgm:prSet presAssocID="{D0D51290-2323-40B2-95EE-2C0B9D1D20FD}" presName="textNode" presStyleLbl="node1" presStyleIdx="3" presStyleCnt="4">
        <dgm:presLayoutVars>
          <dgm:bulletEnabled val="1"/>
        </dgm:presLayoutVars>
      </dgm:prSet>
      <dgm:spPr/>
    </dgm:pt>
  </dgm:ptLst>
  <dgm:cxnLst>
    <dgm:cxn modelId="{D27DAD0D-EE17-4D7C-B56F-CDFF1C2D3ED9}" srcId="{585B7EED-22C3-4690-88CD-2BD6FD8F6C2B}" destId="{07BEF1D6-C5A2-4CEA-BC9A-6BEEC19E8F3C}" srcOrd="0" destOrd="0" parTransId="{CF237C1A-1382-491A-AE43-D640F09668CD}" sibTransId="{3303B319-8E84-4911-B698-6E291B167236}"/>
    <dgm:cxn modelId="{D482372D-F984-4143-BAAE-E3481D7D70BD}" type="presOf" srcId="{07BEF1D6-C5A2-4CEA-BC9A-6BEEC19E8F3C}" destId="{58747A10-50E6-4F0E-B952-5D8DFB609DB0}" srcOrd="0" destOrd="0" presId="urn:microsoft.com/office/officeart/2005/8/layout/hProcess9"/>
    <dgm:cxn modelId="{81718969-3143-40F0-88EC-920645BD149B}" type="presOf" srcId="{D0D51290-2323-40B2-95EE-2C0B9D1D20FD}" destId="{1D9ADE09-F3FD-4817-A564-1D6F5C120AB2}" srcOrd="0" destOrd="0" presId="urn:microsoft.com/office/officeart/2005/8/layout/hProcess9"/>
    <dgm:cxn modelId="{E256E999-F860-4CC4-9910-41F7C0F0BCD0}" type="presOf" srcId="{576DD5FB-89CC-4CDA-A9B6-360E7CC2C24A}" destId="{9EE57F7A-C09C-4CDE-A602-203F490990BE}" srcOrd="0" destOrd="0" presId="urn:microsoft.com/office/officeart/2005/8/layout/hProcess9"/>
    <dgm:cxn modelId="{E63A11A7-5A8D-471D-B91D-28D71CBAEF22}" type="presOf" srcId="{E4051DCE-5F88-497C-BE3D-03DE77A95DCC}" destId="{C9FFD3FB-EA5A-428A-B2EE-1486EC8D38A6}" srcOrd="0" destOrd="0" presId="urn:microsoft.com/office/officeart/2005/8/layout/hProcess9"/>
    <dgm:cxn modelId="{44A7DAB2-668C-4F24-B79B-5526013C233B}" type="presOf" srcId="{585B7EED-22C3-4690-88CD-2BD6FD8F6C2B}" destId="{AF5F8FC0-A245-4A90-B599-0138A5F9BABC}" srcOrd="0" destOrd="0" presId="urn:microsoft.com/office/officeart/2005/8/layout/hProcess9"/>
    <dgm:cxn modelId="{E593B7E7-4CA4-4CE9-B352-B731F1DBA774}" srcId="{585B7EED-22C3-4690-88CD-2BD6FD8F6C2B}" destId="{D0D51290-2323-40B2-95EE-2C0B9D1D20FD}" srcOrd="3" destOrd="0" parTransId="{7F6130D8-90B1-4A4E-B3F6-F4D6DD32D305}" sibTransId="{647C8BB0-5C1A-4D10-80B8-8F3F4C7E9654}"/>
    <dgm:cxn modelId="{7B09B2EC-8D4E-4CCF-9EB3-DD459C865AD2}" srcId="{585B7EED-22C3-4690-88CD-2BD6FD8F6C2B}" destId="{E4051DCE-5F88-497C-BE3D-03DE77A95DCC}" srcOrd="2" destOrd="0" parTransId="{BFC96095-DEE4-4229-BE94-B6F96A1F2460}" sibTransId="{AE621DE0-151F-4F15-B306-15C04A8AFC77}"/>
    <dgm:cxn modelId="{75E86EF5-9DE8-45A3-8120-AB68F1F8A1FA}" srcId="{585B7EED-22C3-4690-88CD-2BD6FD8F6C2B}" destId="{576DD5FB-89CC-4CDA-A9B6-360E7CC2C24A}" srcOrd="1" destOrd="0" parTransId="{4FEC8080-9804-4D94-AC77-9AA35A77096F}" sibTransId="{7983B909-0C00-459C-842F-63DF92505AA6}"/>
    <dgm:cxn modelId="{178277C0-6AEC-46D9-9946-51CA2183944E}" type="presParOf" srcId="{AF5F8FC0-A245-4A90-B599-0138A5F9BABC}" destId="{7B690C0F-23C5-49BD-A3B9-FC40ACF24691}" srcOrd="0" destOrd="0" presId="urn:microsoft.com/office/officeart/2005/8/layout/hProcess9"/>
    <dgm:cxn modelId="{06C0E1DD-09E7-4D58-8B47-15CF6C9395B1}" type="presParOf" srcId="{AF5F8FC0-A245-4A90-B599-0138A5F9BABC}" destId="{59655058-AE53-4908-BA06-334BFC8E2FE9}" srcOrd="1" destOrd="0" presId="urn:microsoft.com/office/officeart/2005/8/layout/hProcess9"/>
    <dgm:cxn modelId="{E71ABD28-51A3-4101-8A08-93AEE47B2BEB}" type="presParOf" srcId="{59655058-AE53-4908-BA06-334BFC8E2FE9}" destId="{58747A10-50E6-4F0E-B952-5D8DFB609DB0}" srcOrd="0" destOrd="0" presId="urn:microsoft.com/office/officeart/2005/8/layout/hProcess9"/>
    <dgm:cxn modelId="{7592B4B6-D8D4-41A6-ACFB-A2DF1C68AA2A}" type="presParOf" srcId="{59655058-AE53-4908-BA06-334BFC8E2FE9}" destId="{5568240B-8DEB-4011-987D-5D4F62D3B415}" srcOrd="1" destOrd="0" presId="urn:microsoft.com/office/officeart/2005/8/layout/hProcess9"/>
    <dgm:cxn modelId="{0C210957-7621-442C-8CD9-91966B5FD2DD}" type="presParOf" srcId="{59655058-AE53-4908-BA06-334BFC8E2FE9}" destId="{9EE57F7A-C09C-4CDE-A602-203F490990BE}" srcOrd="2" destOrd="0" presId="urn:microsoft.com/office/officeart/2005/8/layout/hProcess9"/>
    <dgm:cxn modelId="{C0034173-2BD3-482A-AEF6-7C23DC642646}" type="presParOf" srcId="{59655058-AE53-4908-BA06-334BFC8E2FE9}" destId="{CCDAA9CD-16B9-4464-BFA5-AA37E2C6B0A1}" srcOrd="3" destOrd="0" presId="urn:microsoft.com/office/officeart/2005/8/layout/hProcess9"/>
    <dgm:cxn modelId="{24BBB190-9574-4732-80AC-43AE361CDDC2}" type="presParOf" srcId="{59655058-AE53-4908-BA06-334BFC8E2FE9}" destId="{C9FFD3FB-EA5A-428A-B2EE-1486EC8D38A6}" srcOrd="4" destOrd="0" presId="urn:microsoft.com/office/officeart/2005/8/layout/hProcess9"/>
    <dgm:cxn modelId="{E42FAD59-C2AC-4C40-BA2F-B6DC2D9DD563}" type="presParOf" srcId="{59655058-AE53-4908-BA06-334BFC8E2FE9}" destId="{E1C683AD-231F-45A3-BBC8-D26DD245A7A0}" srcOrd="5" destOrd="0" presId="urn:microsoft.com/office/officeart/2005/8/layout/hProcess9"/>
    <dgm:cxn modelId="{996CE902-AD0E-4655-8AEC-6ED9E981CB6D}" type="presParOf" srcId="{59655058-AE53-4908-BA06-334BFC8E2FE9}" destId="{1D9ADE09-F3FD-4817-A564-1D6F5C120AB2}" srcOrd="6"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EB5A7AA-2FAA-4AA3-8108-BE12B6284484}" type="doc">
      <dgm:prSet loTypeId="urn:microsoft.com/office/officeart/2005/8/layout/default" loCatId="list" qsTypeId="urn:microsoft.com/office/officeart/2005/8/quickstyle/simple1" qsCatId="simple" csTypeId="urn:microsoft.com/office/officeart/2005/8/colors/accent5_4" csCatId="accent5"/>
      <dgm:spPr/>
      <dgm:t>
        <a:bodyPr/>
        <a:lstStyle/>
        <a:p>
          <a:endParaRPr lang="en-US"/>
        </a:p>
      </dgm:t>
    </dgm:pt>
    <dgm:pt modelId="{B658E594-90F9-4B89-AFA9-71DDBC0A640A}">
      <dgm:prSet custT="1"/>
      <dgm:spPr/>
      <dgm:t>
        <a:bodyPr/>
        <a:lstStyle/>
        <a:p>
          <a:r>
            <a:rPr lang="en-US" sz="2000" dirty="0" err="1"/>
            <a:t>Ramatsoma</a:t>
          </a:r>
          <a:r>
            <a:rPr lang="en-US" sz="2000" dirty="0"/>
            <a:t> et al. (2025): Prevalence of injuries in waste recyclers; structural risk events are still present with PPE.</a:t>
          </a:r>
        </a:p>
      </dgm:t>
    </dgm:pt>
    <dgm:pt modelId="{646173C1-9961-4469-9741-AF1865E1F430}" type="parTrans" cxnId="{A509BA30-82F9-4F2B-9E62-60EAECE62EBA}">
      <dgm:prSet/>
      <dgm:spPr/>
      <dgm:t>
        <a:bodyPr/>
        <a:lstStyle/>
        <a:p>
          <a:endParaRPr lang="en-US" sz="2000"/>
        </a:p>
      </dgm:t>
    </dgm:pt>
    <dgm:pt modelId="{79238B76-1AFE-465A-B4C0-54B2B143E3FB}" type="sibTrans" cxnId="{A509BA30-82F9-4F2B-9E62-60EAECE62EBA}">
      <dgm:prSet/>
      <dgm:spPr/>
      <dgm:t>
        <a:bodyPr/>
        <a:lstStyle/>
        <a:p>
          <a:endParaRPr lang="en-US" sz="2000"/>
        </a:p>
      </dgm:t>
    </dgm:pt>
    <dgm:pt modelId="{77246CD1-8400-43D2-AF1F-99F7975C4915}">
      <dgm:prSet custT="1"/>
      <dgm:spPr/>
      <dgm:t>
        <a:bodyPr/>
        <a:lstStyle/>
        <a:p>
          <a:r>
            <a:rPr lang="en-US" sz="2000"/>
            <a:t>Wightman et al. (2025): Better household development of mental health than work-associated injuries.</a:t>
          </a:r>
        </a:p>
      </dgm:t>
    </dgm:pt>
    <dgm:pt modelId="{7478839A-887F-4049-8856-5798D2246163}" type="parTrans" cxnId="{DAB4B65C-99E1-4413-8ACA-DE4F560DA8E9}">
      <dgm:prSet/>
      <dgm:spPr/>
      <dgm:t>
        <a:bodyPr/>
        <a:lstStyle/>
        <a:p>
          <a:endParaRPr lang="en-US" sz="2000"/>
        </a:p>
      </dgm:t>
    </dgm:pt>
    <dgm:pt modelId="{53DB37C0-E16D-45C9-AD8F-7FE06E817524}" type="sibTrans" cxnId="{DAB4B65C-99E1-4413-8ACA-DE4F560DA8E9}">
      <dgm:prSet/>
      <dgm:spPr/>
      <dgm:t>
        <a:bodyPr/>
        <a:lstStyle/>
        <a:p>
          <a:endParaRPr lang="en-US" sz="2000"/>
        </a:p>
      </dgm:t>
    </dgm:pt>
    <dgm:pt modelId="{6D95C834-EF51-4FE9-8474-D9488A5D387B}">
      <dgm:prSet custT="1"/>
      <dgm:spPr/>
      <dgm:t>
        <a:bodyPr/>
        <a:lstStyle/>
        <a:p>
          <a:r>
            <a:rPr lang="en-US" sz="2000"/>
            <a:t>Lyotard (2025): Injury attribution depends on political ideology mainly influenced by the income and experiences.</a:t>
          </a:r>
        </a:p>
      </dgm:t>
    </dgm:pt>
    <dgm:pt modelId="{BEAD7BC5-58AF-4F5F-93D8-E08A7CFF69FB}" type="parTrans" cxnId="{1862DC56-7251-4C6D-AF6E-8610E714AFA1}">
      <dgm:prSet/>
      <dgm:spPr/>
      <dgm:t>
        <a:bodyPr/>
        <a:lstStyle/>
        <a:p>
          <a:endParaRPr lang="en-US" sz="2000"/>
        </a:p>
      </dgm:t>
    </dgm:pt>
    <dgm:pt modelId="{80190DA5-B13D-4F5F-9351-5DBEE50B463D}" type="sibTrans" cxnId="{1862DC56-7251-4C6D-AF6E-8610E714AFA1}">
      <dgm:prSet/>
      <dgm:spPr/>
      <dgm:t>
        <a:bodyPr/>
        <a:lstStyle/>
        <a:p>
          <a:endParaRPr lang="en-US" sz="2000"/>
        </a:p>
      </dgm:t>
    </dgm:pt>
    <dgm:pt modelId="{C4015879-B47F-4191-ACC9-B79AD4C5F073}">
      <dgm:prSet custT="1"/>
      <dgm:spPr/>
      <dgm:t>
        <a:bodyPr/>
        <a:lstStyle/>
        <a:p>
          <a:r>
            <a:rPr lang="en-US" sz="2000"/>
            <a:t>Chireh et al. (2025): Workload and staffing in the workplace are stressors that predict burnout among care workers.</a:t>
          </a:r>
        </a:p>
      </dgm:t>
    </dgm:pt>
    <dgm:pt modelId="{B511F742-A15F-493B-9BE0-87F7B5137DF8}" type="parTrans" cxnId="{F58CE031-C9F3-4868-8575-150941CDA3B1}">
      <dgm:prSet/>
      <dgm:spPr/>
      <dgm:t>
        <a:bodyPr/>
        <a:lstStyle/>
        <a:p>
          <a:endParaRPr lang="en-US" sz="2000"/>
        </a:p>
      </dgm:t>
    </dgm:pt>
    <dgm:pt modelId="{A417FFA3-52AD-4B91-9A6E-0C3965359D91}" type="sibTrans" cxnId="{F58CE031-C9F3-4868-8575-150941CDA3B1}">
      <dgm:prSet/>
      <dgm:spPr/>
      <dgm:t>
        <a:bodyPr/>
        <a:lstStyle/>
        <a:p>
          <a:endParaRPr lang="en-US" sz="2000"/>
        </a:p>
      </dgm:t>
    </dgm:pt>
    <dgm:pt modelId="{5B658B71-DAF0-4D29-A9DD-C03B349F1D0D}" type="pres">
      <dgm:prSet presAssocID="{CEB5A7AA-2FAA-4AA3-8108-BE12B6284484}" presName="diagram" presStyleCnt="0">
        <dgm:presLayoutVars>
          <dgm:dir/>
          <dgm:resizeHandles val="exact"/>
        </dgm:presLayoutVars>
      </dgm:prSet>
      <dgm:spPr/>
    </dgm:pt>
    <dgm:pt modelId="{58AB578F-3DDB-4AFB-A03B-9008A9159713}" type="pres">
      <dgm:prSet presAssocID="{B658E594-90F9-4B89-AFA9-71DDBC0A640A}" presName="node" presStyleLbl="node1" presStyleIdx="0" presStyleCnt="4">
        <dgm:presLayoutVars>
          <dgm:bulletEnabled val="1"/>
        </dgm:presLayoutVars>
      </dgm:prSet>
      <dgm:spPr/>
    </dgm:pt>
    <dgm:pt modelId="{11339A2B-26D5-468B-87C7-E8EC3D3F0BEC}" type="pres">
      <dgm:prSet presAssocID="{79238B76-1AFE-465A-B4C0-54B2B143E3FB}" presName="sibTrans" presStyleCnt="0"/>
      <dgm:spPr/>
    </dgm:pt>
    <dgm:pt modelId="{897F35A9-E066-48DB-AE94-B03F2A2C6EF4}" type="pres">
      <dgm:prSet presAssocID="{77246CD1-8400-43D2-AF1F-99F7975C4915}" presName="node" presStyleLbl="node1" presStyleIdx="1" presStyleCnt="4">
        <dgm:presLayoutVars>
          <dgm:bulletEnabled val="1"/>
        </dgm:presLayoutVars>
      </dgm:prSet>
      <dgm:spPr/>
    </dgm:pt>
    <dgm:pt modelId="{25BF39BC-4E73-468D-8361-FE815B6177A6}" type="pres">
      <dgm:prSet presAssocID="{53DB37C0-E16D-45C9-AD8F-7FE06E817524}" presName="sibTrans" presStyleCnt="0"/>
      <dgm:spPr/>
    </dgm:pt>
    <dgm:pt modelId="{B6E5BBD4-8280-4F7F-827C-7DB51224C994}" type="pres">
      <dgm:prSet presAssocID="{6D95C834-EF51-4FE9-8474-D9488A5D387B}" presName="node" presStyleLbl="node1" presStyleIdx="2" presStyleCnt="4">
        <dgm:presLayoutVars>
          <dgm:bulletEnabled val="1"/>
        </dgm:presLayoutVars>
      </dgm:prSet>
      <dgm:spPr/>
    </dgm:pt>
    <dgm:pt modelId="{6DC0AF10-8C42-4128-8D80-97C7BC52596E}" type="pres">
      <dgm:prSet presAssocID="{80190DA5-B13D-4F5F-9351-5DBEE50B463D}" presName="sibTrans" presStyleCnt="0"/>
      <dgm:spPr/>
    </dgm:pt>
    <dgm:pt modelId="{D7F819F4-AA95-4A03-9B19-E3C30B931AD4}" type="pres">
      <dgm:prSet presAssocID="{C4015879-B47F-4191-ACC9-B79AD4C5F073}" presName="node" presStyleLbl="node1" presStyleIdx="3" presStyleCnt="4">
        <dgm:presLayoutVars>
          <dgm:bulletEnabled val="1"/>
        </dgm:presLayoutVars>
      </dgm:prSet>
      <dgm:spPr/>
    </dgm:pt>
  </dgm:ptLst>
  <dgm:cxnLst>
    <dgm:cxn modelId="{A90EBC21-C5AC-4581-8442-25BCCC3BC6AC}" type="presOf" srcId="{CEB5A7AA-2FAA-4AA3-8108-BE12B6284484}" destId="{5B658B71-DAF0-4D29-A9DD-C03B349F1D0D}" srcOrd="0" destOrd="0" presId="urn:microsoft.com/office/officeart/2005/8/layout/default"/>
    <dgm:cxn modelId="{A509BA30-82F9-4F2B-9E62-60EAECE62EBA}" srcId="{CEB5A7AA-2FAA-4AA3-8108-BE12B6284484}" destId="{B658E594-90F9-4B89-AFA9-71DDBC0A640A}" srcOrd="0" destOrd="0" parTransId="{646173C1-9961-4469-9741-AF1865E1F430}" sibTransId="{79238B76-1AFE-465A-B4C0-54B2B143E3FB}"/>
    <dgm:cxn modelId="{F58CE031-C9F3-4868-8575-150941CDA3B1}" srcId="{CEB5A7AA-2FAA-4AA3-8108-BE12B6284484}" destId="{C4015879-B47F-4191-ACC9-B79AD4C5F073}" srcOrd="3" destOrd="0" parTransId="{B511F742-A15F-493B-9BE0-87F7B5137DF8}" sibTransId="{A417FFA3-52AD-4B91-9A6E-0C3965359D91}"/>
    <dgm:cxn modelId="{DAB4B65C-99E1-4413-8ACA-DE4F560DA8E9}" srcId="{CEB5A7AA-2FAA-4AA3-8108-BE12B6284484}" destId="{77246CD1-8400-43D2-AF1F-99F7975C4915}" srcOrd="1" destOrd="0" parTransId="{7478839A-887F-4049-8856-5798D2246163}" sibTransId="{53DB37C0-E16D-45C9-AD8F-7FE06E817524}"/>
    <dgm:cxn modelId="{1862DC56-7251-4C6D-AF6E-8610E714AFA1}" srcId="{CEB5A7AA-2FAA-4AA3-8108-BE12B6284484}" destId="{6D95C834-EF51-4FE9-8474-D9488A5D387B}" srcOrd="2" destOrd="0" parTransId="{BEAD7BC5-58AF-4F5F-93D8-E08A7CFF69FB}" sibTransId="{80190DA5-B13D-4F5F-9351-5DBEE50B463D}"/>
    <dgm:cxn modelId="{13BC159F-3D49-475A-A695-FA3B678DB143}" type="presOf" srcId="{C4015879-B47F-4191-ACC9-B79AD4C5F073}" destId="{D7F819F4-AA95-4A03-9B19-E3C30B931AD4}" srcOrd="0" destOrd="0" presId="urn:microsoft.com/office/officeart/2005/8/layout/default"/>
    <dgm:cxn modelId="{EEECE6D0-3A5E-4817-B122-AA919AB10983}" type="presOf" srcId="{B658E594-90F9-4B89-AFA9-71DDBC0A640A}" destId="{58AB578F-3DDB-4AFB-A03B-9008A9159713}" srcOrd="0" destOrd="0" presId="urn:microsoft.com/office/officeart/2005/8/layout/default"/>
    <dgm:cxn modelId="{B7A7ABD2-6F27-4A5B-A298-35B8501036D7}" type="presOf" srcId="{6D95C834-EF51-4FE9-8474-D9488A5D387B}" destId="{B6E5BBD4-8280-4F7F-827C-7DB51224C994}" srcOrd="0" destOrd="0" presId="urn:microsoft.com/office/officeart/2005/8/layout/default"/>
    <dgm:cxn modelId="{9436BCF0-32FF-454C-999D-E5510A5E9B4C}" type="presOf" srcId="{77246CD1-8400-43D2-AF1F-99F7975C4915}" destId="{897F35A9-E066-48DB-AE94-B03F2A2C6EF4}" srcOrd="0" destOrd="0" presId="urn:microsoft.com/office/officeart/2005/8/layout/default"/>
    <dgm:cxn modelId="{31060F5D-8ADE-4F35-BC27-9E57DF960E0E}" type="presParOf" srcId="{5B658B71-DAF0-4D29-A9DD-C03B349F1D0D}" destId="{58AB578F-3DDB-4AFB-A03B-9008A9159713}" srcOrd="0" destOrd="0" presId="urn:microsoft.com/office/officeart/2005/8/layout/default"/>
    <dgm:cxn modelId="{A607625E-E6B7-401F-AC62-F248AC697D48}" type="presParOf" srcId="{5B658B71-DAF0-4D29-A9DD-C03B349F1D0D}" destId="{11339A2B-26D5-468B-87C7-E8EC3D3F0BEC}" srcOrd="1" destOrd="0" presId="urn:microsoft.com/office/officeart/2005/8/layout/default"/>
    <dgm:cxn modelId="{9A9A7772-D528-4F53-9910-84BD44CED1DE}" type="presParOf" srcId="{5B658B71-DAF0-4D29-A9DD-C03B349F1D0D}" destId="{897F35A9-E066-48DB-AE94-B03F2A2C6EF4}" srcOrd="2" destOrd="0" presId="urn:microsoft.com/office/officeart/2005/8/layout/default"/>
    <dgm:cxn modelId="{D644EB68-ABA3-4448-AB03-BA21D7DD77EE}" type="presParOf" srcId="{5B658B71-DAF0-4D29-A9DD-C03B349F1D0D}" destId="{25BF39BC-4E73-468D-8361-FE815B6177A6}" srcOrd="3" destOrd="0" presId="urn:microsoft.com/office/officeart/2005/8/layout/default"/>
    <dgm:cxn modelId="{5A33F231-1FD8-40CE-87B7-45688B3CFE0B}" type="presParOf" srcId="{5B658B71-DAF0-4D29-A9DD-C03B349F1D0D}" destId="{B6E5BBD4-8280-4F7F-827C-7DB51224C994}" srcOrd="4" destOrd="0" presId="urn:microsoft.com/office/officeart/2005/8/layout/default"/>
    <dgm:cxn modelId="{5F77AB86-9E56-48E8-BB0F-B6BB8174FAC9}" type="presParOf" srcId="{5B658B71-DAF0-4D29-A9DD-C03B349F1D0D}" destId="{6DC0AF10-8C42-4128-8D80-97C7BC52596E}" srcOrd="5" destOrd="0" presId="urn:microsoft.com/office/officeart/2005/8/layout/default"/>
    <dgm:cxn modelId="{F406EC06-DA3E-468A-95D6-4CF49B690352}" type="presParOf" srcId="{5B658B71-DAF0-4D29-A9DD-C03B349F1D0D}" destId="{D7F819F4-AA95-4A03-9B19-E3C30B931AD4}" srcOrd="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FB3E1B9-E860-4983-8FE1-F648273D460B}" type="doc">
      <dgm:prSet loTypeId="urn:microsoft.com/office/officeart/2005/8/layout/target3" loCatId="relationship" qsTypeId="urn:microsoft.com/office/officeart/2005/8/quickstyle/simple1" qsCatId="simple" csTypeId="urn:microsoft.com/office/officeart/2005/8/colors/accent1_1" csCatId="accent1"/>
      <dgm:spPr/>
      <dgm:t>
        <a:bodyPr/>
        <a:lstStyle/>
        <a:p>
          <a:endParaRPr lang="en-US"/>
        </a:p>
      </dgm:t>
    </dgm:pt>
    <dgm:pt modelId="{748AE708-6D93-4FFC-96FF-6264B2296629}">
      <dgm:prSet/>
      <dgm:spPr/>
      <dgm:t>
        <a:bodyPr/>
        <a:lstStyle/>
        <a:p>
          <a:r>
            <a:rPr lang="en-US"/>
            <a:t>Cross-sectional survey-based quantitative research design based on secondary cohort data.</a:t>
          </a:r>
        </a:p>
      </dgm:t>
    </dgm:pt>
    <dgm:pt modelId="{A0805FE8-3241-4224-AF74-BE23A872F23A}" type="parTrans" cxnId="{398BFC06-1521-485E-9F12-9A122A21DF92}">
      <dgm:prSet/>
      <dgm:spPr/>
      <dgm:t>
        <a:bodyPr/>
        <a:lstStyle/>
        <a:p>
          <a:endParaRPr lang="en-US"/>
        </a:p>
      </dgm:t>
    </dgm:pt>
    <dgm:pt modelId="{0C5AE2EC-CB6D-4739-804D-261F34F540B1}" type="sibTrans" cxnId="{398BFC06-1521-485E-9F12-9A122A21DF92}">
      <dgm:prSet/>
      <dgm:spPr/>
      <dgm:t>
        <a:bodyPr/>
        <a:lstStyle/>
        <a:p>
          <a:endParaRPr lang="en-US"/>
        </a:p>
      </dgm:t>
    </dgm:pt>
    <dgm:pt modelId="{8DEBE7C3-83F5-4B62-BCAB-D31B7F6BE20C}">
      <dgm:prSet/>
      <dgm:spPr/>
      <dgm:t>
        <a:bodyPr/>
        <a:lstStyle/>
        <a:p>
          <a:r>
            <a:rPr lang="en-US"/>
            <a:t>Allows interest-injury and mental health mixture and pattern of attribution to be strongly measured.</a:t>
          </a:r>
        </a:p>
      </dgm:t>
    </dgm:pt>
    <dgm:pt modelId="{B3807330-5275-4A68-84F0-D9E1309E1FEF}" type="parTrans" cxnId="{25BC663A-2FD5-4CD9-9406-43A89214A075}">
      <dgm:prSet/>
      <dgm:spPr/>
      <dgm:t>
        <a:bodyPr/>
        <a:lstStyle/>
        <a:p>
          <a:endParaRPr lang="en-US"/>
        </a:p>
      </dgm:t>
    </dgm:pt>
    <dgm:pt modelId="{5B46CE27-9A0E-4305-88AE-97ADB4C1DE18}" type="sibTrans" cxnId="{25BC663A-2FD5-4CD9-9406-43A89214A075}">
      <dgm:prSet/>
      <dgm:spPr/>
      <dgm:t>
        <a:bodyPr/>
        <a:lstStyle/>
        <a:p>
          <a:endParaRPr lang="en-US"/>
        </a:p>
      </dgm:t>
    </dgm:pt>
    <dgm:pt modelId="{AC979897-DA45-4F89-945D-2F144BC070DA}">
      <dgm:prSet/>
      <dgm:spPr/>
      <dgm:t>
        <a:bodyPr/>
        <a:lstStyle/>
        <a:p>
          <a:r>
            <a:rPr lang="en-US"/>
            <a:t>Better than qualitative approach to fulfill study purpose and create policy-orient results.</a:t>
          </a:r>
        </a:p>
      </dgm:t>
    </dgm:pt>
    <dgm:pt modelId="{2833713F-390C-4255-B9C9-D491AB4A4E69}" type="parTrans" cxnId="{1A693DD9-18C6-4F08-84ED-2FB8054013E8}">
      <dgm:prSet/>
      <dgm:spPr/>
      <dgm:t>
        <a:bodyPr/>
        <a:lstStyle/>
        <a:p>
          <a:endParaRPr lang="en-US"/>
        </a:p>
      </dgm:t>
    </dgm:pt>
    <dgm:pt modelId="{2251542E-64C7-4EA2-9C79-3E3F4F012DCF}" type="sibTrans" cxnId="{1A693DD9-18C6-4F08-84ED-2FB8054013E8}">
      <dgm:prSet/>
      <dgm:spPr/>
      <dgm:t>
        <a:bodyPr/>
        <a:lstStyle/>
        <a:p>
          <a:endParaRPr lang="en-US"/>
        </a:p>
      </dgm:t>
    </dgm:pt>
    <dgm:pt modelId="{0282F67E-37CC-4CCA-A840-5D2C0B327081}">
      <dgm:prSet/>
      <dgm:spPr/>
      <dgm:t>
        <a:bodyPr/>
        <a:lstStyle/>
        <a:p>
          <a:r>
            <a:rPr lang="en-US"/>
            <a:t>Gives population-wide findings that can be generalized to large populations in high-risk industries.</a:t>
          </a:r>
        </a:p>
      </dgm:t>
    </dgm:pt>
    <dgm:pt modelId="{3E11E9CD-38C0-45D6-AC56-1497A250FD5A}" type="parTrans" cxnId="{1A82AB95-E5B2-46DE-ABDA-E95DE8BA180D}">
      <dgm:prSet/>
      <dgm:spPr/>
      <dgm:t>
        <a:bodyPr/>
        <a:lstStyle/>
        <a:p>
          <a:endParaRPr lang="en-US"/>
        </a:p>
      </dgm:t>
    </dgm:pt>
    <dgm:pt modelId="{D99867DF-B8C0-46DF-B901-D5C75DB88882}" type="sibTrans" cxnId="{1A82AB95-E5B2-46DE-ABDA-E95DE8BA180D}">
      <dgm:prSet/>
      <dgm:spPr/>
      <dgm:t>
        <a:bodyPr/>
        <a:lstStyle/>
        <a:p>
          <a:endParaRPr lang="en-US"/>
        </a:p>
      </dgm:t>
    </dgm:pt>
    <dgm:pt modelId="{24DFAD15-BFD7-4C27-8D56-0A3924F93601}" type="pres">
      <dgm:prSet presAssocID="{9FB3E1B9-E860-4983-8FE1-F648273D460B}" presName="Name0" presStyleCnt="0">
        <dgm:presLayoutVars>
          <dgm:chMax val="7"/>
          <dgm:dir/>
          <dgm:animLvl val="lvl"/>
          <dgm:resizeHandles val="exact"/>
        </dgm:presLayoutVars>
      </dgm:prSet>
      <dgm:spPr/>
    </dgm:pt>
    <dgm:pt modelId="{129E159E-3AE3-4B2F-9C9F-D47CBE810DFB}" type="pres">
      <dgm:prSet presAssocID="{748AE708-6D93-4FFC-96FF-6264B2296629}" presName="circle1" presStyleLbl="node1" presStyleIdx="0" presStyleCnt="4"/>
      <dgm:spPr/>
    </dgm:pt>
    <dgm:pt modelId="{9E47629B-0527-4B97-B2C1-CAC9869B6A15}" type="pres">
      <dgm:prSet presAssocID="{748AE708-6D93-4FFC-96FF-6264B2296629}" presName="space" presStyleCnt="0"/>
      <dgm:spPr/>
    </dgm:pt>
    <dgm:pt modelId="{FEE45AF8-CA40-4AE1-ABB2-BB673FE7EA36}" type="pres">
      <dgm:prSet presAssocID="{748AE708-6D93-4FFC-96FF-6264B2296629}" presName="rect1" presStyleLbl="alignAcc1" presStyleIdx="0" presStyleCnt="4"/>
      <dgm:spPr/>
    </dgm:pt>
    <dgm:pt modelId="{A8259C58-2EFB-4CA7-ABFC-C67C90617D18}" type="pres">
      <dgm:prSet presAssocID="{8DEBE7C3-83F5-4B62-BCAB-D31B7F6BE20C}" presName="vertSpace2" presStyleLbl="node1" presStyleIdx="0" presStyleCnt="4"/>
      <dgm:spPr/>
    </dgm:pt>
    <dgm:pt modelId="{7511689F-5493-4414-86FA-76E448170987}" type="pres">
      <dgm:prSet presAssocID="{8DEBE7C3-83F5-4B62-BCAB-D31B7F6BE20C}" presName="circle2" presStyleLbl="node1" presStyleIdx="1" presStyleCnt="4"/>
      <dgm:spPr/>
    </dgm:pt>
    <dgm:pt modelId="{98C28776-8D62-4535-A3EC-7317E3F3A4EF}" type="pres">
      <dgm:prSet presAssocID="{8DEBE7C3-83F5-4B62-BCAB-D31B7F6BE20C}" presName="rect2" presStyleLbl="alignAcc1" presStyleIdx="1" presStyleCnt="4"/>
      <dgm:spPr/>
    </dgm:pt>
    <dgm:pt modelId="{03D390F4-C567-4758-BD6A-9586297EE953}" type="pres">
      <dgm:prSet presAssocID="{AC979897-DA45-4F89-945D-2F144BC070DA}" presName="vertSpace3" presStyleLbl="node1" presStyleIdx="1" presStyleCnt="4"/>
      <dgm:spPr/>
    </dgm:pt>
    <dgm:pt modelId="{CA068E38-95DB-46DE-A92A-2913C7AB8768}" type="pres">
      <dgm:prSet presAssocID="{AC979897-DA45-4F89-945D-2F144BC070DA}" presName="circle3" presStyleLbl="node1" presStyleIdx="2" presStyleCnt="4"/>
      <dgm:spPr/>
    </dgm:pt>
    <dgm:pt modelId="{D3D828FB-AE15-482D-860A-573049C366FA}" type="pres">
      <dgm:prSet presAssocID="{AC979897-DA45-4F89-945D-2F144BC070DA}" presName="rect3" presStyleLbl="alignAcc1" presStyleIdx="2" presStyleCnt="4"/>
      <dgm:spPr/>
    </dgm:pt>
    <dgm:pt modelId="{27D470DF-BC8C-4C97-AB50-70D6333E63A1}" type="pres">
      <dgm:prSet presAssocID="{0282F67E-37CC-4CCA-A840-5D2C0B327081}" presName="vertSpace4" presStyleLbl="node1" presStyleIdx="2" presStyleCnt="4"/>
      <dgm:spPr/>
    </dgm:pt>
    <dgm:pt modelId="{DE827403-469B-4609-B828-B7D4CA758010}" type="pres">
      <dgm:prSet presAssocID="{0282F67E-37CC-4CCA-A840-5D2C0B327081}" presName="circle4" presStyleLbl="node1" presStyleIdx="3" presStyleCnt="4"/>
      <dgm:spPr/>
    </dgm:pt>
    <dgm:pt modelId="{98B143FF-8191-4854-8124-D5E7527DBE85}" type="pres">
      <dgm:prSet presAssocID="{0282F67E-37CC-4CCA-A840-5D2C0B327081}" presName="rect4" presStyleLbl="alignAcc1" presStyleIdx="3" presStyleCnt="4"/>
      <dgm:spPr/>
    </dgm:pt>
    <dgm:pt modelId="{44E9DC08-6F45-473F-BB86-05BA0866A123}" type="pres">
      <dgm:prSet presAssocID="{748AE708-6D93-4FFC-96FF-6264B2296629}" presName="rect1ParTxNoCh" presStyleLbl="alignAcc1" presStyleIdx="3" presStyleCnt="4">
        <dgm:presLayoutVars>
          <dgm:chMax val="1"/>
          <dgm:bulletEnabled val="1"/>
        </dgm:presLayoutVars>
      </dgm:prSet>
      <dgm:spPr/>
    </dgm:pt>
    <dgm:pt modelId="{D58A97A6-F2C4-4E01-84DD-92390493A039}" type="pres">
      <dgm:prSet presAssocID="{8DEBE7C3-83F5-4B62-BCAB-D31B7F6BE20C}" presName="rect2ParTxNoCh" presStyleLbl="alignAcc1" presStyleIdx="3" presStyleCnt="4">
        <dgm:presLayoutVars>
          <dgm:chMax val="1"/>
          <dgm:bulletEnabled val="1"/>
        </dgm:presLayoutVars>
      </dgm:prSet>
      <dgm:spPr/>
    </dgm:pt>
    <dgm:pt modelId="{2B6CA2F4-FAE0-4AED-8196-762BA1893218}" type="pres">
      <dgm:prSet presAssocID="{AC979897-DA45-4F89-945D-2F144BC070DA}" presName="rect3ParTxNoCh" presStyleLbl="alignAcc1" presStyleIdx="3" presStyleCnt="4">
        <dgm:presLayoutVars>
          <dgm:chMax val="1"/>
          <dgm:bulletEnabled val="1"/>
        </dgm:presLayoutVars>
      </dgm:prSet>
      <dgm:spPr/>
    </dgm:pt>
    <dgm:pt modelId="{10648BA4-CD82-4C0A-8534-3CAC2E190E3D}" type="pres">
      <dgm:prSet presAssocID="{0282F67E-37CC-4CCA-A840-5D2C0B327081}" presName="rect4ParTxNoCh" presStyleLbl="alignAcc1" presStyleIdx="3" presStyleCnt="4">
        <dgm:presLayoutVars>
          <dgm:chMax val="1"/>
          <dgm:bulletEnabled val="1"/>
        </dgm:presLayoutVars>
      </dgm:prSet>
      <dgm:spPr/>
    </dgm:pt>
  </dgm:ptLst>
  <dgm:cxnLst>
    <dgm:cxn modelId="{398BFC06-1521-485E-9F12-9A122A21DF92}" srcId="{9FB3E1B9-E860-4983-8FE1-F648273D460B}" destId="{748AE708-6D93-4FFC-96FF-6264B2296629}" srcOrd="0" destOrd="0" parTransId="{A0805FE8-3241-4224-AF74-BE23A872F23A}" sibTransId="{0C5AE2EC-CB6D-4739-804D-261F34F540B1}"/>
    <dgm:cxn modelId="{A533A527-55C6-43D6-8326-133A20CE9DDD}" type="presOf" srcId="{748AE708-6D93-4FFC-96FF-6264B2296629}" destId="{44E9DC08-6F45-473F-BB86-05BA0866A123}" srcOrd="1" destOrd="0" presId="urn:microsoft.com/office/officeart/2005/8/layout/target3"/>
    <dgm:cxn modelId="{25BC663A-2FD5-4CD9-9406-43A89214A075}" srcId="{9FB3E1B9-E860-4983-8FE1-F648273D460B}" destId="{8DEBE7C3-83F5-4B62-BCAB-D31B7F6BE20C}" srcOrd="1" destOrd="0" parTransId="{B3807330-5275-4A68-84F0-D9E1309E1FEF}" sibTransId="{5B46CE27-9A0E-4305-88AE-97ADB4C1DE18}"/>
    <dgm:cxn modelId="{3EECFE5C-0560-4A22-A262-AC83AAC51A67}" type="presOf" srcId="{8DEBE7C3-83F5-4B62-BCAB-D31B7F6BE20C}" destId="{98C28776-8D62-4535-A3EC-7317E3F3A4EF}" srcOrd="0" destOrd="0" presId="urn:microsoft.com/office/officeart/2005/8/layout/target3"/>
    <dgm:cxn modelId="{AB9B4B63-4B92-46E3-B76F-B6C5BD0CAB72}" type="presOf" srcId="{8DEBE7C3-83F5-4B62-BCAB-D31B7F6BE20C}" destId="{D58A97A6-F2C4-4E01-84DD-92390493A039}" srcOrd="1" destOrd="0" presId="urn:microsoft.com/office/officeart/2005/8/layout/target3"/>
    <dgm:cxn modelId="{4C0C298A-1D8C-4E33-924A-3CB216E4E0B0}" type="presOf" srcId="{9FB3E1B9-E860-4983-8FE1-F648273D460B}" destId="{24DFAD15-BFD7-4C27-8D56-0A3924F93601}" srcOrd="0" destOrd="0" presId="urn:microsoft.com/office/officeart/2005/8/layout/target3"/>
    <dgm:cxn modelId="{25841D8F-8D4A-4DEA-B944-48A2958995E2}" type="presOf" srcId="{0282F67E-37CC-4CCA-A840-5D2C0B327081}" destId="{10648BA4-CD82-4C0A-8534-3CAC2E190E3D}" srcOrd="1" destOrd="0" presId="urn:microsoft.com/office/officeart/2005/8/layout/target3"/>
    <dgm:cxn modelId="{1A82AB95-E5B2-46DE-ABDA-E95DE8BA180D}" srcId="{9FB3E1B9-E860-4983-8FE1-F648273D460B}" destId="{0282F67E-37CC-4CCA-A840-5D2C0B327081}" srcOrd="3" destOrd="0" parTransId="{3E11E9CD-38C0-45D6-AC56-1497A250FD5A}" sibTransId="{D99867DF-B8C0-46DF-B901-D5C75DB88882}"/>
    <dgm:cxn modelId="{DD5BC59A-8BB2-4EF1-9AAA-208B30FFE0F5}" type="presOf" srcId="{AC979897-DA45-4F89-945D-2F144BC070DA}" destId="{2B6CA2F4-FAE0-4AED-8196-762BA1893218}" srcOrd="1" destOrd="0" presId="urn:microsoft.com/office/officeart/2005/8/layout/target3"/>
    <dgm:cxn modelId="{D2B3E6B3-4FEB-4A4E-9A7A-8411450FA8F8}" type="presOf" srcId="{AC979897-DA45-4F89-945D-2F144BC070DA}" destId="{D3D828FB-AE15-482D-860A-573049C366FA}" srcOrd="0" destOrd="0" presId="urn:microsoft.com/office/officeart/2005/8/layout/target3"/>
    <dgm:cxn modelId="{918C0ABC-CB31-4EB3-9CC7-938F8F019218}" type="presOf" srcId="{0282F67E-37CC-4CCA-A840-5D2C0B327081}" destId="{98B143FF-8191-4854-8124-D5E7527DBE85}" srcOrd="0" destOrd="0" presId="urn:microsoft.com/office/officeart/2005/8/layout/target3"/>
    <dgm:cxn modelId="{1A693DD9-18C6-4F08-84ED-2FB8054013E8}" srcId="{9FB3E1B9-E860-4983-8FE1-F648273D460B}" destId="{AC979897-DA45-4F89-945D-2F144BC070DA}" srcOrd="2" destOrd="0" parTransId="{2833713F-390C-4255-B9C9-D491AB4A4E69}" sibTransId="{2251542E-64C7-4EA2-9C79-3E3F4F012DCF}"/>
    <dgm:cxn modelId="{C673ACF8-B1A9-4C87-839B-6A3B1FE02BB2}" type="presOf" srcId="{748AE708-6D93-4FFC-96FF-6264B2296629}" destId="{FEE45AF8-CA40-4AE1-ABB2-BB673FE7EA36}" srcOrd="0" destOrd="0" presId="urn:microsoft.com/office/officeart/2005/8/layout/target3"/>
    <dgm:cxn modelId="{EC6CD7A3-BF70-474A-846F-9B37C8BCC4E7}" type="presParOf" srcId="{24DFAD15-BFD7-4C27-8D56-0A3924F93601}" destId="{129E159E-3AE3-4B2F-9C9F-D47CBE810DFB}" srcOrd="0" destOrd="0" presId="urn:microsoft.com/office/officeart/2005/8/layout/target3"/>
    <dgm:cxn modelId="{8EAC0042-A6DF-48BF-84A3-9F1DAE2A145E}" type="presParOf" srcId="{24DFAD15-BFD7-4C27-8D56-0A3924F93601}" destId="{9E47629B-0527-4B97-B2C1-CAC9869B6A15}" srcOrd="1" destOrd="0" presId="urn:microsoft.com/office/officeart/2005/8/layout/target3"/>
    <dgm:cxn modelId="{B0045100-11F5-4B8C-82AA-8A8EC902D916}" type="presParOf" srcId="{24DFAD15-BFD7-4C27-8D56-0A3924F93601}" destId="{FEE45AF8-CA40-4AE1-ABB2-BB673FE7EA36}" srcOrd="2" destOrd="0" presId="urn:microsoft.com/office/officeart/2005/8/layout/target3"/>
    <dgm:cxn modelId="{4320F366-90A8-42ED-ADBB-6853C5EFF41A}" type="presParOf" srcId="{24DFAD15-BFD7-4C27-8D56-0A3924F93601}" destId="{A8259C58-2EFB-4CA7-ABFC-C67C90617D18}" srcOrd="3" destOrd="0" presId="urn:microsoft.com/office/officeart/2005/8/layout/target3"/>
    <dgm:cxn modelId="{AE89ABAC-2B66-4093-995E-3E02EC65FE85}" type="presParOf" srcId="{24DFAD15-BFD7-4C27-8D56-0A3924F93601}" destId="{7511689F-5493-4414-86FA-76E448170987}" srcOrd="4" destOrd="0" presId="urn:microsoft.com/office/officeart/2005/8/layout/target3"/>
    <dgm:cxn modelId="{4C78DDC1-DBFA-4AA4-8422-C2025D394AA4}" type="presParOf" srcId="{24DFAD15-BFD7-4C27-8D56-0A3924F93601}" destId="{98C28776-8D62-4535-A3EC-7317E3F3A4EF}" srcOrd="5" destOrd="0" presId="urn:microsoft.com/office/officeart/2005/8/layout/target3"/>
    <dgm:cxn modelId="{45CDE9D8-2B04-4CEA-8195-18B44BBE1095}" type="presParOf" srcId="{24DFAD15-BFD7-4C27-8D56-0A3924F93601}" destId="{03D390F4-C567-4758-BD6A-9586297EE953}" srcOrd="6" destOrd="0" presId="urn:microsoft.com/office/officeart/2005/8/layout/target3"/>
    <dgm:cxn modelId="{1B422ABB-36B3-4361-AD4D-63A122BFEC88}" type="presParOf" srcId="{24DFAD15-BFD7-4C27-8D56-0A3924F93601}" destId="{CA068E38-95DB-46DE-A92A-2913C7AB8768}" srcOrd="7" destOrd="0" presId="urn:microsoft.com/office/officeart/2005/8/layout/target3"/>
    <dgm:cxn modelId="{3F0758C0-E3C0-4CF6-A0E8-9D4BE5F7C909}" type="presParOf" srcId="{24DFAD15-BFD7-4C27-8D56-0A3924F93601}" destId="{D3D828FB-AE15-482D-860A-573049C366FA}" srcOrd="8" destOrd="0" presId="urn:microsoft.com/office/officeart/2005/8/layout/target3"/>
    <dgm:cxn modelId="{577F63F8-4665-454D-B377-C02C4F258407}" type="presParOf" srcId="{24DFAD15-BFD7-4C27-8D56-0A3924F93601}" destId="{27D470DF-BC8C-4C97-AB50-70D6333E63A1}" srcOrd="9" destOrd="0" presId="urn:microsoft.com/office/officeart/2005/8/layout/target3"/>
    <dgm:cxn modelId="{A73D1A25-5EBF-4CC2-BC43-75595782E657}" type="presParOf" srcId="{24DFAD15-BFD7-4C27-8D56-0A3924F93601}" destId="{DE827403-469B-4609-B828-B7D4CA758010}" srcOrd="10" destOrd="0" presId="urn:microsoft.com/office/officeart/2005/8/layout/target3"/>
    <dgm:cxn modelId="{97DC05E7-8974-4AAC-BFDB-C33751879A75}" type="presParOf" srcId="{24DFAD15-BFD7-4C27-8D56-0A3924F93601}" destId="{98B143FF-8191-4854-8124-D5E7527DBE85}" srcOrd="11" destOrd="0" presId="urn:microsoft.com/office/officeart/2005/8/layout/target3"/>
    <dgm:cxn modelId="{05DAD443-DE1D-42A1-B55B-E47EED4AAD29}" type="presParOf" srcId="{24DFAD15-BFD7-4C27-8D56-0A3924F93601}" destId="{44E9DC08-6F45-473F-BB86-05BA0866A123}" srcOrd="12" destOrd="0" presId="urn:microsoft.com/office/officeart/2005/8/layout/target3"/>
    <dgm:cxn modelId="{3EF688B9-F913-4253-981D-C37A5587C11F}" type="presParOf" srcId="{24DFAD15-BFD7-4C27-8D56-0A3924F93601}" destId="{D58A97A6-F2C4-4E01-84DD-92390493A039}" srcOrd="13" destOrd="0" presId="urn:microsoft.com/office/officeart/2005/8/layout/target3"/>
    <dgm:cxn modelId="{EF5606B6-213F-4D7A-92A2-43B72A303C23}" type="presParOf" srcId="{24DFAD15-BFD7-4C27-8D56-0A3924F93601}" destId="{2B6CA2F4-FAE0-4AED-8196-762BA1893218}" srcOrd="14" destOrd="0" presId="urn:microsoft.com/office/officeart/2005/8/layout/target3"/>
    <dgm:cxn modelId="{36FFD667-2AA7-4DC3-A565-1F0CE372D0F9}" type="presParOf" srcId="{24DFAD15-BFD7-4C27-8D56-0A3924F93601}" destId="{10648BA4-CD82-4C0A-8534-3CAC2E190E3D}" srcOrd="15" destOrd="0" presId="urn:microsoft.com/office/officeart/2005/8/layout/targe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0A9CC76-D5A5-4424-84CF-E69035F91811}" type="doc">
      <dgm:prSet loTypeId="urn:microsoft.com/office/officeart/2005/8/layout/vList2" loCatId="list" qsTypeId="urn:microsoft.com/office/officeart/2005/8/quickstyle/simple1" qsCatId="simple" csTypeId="urn:microsoft.com/office/officeart/2005/8/colors/accent5_1" csCatId="accent5"/>
      <dgm:spPr/>
      <dgm:t>
        <a:bodyPr/>
        <a:lstStyle/>
        <a:p>
          <a:endParaRPr lang="en-US"/>
        </a:p>
      </dgm:t>
    </dgm:pt>
    <dgm:pt modelId="{9050E768-F99E-408E-A38F-F218526844C0}">
      <dgm:prSet/>
      <dgm:spPr/>
      <dgm:t>
        <a:bodyPr/>
        <a:lstStyle/>
        <a:p>
          <a:r>
            <a:rPr lang="en-US"/>
            <a:t>Primary data: Structured surveys of the high-risk employees with legitimate injury reporting and mental health measures.</a:t>
          </a:r>
        </a:p>
      </dgm:t>
    </dgm:pt>
    <dgm:pt modelId="{13821AD5-0E23-4E3F-916F-676DA297A114}" type="parTrans" cxnId="{F5C9357B-7412-4A2D-803B-A349601ABF79}">
      <dgm:prSet/>
      <dgm:spPr/>
      <dgm:t>
        <a:bodyPr/>
        <a:lstStyle/>
        <a:p>
          <a:endParaRPr lang="en-US"/>
        </a:p>
      </dgm:t>
    </dgm:pt>
    <dgm:pt modelId="{E0C3E3E4-5C1E-413E-9344-2D81424EA76D}" type="sibTrans" cxnId="{F5C9357B-7412-4A2D-803B-A349601ABF79}">
      <dgm:prSet/>
      <dgm:spPr/>
      <dgm:t>
        <a:bodyPr/>
        <a:lstStyle/>
        <a:p>
          <a:endParaRPr lang="en-US"/>
        </a:p>
      </dgm:t>
    </dgm:pt>
    <dgm:pt modelId="{0425EEEA-BB88-44C9-9AC0-5CFBADC0EF59}">
      <dgm:prSet/>
      <dgm:spPr/>
      <dgm:t>
        <a:bodyPr/>
        <a:lstStyle/>
        <a:p>
          <a:r>
            <a:rPr lang="en-US"/>
            <a:t>Secondary data: Longitudinal data on workers findings work compensation and administrative health outcome information.</a:t>
          </a:r>
        </a:p>
      </dgm:t>
    </dgm:pt>
    <dgm:pt modelId="{F71114CD-859D-4EE4-9A85-2EA262CCE110}" type="parTrans" cxnId="{A035ED73-1A8E-4C0F-96E1-54F725ACB1AC}">
      <dgm:prSet/>
      <dgm:spPr/>
      <dgm:t>
        <a:bodyPr/>
        <a:lstStyle/>
        <a:p>
          <a:endParaRPr lang="en-US"/>
        </a:p>
      </dgm:t>
    </dgm:pt>
    <dgm:pt modelId="{3286396C-6939-479F-9DEE-37BF45F86AA2}" type="sibTrans" cxnId="{A035ED73-1A8E-4C0F-96E1-54F725ACB1AC}">
      <dgm:prSet/>
      <dgm:spPr/>
      <dgm:t>
        <a:bodyPr/>
        <a:lstStyle/>
        <a:p>
          <a:endParaRPr lang="en-US"/>
        </a:p>
      </dgm:t>
    </dgm:pt>
    <dgm:pt modelId="{8EBFB472-ACC3-448B-91D0-C4C52447DC84}">
      <dgm:prSet/>
      <dgm:spPr/>
      <dgm:t>
        <a:bodyPr/>
        <a:lstStyle/>
        <a:p>
          <a:r>
            <a:rPr lang="en-US"/>
            <a:t>Target population: Employees of waste recycling, construction and care industry in both informal and formal environment.</a:t>
          </a:r>
        </a:p>
      </dgm:t>
    </dgm:pt>
    <dgm:pt modelId="{BADA9799-5824-49D7-BCD5-B3D2E4BCF1B9}" type="parTrans" cxnId="{BC67254B-3576-4E41-AA53-AFA8FA3565FF}">
      <dgm:prSet/>
      <dgm:spPr/>
      <dgm:t>
        <a:bodyPr/>
        <a:lstStyle/>
        <a:p>
          <a:endParaRPr lang="en-US"/>
        </a:p>
      </dgm:t>
    </dgm:pt>
    <dgm:pt modelId="{66BE570B-1509-4210-A9F4-CAC652FADE02}" type="sibTrans" cxnId="{BC67254B-3576-4E41-AA53-AFA8FA3565FF}">
      <dgm:prSet/>
      <dgm:spPr/>
      <dgm:t>
        <a:bodyPr/>
        <a:lstStyle/>
        <a:p>
          <a:endParaRPr lang="en-US"/>
        </a:p>
      </dgm:t>
    </dgm:pt>
    <dgm:pt modelId="{46C655B5-4DB3-461E-BE31-2C343CAD13C2}">
      <dgm:prSet/>
      <dgm:spPr/>
      <dgm:t>
        <a:bodyPr/>
        <a:lstStyle/>
        <a:p>
          <a:r>
            <a:rPr lang="en-US"/>
            <a:t>Ethical guidelines: Informed consent, voluntary nature of the participation, anonymity of the data, referrals to support services.</a:t>
          </a:r>
        </a:p>
      </dgm:t>
    </dgm:pt>
    <dgm:pt modelId="{D66A0320-B56F-4D78-9D84-308531D2B81D}" type="parTrans" cxnId="{C557DD90-0498-47CE-9129-8A5B948C37B2}">
      <dgm:prSet/>
      <dgm:spPr/>
      <dgm:t>
        <a:bodyPr/>
        <a:lstStyle/>
        <a:p>
          <a:endParaRPr lang="en-US"/>
        </a:p>
      </dgm:t>
    </dgm:pt>
    <dgm:pt modelId="{F238A86A-462B-4DFD-B062-7E8E5D94D7F3}" type="sibTrans" cxnId="{C557DD90-0498-47CE-9129-8A5B948C37B2}">
      <dgm:prSet/>
      <dgm:spPr/>
      <dgm:t>
        <a:bodyPr/>
        <a:lstStyle/>
        <a:p>
          <a:endParaRPr lang="en-US"/>
        </a:p>
      </dgm:t>
    </dgm:pt>
    <dgm:pt modelId="{428E3A2A-B611-4AB3-B392-A02B5F5FBA1F}" type="pres">
      <dgm:prSet presAssocID="{30A9CC76-D5A5-4424-84CF-E69035F91811}" presName="linear" presStyleCnt="0">
        <dgm:presLayoutVars>
          <dgm:animLvl val="lvl"/>
          <dgm:resizeHandles val="exact"/>
        </dgm:presLayoutVars>
      </dgm:prSet>
      <dgm:spPr/>
    </dgm:pt>
    <dgm:pt modelId="{F8DD205B-2D17-4AB0-AADD-2446ABC18087}" type="pres">
      <dgm:prSet presAssocID="{9050E768-F99E-408E-A38F-F218526844C0}" presName="parentText" presStyleLbl="node1" presStyleIdx="0" presStyleCnt="4">
        <dgm:presLayoutVars>
          <dgm:chMax val="0"/>
          <dgm:bulletEnabled val="1"/>
        </dgm:presLayoutVars>
      </dgm:prSet>
      <dgm:spPr/>
    </dgm:pt>
    <dgm:pt modelId="{B9A3AEEC-7C1D-40ED-B5B5-9846F340E713}" type="pres">
      <dgm:prSet presAssocID="{E0C3E3E4-5C1E-413E-9344-2D81424EA76D}" presName="spacer" presStyleCnt="0"/>
      <dgm:spPr/>
    </dgm:pt>
    <dgm:pt modelId="{5872ACF5-BFE6-4EBD-A21D-AE262C4F6610}" type="pres">
      <dgm:prSet presAssocID="{0425EEEA-BB88-44C9-9AC0-5CFBADC0EF59}" presName="parentText" presStyleLbl="node1" presStyleIdx="1" presStyleCnt="4">
        <dgm:presLayoutVars>
          <dgm:chMax val="0"/>
          <dgm:bulletEnabled val="1"/>
        </dgm:presLayoutVars>
      </dgm:prSet>
      <dgm:spPr/>
    </dgm:pt>
    <dgm:pt modelId="{7C460858-452A-429C-9839-1AEF8A139242}" type="pres">
      <dgm:prSet presAssocID="{3286396C-6939-479F-9DEE-37BF45F86AA2}" presName="spacer" presStyleCnt="0"/>
      <dgm:spPr/>
    </dgm:pt>
    <dgm:pt modelId="{DDD7D4A5-F352-417B-BA63-D198B10A42B1}" type="pres">
      <dgm:prSet presAssocID="{8EBFB472-ACC3-448B-91D0-C4C52447DC84}" presName="parentText" presStyleLbl="node1" presStyleIdx="2" presStyleCnt="4">
        <dgm:presLayoutVars>
          <dgm:chMax val="0"/>
          <dgm:bulletEnabled val="1"/>
        </dgm:presLayoutVars>
      </dgm:prSet>
      <dgm:spPr/>
    </dgm:pt>
    <dgm:pt modelId="{4888823F-81E9-41AD-A474-A9EE54AED883}" type="pres">
      <dgm:prSet presAssocID="{66BE570B-1509-4210-A9F4-CAC652FADE02}" presName="spacer" presStyleCnt="0"/>
      <dgm:spPr/>
    </dgm:pt>
    <dgm:pt modelId="{77C8F5D9-E33E-4B04-9487-62700441EE1D}" type="pres">
      <dgm:prSet presAssocID="{46C655B5-4DB3-461E-BE31-2C343CAD13C2}" presName="parentText" presStyleLbl="node1" presStyleIdx="3" presStyleCnt="4">
        <dgm:presLayoutVars>
          <dgm:chMax val="0"/>
          <dgm:bulletEnabled val="1"/>
        </dgm:presLayoutVars>
      </dgm:prSet>
      <dgm:spPr/>
    </dgm:pt>
  </dgm:ptLst>
  <dgm:cxnLst>
    <dgm:cxn modelId="{BC67254B-3576-4E41-AA53-AFA8FA3565FF}" srcId="{30A9CC76-D5A5-4424-84CF-E69035F91811}" destId="{8EBFB472-ACC3-448B-91D0-C4C52447DC84}" srcOrd="2" destOrd="0" parTransId="{BADA9799-5824-49D7-BCD5-B3D2E4BCF1B9}" sibTransId="{66BE570B-1509-4210-A9F4-CAC652FADE02}"/>
    <dgm:cxn modelId="{68D3F86B-0F8E-4C79-B5CA-17A57898F56E}" type="presOf" srcId="{9050E768-F99E-408E-A38F-F218526844C0}" destId="{F8DD205B-2D17-4AB0-AADD-2446ABC18087}" srcOrd="0" destOrd="0" presId="urn:microsoft.com/office/officeart/2005/8/layout/vList2"/>
    <dgm:cxn modelId="{A035ED73-1A8E-4C0F-96E1-54F725ACB1AC}" srcId="{30A9CC76-D5A5-4424-84CF-E69035F91811}" destId="{0425EEEA-BB88-44C9-9AC0-5CFBADC0EF59}" srcOrd="1" destOrd="0" parTransId="{F71114CD-859D-4EE4-9A85-2EA262CCE110}" sibTransId="{3286396C-6939-479F-9DEE-37BF45F86AA2}"/>
    <dgm:cxn modelId="{03C8967A-5E8B-4F04-81C1-497B55965999}" type="presOf" srcId="{30A9CC76-D5A5-4424-84CF-E69035F91811}" destId="{428E3A2A-B611-4AB3-B392-A02B5F5FBA1F}" srcOrd="0" destOrd="0" presId="urn:microsoft.com/office/officeart/2005/8/layout/vList2"/>
    <dgm:cxn modelId="{F5C9357B-7412-4A2D-803B-A349601ABF79}" srcId="{30A9CC76-D5A5-4424-84CF-E69035F91811}" destId="{9050E768-F99E-408E-A38F-F218526844C0}" srcOrd="0" destOrd="0" parTransId="{13821AD5-0E23-4E3F-916F-676DA297A114}" sibTransId="{E0C3E3E4-5C1E-413E-9344-2D81424EA76D}"/>
    <dgm:cxn modelId="{C557DD90-0498-47CE-9129-8A5B948C37B2}" srcId="{30A9CC76-D5A5-4424-84CF-E69035F91811}" destId="{46C655B5-4DB3-461E-BE31-2C343CAD13C2}" srcOrd="3" destOrd="0" parTransId="{D66A0320-B56F-4D78-9D84-308531D2B81D}" sibTransId="{F238A86A-462B-4DFD-B062-7E8E5D94D7F3}"/>
    <dgm:cxn modelId="{41E2F998-C95C-43F8-94D6-97A0B7EF9B9F}" type="presOf" srcId="{46C655B5-4DB3-461E-BE31-2C343CAD13C2}" destId="{77C8F5D9-E33E-4B04-9487-62700441EE1D}" srcOrd="0" destOrd="0" presId="urn:microsoft.com/office/officeart/2005/8/layout/vList2"/>
    <dgm:cxn modelId="{C73D05A2-86CE-43E9-824A-3735C652AE00}" type="presOf" srcId="{0425EEEA-BB88-44C9-9AC0-5CFBADC0EF59}" destId="{5872ACF5-BFE6-4EBD-A21D-AE262C4F6610}" srcOrd="0" destOrd="0" presId="urn:microsoft.com/office/officeart/2005/8/layout/vList2"/>
    <dgm:cxn modelId="{EA39DFDE-8A3B-43E3-84F2-FBDD2A43D98D}" type="presOf" srcId="{8EBFB472-ACC3-448B-91D0-C4C52447DC84}" destId="{DDD7D4A5-F352-417B-BA63-D198B10A42B1}" srcOrd="0" destOrd="0" presId="urn:microsoft.com/office/officeart/2005/8/layout/vList2"/>
    <dgm:cxn modelId="{73A2F511-F329-4C76-9803-5DFA77416D09}" type="presParOf" srcId="{428E3A2A-B611-4AB3-B392-A02B5F5FBA1F}" destId="{F8DD205B-2D17-4AB0-AADD-2446ABC18087}" srcOrd="0" destOrd="0" presId="urn:microsoft.com/office/officeart/2005/8/layout/vList2"/>
    <dgm:cxn modelId="{92E9BF8C-00BF-4054-8001-1D890208FFB1}" type="presParOf" srcId="{428E3A2A-B611-4AB3-B392-A02B5F5FBA1F}" destId="{B9A3AEEC-7C1D-40ED-B5B5-9846F340E713}" srcOrd="1" destOrd="0" presId="urn:microsoft.com/office/officeart/2005/8/layout/vList2"/>
    <dgm:cxn modelId="{71044E84-5839-478F-938D-CADB410D30DF}" type="presParOf" srcId="{428E3A2A-B611-4AB3-B392-A02B5F5FBA1F}" destId="{5872ACF5-BFE6-4EBD-A21D-AE262C4F6610}" srcOrd="2" destOrd="0" presId="urn:microsoft.com/office/officeart/2005/8/layout/vList2"/>
    <dgm:cxn modelId="{EEBC1F3A-DB7A-44EF-BACF-DE69E05A7926}" type="presParOf" srcId="{428E3A2A-B611-4AB3-B392-A02B5F5FBA1F}" destId="{7C460858-452A-429C-9839-1AEF8A139242}" srcOrd="3" destOrd="0" presId="urn:microsoft.com/office/officeart/2005/8/layout/vList2"/>
    <dgm:cxn modelId="{57561F85-3B1D-4DD1-9732-F9C784573117}" type="presParOf" srcId="{428E3A2A-B611-4AB3-B392-A02B5F5FBA1F}" destId="{DDD7D4A5-F352-417B-BA63-D198B10A42B1}" srcOrd="4" destOrd="0" presId="urn:microsoft.com/office/officeart/2005/8/layout/vList2"/>
    <dgm:cxn modelId="{AFA86240-8441-41E8-A1AD-9117A35AD8D8}" type="presParOf" srcId="{428E3A2A-B611-4AB3-B392-A02B5F5FBA1F}" destId="{4888823F-81E9-41AD-A474-A9EE54AED883}" srcOrd="5" destOrd="0" presId="urn:microsoft.com/office/officeart/2005/8/layout/vList2"/>
    <dgm:cxn modelId="{51943E59-5E7B-40B7-AD7F-B21C51D0BDE5}" type="presParOf" srcId="{428E3A2A-B611-4AB3-B392-A02B5F5FBA1F}" destId="{77C8F5D9-E33E-4B04-9487-62700441EE1D}"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D852194E-414D-4F58-91BD-9074BA38D23E}" type="doc">
      <dgm:prSet loTypeId="urn:microsoft.com/office/officeart/2005/8/layout/hList6" loCatId="list" qsTypeId="urn:microsoft.com/office/officeart/2005/8/quickstyle/simple1" qsCatId="simple" csTypeId="urn:microsoft.com/office/officeart/2005/8/colors/accent5_4" csCatId="accent5"/>
      <dgm:spPr/>
      <dgm:t>
        <a:bodyPr/>
        <a:lstStyle/>
        <a:p>
          <a:endParaRPr lang="en-US"/>
        </a:p>
      </dgm:t>
    </dgm:pt>
    <dgm:pt modelId="{C7E02354-C558-4967-99B0-3DE39F87060D}">
      <dgm:prSet/>
      <dgm:spPr/>
      <dgm:t>
        <a:bodyPr/>
        <a:lstStyle/>
        <a:p>
          <a:r>
            <a:rPr lang="en-US"/>
            <a:t>Regressions to estimate relationships amid injuries, mental health outcomes, and attribution patterns.</a:t>
          </a:r>
        </a:p>
      </dgm:t>
    </dgm:pt>
    <dgm:pt modelId="{DDC37003-F085-4E46-9963-7C2534E415E9}" type="parTrans" cxnId="{C7B5C206-F0FF-4E29-A1BC-E968E7766E5C}">
      <dgm:prSet/>
      <dgm:spPr/>
      <dgm:t>
        <a:bodyPr/>
        <a:lstStyle/>
        <a:p>
          <a:endParaRPr lang="en-US"/>
        </a:p>
      </dgm:t>
    </dgm:pt>
    <dgm:pt modelId="{4FE74308-46D7-4100-85B0-A93D5D8E0651}" type="sibTrans" cxnId="{C7B5C206-F0FF-4E29-A1BC-E968E7766E5C}">
      <dgm:prSet/>
      <dgm:spPr/>
      <dgm:t>
        <a:bodyPr/>
        <a:lstStyle/>
        <a:p>
          <a:endParaRPr lang="en-US"/>
        </a:p>
      </dgm:t>
    </dgm:pt>
    <dgm:pt modelId="{5AF82DD3-1188-419D-9F02-0E69591ADC03}">
      <dgm:prSet/>
      <dgm:spPr/>
      <dgm:t>
        <a:bodyPr/>
        <a:lstStyle/>
        <a:p>
          <a:r>
            <a:rPr lang="en-US"/>
            <a:t>Demographic control (age, gender) and job attributes (hours worked, job sector, PPE use).</a:t>
          </a:r>
        </a:p>
      </dgm:t>
    </dgm:pt>
    <dgm:pt modelId="{212F5281-B076-4E00-9F0F-06260815910F}" type="parTrans" cxnId="{D298186E-548F-4A7B-B46E-8AD0EE67F977}">
      <dgm:prSet/>
      <dgm:spPr/>
      <dgm:t>
        <a:bodyPr/>
        <a:lstStyle/>
        <a:p>
          <a:endParaRPr lang="en-US"/>
        </a:p>
      </dgm:t>
    </dgm:pt>
    <dgm:pt modelId="{95748B20-2FE8-4B36-AED9-1E15DC1AB428}" type="sibTrans" cxnId="{D298186E-548F-4A7B-B46E-8AD0EE67F977}">
      <dgm:prSet/>
      <dgm:spPr/>
      <dgm:t>
        <a:bodyPr/>
        <a:lstStyle/>
        <a:p>
          <a:endParaRPr lang="en-US"/>
        </a:p>
      </dgm:t>
    </dgm:pt>
    <dgm:pt modelId="{0C6F2B01-702C-4419-BFAD-91EAEAC53793}">
      <dgm:prSet/>
      <dgm:spPr/>
      <dgm:t>
        <a:bodyPr/>
        <a:lstStyle/>
        <a:p>
          <a:r>
            <a:rPr lang="en-US"/>
            <a:t>Statistical methods: Descriptive statistics, Chi-square tests, Logistic and linear regression.</a:t>
          </a:r>
        </a:p>
      </dgm:t>
    </dgm:pt>
    <dgm:pt modelId="{2CE7E6F6-A472-4F5F-AE3E-7DBC2C3E1CF1}" type="parTrans" cxnId="{A59BAD3F-EF27-4A9F-A4F5-D494085D173E}">
      <dgm:prSet/>
      <dgm:spPr/>
      <dgm:t>
        <a:bodyPr/>
        <a:lstStyle/>
        <a:p>
          <a:endParaRPr lang="en-US"/>
        </a:p>
      </dgm:t>
    </dgm:pt>
    <dgm:pt modelId="{4780CE6C-C37F-485A-8C8A-9165126F665A}" type="sibTrans" cxnId="{A59BAD3F-EF27-4A9F-A4F5-D494085D173E}">
      <dgm:prSet/>
      <dgm:spPr/>
      <dgm:t>
        <a:bodyPr/>
        <a:lstStyle/>
        <a:p>
          <a:endParaRPr lang="en-US"/>
        </a:p>
      </dgm:t>
    </dgm:pt>
    <dgm:pt modelId="{A71741B6-AD23-4FB5-A059-25BC5E6C1E11}">
      <dgm:prSet/>
      <dgm:spPr/>
      <dgm:t>
        <a:bodyPr/>
        <a:lstStyle/>
        <a:p>
          <a:r>
            <a:rPr lang="en-US"/>
            <a:t>Practical, efficient solutions that are in line with the existing occupational health studies.</a:t>
          </a:r>
        </a:p>
      </dgm:t>
    </dgm:pt>
    <dgm:pt modelId="{7B76C325-60C3-4BD2-AA8D-19C3563E4BDB}" type="parTrans" cxnId="{4623D7D7-2CE7-4868-97E4-484CF60C688B}">
      <dgm:prSet/>
      <dgm:spPr/>
      <dgm:t>
        <a:bodyPr/>
        <a:lstStyle/>
        <a:p>
          <a:endParaRPr lang="en-US"/>
        </a:p>
      </dgm:t>
    </dgm:pt>
    <dgm:pt modelId="{27DD781F-7E89-4FB1-9764-66F2A62A20CE}" type="sibTrans" cxnId="{4623D7D7-2CE7-4868-97E4-484CF60C688B}">
      <dgm:prSet/>
      <dgm:spPr/>
      <dgm:t>
        <a:bodyPr/>
        <a:lstStyle/>
        <a:p>
          <a:endParaRPr lang="en-US"/>
        </a:p>
      </dgm:t>
    </dgm:pt>
    <dgm:pt modelId="{D40A3BF4-D33F-4230-99F0-67D8DACE6BCC}" type="pres">
      <dgm:prSet presAssocID="{D852194E-414D-4F58-91BD-9074BA38D23E}" presName="Name0" presStyleCnt="0">
        <dgm:presLayoutVars>
          <dgm:dir/>
          <dgm:resizeHandles val="exact"/>
        </dgm:presLayoutVars>
      </dgm:prSet>
      <dgm:spPr/>
    </dgm:pt>
    <dgm:pt modelId="{8977D133-C40F-449C-B286-542ABCC9261F}" type="pres">
      <dgm:prSet presAssocID="{C7E02354-C558-4967-99B0-3DE39F87060D}" presName="node" presStyleLbl="node1" presStyleIdx="0" presStyleCnt="4">
        <dgm:presLayoutVars>
          <dgm:bulletEnabled val="1"/>
        </dgm:presLayoutVars>
      </dgm:prSet>
      <dgm:spPr/>
    </dgm:pt>
    <dgm:pt modelId="{D07BD5FA-A0FB-4F99-A4EB-43D3BAD30869}" type="pres">
      <dgm:prSet presAssocID="{4FE74308-46D7-4100-85B0-A93D5D8E0651}" presName="sibTrans" presStyleCnt="0"/>
      <dgm:spPr/>
    </dgm:pt>
    <dgm:pt modelId="{7549E267-1BCE-4BF1-9E5E-E319C9F396EC}" type="pres">
      <dgm:prSet presAssocID="{5AF82DD3-1188-419D-9F02-0E69591ADC03}" presName="node" presStyleLbl="node1" presStyleIdx="1" presStyleCnt="4">
        <dgm:presLayoutVars>
          <dgm:bulletEnabled val="1"/>
        </dgm:presLayoutVars>
      </dgm:prSet>
      <dgm:spPr/>
    </dgm:pt>
    <dgm:pt modelId="{4CEC72C0-5480-43D9-B813-E67A4E40022C}" type="pres">
      <dgm:prSet presAssocID="{95748B20-2FE8-4B36-AED9-1E15DC1AB428}" presName="sibTrans" presStyleCnt="0"/>
      <dgm:spPr/>
    </dgm:pt>
    <dgm:pt modelId="{8FD5307A-218E-4C4F-A542-7804EC509E92}" type="pres">
      <dgm:prSet presAssocID="{0C6F2B01-702C-4419-BFAD-91EAEAC53793}" presName="node" presStyleLbl="node1" presStyleIdx="2" presStyleCnt="4">
        <dgm:presLayoutVars>
          <dgm:bulletEnabled val="1"/>
        </dgm:presLayoutVars>
      </dgm:prSet>
      <dgm:spPr/>
    </dgm:pt>
    <dgm:pt modelId="{129C0E1C-67C8-419B-AF03-E19CFEA627F0}" type="pres">
      <dgm:prSet presAssocID="{4780CE6C-C37F-485A-8C8A-9165126F665A}" presName="sibTrans" presStyleCnt="0"/>
      <dgm:spPr/>
    </dgm:pt>
    <dgm:pt modelId="{9AE3281E-48B7-48B3-B384-DC4F7DC6D425}" type="pres">
      <dgm:prSet presAssocID="{A71741B6-AD23-4FB5-A059-25BC5E6C1E11}" presName="node" presStyleLbl="node1" presStyleIdx="3" presStyleCnt="4">
        <dgm:presLayoutVars>
          <dgm:bulletEnabled val="1"/>
        </dgm:presLayoutVars>
      </dgm:prSet>
      <dgm:spPr/>
    </dgm:pt>
  </dgm:ptLst>
  <dgm:cxnLst>
    <dgm:cxn modelId="{C7B5C206-F0FF-4E29-A1BC-E968E7766E5C}" srcId="{D852194E-414D-4F58-91BD-9074BA38D23E}" destId="{C7E02354-C558-4967-99B0-3DE39F87060D}" srcOrd="0" destOrd="0" parTransId="{DDC37003-F085-4E46-9963-7C2534E415E9}" sibTransId="{4FE74308-46D7-4100-85B0-A93D5D8E0651}"/>
    <dgm:cxn modelId="{A59BAD3F-EF27-4A9F-A4F5-D494085D173E}" srcId="{D852194E-414D-4F58-91BD-9074BA38D23E}" destId="{0C6F2B01-702C-4419-BFAD-91EAEAC53793}" srcOrd="2" destOrd="0" parTransId="{2CE7E6F6-A472-4F5F-AE3E-7DBC2C3E1CF1}" sibTransId="{4780CE6C-C37F-485A-8C8A-9165126F665A}"/>
    <dgm:cxn modelId="{123DE461-2A45-4E67-ADA6-99FA277291C2}" type="presOf" srcId="{0C6F2B01-702C-4419-BFAD-91EAEAC53793}" destId="{8FD5307A-218E-4C4F-A542-7804EC509E92}" srcOrd="0" destOrd="0" presId="urn:microsoft.com/office/officeart/2005/8/layout/hList6"/>
    <dgm:cxn modelId="{89D1454B-7C51-4943-803C-EA4E602115D4}" type="presOf" srcId="{A71741B6-AD23-4FB5-A059-25BC5E6C1E11}" destId="{9AE3281E-48B7-48B3-B384-DC4F7DC6D425}" srcOrd="0" destOrd="0" presId="urn:microsoft.com/office/officeart/2005/8/layout/hList6"/>
    <dgm:cxn modelId="{D298186E-548F-4A7B-B46E-8AD0EE67F977}" srcId="{D852194E-414D-4F58-91BD-9074BA38D23E}" destId="{5AF82DD3-1188-419D-9F02-0E69591ADC03}" srcOrd="1" destOrd="0" parTransId="{212F5281-B076-4E00-9F0F-06260815910F}" sibTransId="{95748B20-2FE8-4B36-AED9-1E15DC1AB428}"/>
    <dgm:cxn modelId="{06A3B94E-066E-4F5D-B35F-6B7141A8A447}" type="presOf" srcId="{D852194E-414D-4F58-91BD-9074BA38D23E}" destId="{D40A3BF4-D33F-4230-99F0-67D8DACE6BCC}" srcOrd="0" destOrd="0" presId="urn:microsoft.com/office/officeart/2005/8/layout/hList6"/>
    <dgm:cxn modelId="{80DD998E-70FC-42D2-AE46-2423EACB7C8C}" type="presOf" srcId="{C7E02354-C558-4967-99B0-3DE39F87060D}" destId="{8977D133-C40F-449C-B286-542ABCC9261F}" srcOrd="0" destOrd="0" presId="urn:microsoft.com/office/officeart/2005/8/layout/hList6"/>
    <dgm:cxn modelId="{DB7235C0-249D-4641-86A8-1B43CECD190B}" type="presOf" srcId="{5AF82DD3-1188-419D-9F02-0E69591ADC03}" destId="{7549E267-1BCE-4BF1-9E5E-E319C9F396EC}" srcOrd="0" destOrd="0" presId="urn:microsoft.com/office/officeart/2005/8/layout/hList6"/>
    <dgm:cxn modelId="{4623D7D7-2CE7-4868-97E4-484CF60C688B}" srcId="{D852194E-414D-4F58-91BD-9074BA38D23E}" destId="{A71741B6-AD23-4FB5-A059-25BC5E6C1E11}" srcOrd="3" destOrd="0" parTransId="{7B76C325-60C3-4BD2-AA8D-19C3563E4BDB}" sibTransId="{27DD781F-7E89-4FB1-9764-66F2A62A20CE}"/>
    <dgm:cxn modelId="{80C58CFD-0982-444E-A428-32E04A4A4AC6}" type="presParOf" srcId="{D40A3BF4-D33F-4230-99F0-67D8DACE6BCC}" destId="{8977D133-C40F-449C-B286-542ABCC9261F}" srcOrd="0" destOrd="0" presId="urn:microsoft.com/office/officeart/2005/8/layout/hList6"/>
    <dgm:cxn modelId="{84DC056C-D60E-4D4E-B574-AF9949152F89}" type="presParOf" srcId="{D40A3BF4-D33F-4230-99F0-67D8DACE6BCC}" destId="{D07BD5FA-A0FB-4F99-A4EB-43D3BAD30869}" srcOrd="1" destOrd="0" presId="urn:microsoft.com/office/officeart/2005/8/layout/hList6"/>
    <dgm:cxn modelId="{3F5F469D-BB4C-4E0F-B68A-E286AAF92FE1}" type="presParOf" srcId="{D40A3BF4-D33F-4230-99F0-67D8DACE6BCC}" destId="{7549E267-1BCE-4BF1-9E5E-E319C9F396EC}" srcOrd="2" destOrd="0" presId="urn:microsoft.com/office/officeart/2005/8/layout/hList6"/>
    <dgm:cxn modelId="{4FCD214F-D60E-4978-BDF4-0DEB46A5EB31}" type="presParOf" srcId="{D40A3BF4-D33F-4230-99F0-67D8DACE6BCC}" destId="{4CEC72C0-5480-43D9-B813-E67A4E40022C}" srcOrd="3" destOrd="0" presId="urn:microsoft.com/office/officeart/2005/8/layout/hList6"/>
    <dgm:cxn modelId="{363ABD5E-A8F0-4E8A-9B01-BC0F95FC2D85}" type="presParOf" srcId="{D40A3BF4-D33F-4230-99F0-67D8DACE6BCC}" destId="{8FD5307A-218E-4C4F-A542-7804EC509E92}" srcOrd="4" destOrd="0" presId="urn:microsoft.com/office/officeart/2005/8/layout/hList6"/>
    <dgm:cxn modelId="{2774AB63-E158-4D0C-B658-763835B03F05}" type="presParOf" srcId="{D40A3BF4-D33F-4230-99F0-67D8DACE6BCC}" destId="{129C0E1C-67C8-419B-AF03-E19CFEA627F0}" srcOrd="5" destOrd="0" presId="urn:microsoft.com/office/officeart/2005/8/layout/hList6"/>
    <dgm:cxn modelId="{4D634D8D-BB22-42FE-A1AC-52DAF6B4FE4C}" type="presParOf" srcId="{D40A3BF4-D33F-4230-99F0-67D8DACE6BCC}" destId="{9AE3281E-48B7-48B3-B384-DC4F7DC6D425}" srcOrd="6" destOrd="0" presId="urn:microsoft.com/office/officeart/2005/8/layout/h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B42C15-C948-4010-A4CC-2EAADAE8DDAA}">
      <dsp:nvSpPr>
        <dsp:cNvPr id="0" name=""/>
        <dsp:cNvSpPr/>
      </dsp:nvSpPr>
      <dsp:spPr>
        <a:xfrm>
          <a:off x="0" y="6479"/>
          <a:ext cx="7680960" cy="75582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Injuries in the workplace are a big issue of public health in disadvantaged populations.</a:t>
          </a:r>
        </a:p>
      </dsp:txBody>
      <dsp:txXfrm>
        <a:off x="36896" y="43375"/>
        <a:ext cx="7607168" cy="682028"/>
      </dsp:txXfrm>
    </dsp:sp>
    <dsp:sp modelId="{B81FF58F-08A8-42CA-B3E8-CC3AC732D531}">
      <dsp:nvSpPr>
        <dsp:cNvPr id="0" name=""/>
        <dsp:cNvSpPr/>
      </dsp:nvSpPr>
      <dsp:spPr>
        <a:xfrm>
          <a:off x="0" y="817020"/>
          <a:ext cx="7680960" cy="75582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Studies intertwine the trends in epidemiology with both psychosocial and ideological aspects.</a:t>
          </a:r>
        </a:p>
      </dsp:txBody>
      <dsp:txXfrm>
        <a:off x="36896" y="853916"/>
        <a:ext cx="7607168" cy="682028"/>
      </dsp:txXfrm>
    </dsp:sp>
    <dsp:sp modelId="{4A026B07-E11C-4E79-BCF3-6F23CF50C71F}">
      <dsp:nvSpPr>
        <dsp:cNvPr id="0" name=""/>
        <dsp:cNvSpPr/>
      </dsp:nvSpPr>
      <dsp:spPr>
        <a:xfrm>
          <a:off x="0" y="1627560"/>
          <a:ext cx="7680960" cy="75582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Target dangerous sectors such as waste recycling, construction, as well as care sectors.</a:t>
          </a:r>
        </a:p>
      </dsp:txBody>
      <dsp:txXfrm>
        <a:off x="36896" y="1664456"/>
        <a:ext cx="7607168" cy="682028"/>
      </dsp:txXfrm>
    </dsp:sp>
    <dsp:sp modelId="{48AAC832-409B-497C-9640-8529EFA01D47}">
      <dsp:nvSpPr>
        <dsp:cNvPr id="0" name=""/>
        <dsp:cNvSpPr/>
      </dsp:nvSpPr>
      <dsp:spPr>
        <a:xfrm>
          <a:off x="0" y="2438099"/>
          <a:ext cx="7680960" cy="75582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To influence prevention policies, reforms and worker support systems.</a:t>
          </a:r>
        </a:p>
      </dsp:txBody>
      <dsp:txXfrm>
        <a:off x="36896" y="2474995"/>
        <a:ext cx="7607168" cy="682028"/>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08B712-D9C8-416A-8BAE-FDEFC0F3D186}">
      <dsp:nvSpPr>
        <dsp:cNvPr id="0" name=""/>
        <dsp:cNvSpPr/>
      </dsp:nvSpPr>
      <dsp:spPr>
        <a:xfrm>
          <a:off x="0" y="0"/>
          <a:ext cx="768096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374B5C1-9856-4293-853D-32C3D36CA6BD}">
      <dsp:nvSpPr>
        <dsp:cNvPr id="0" name=""/>
        <dsp:cNvSpPr/>
      </dsp:nvSpPr>
      <dsp:spPr>
        <a:xfrm>
          <a:off x="0" y="0"/>
          <a:ext cx="7680960" cy="8686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a:t>Informed consent and voluntary involvement; there will be no sanction against drop-outs.</a:t>
          </a:r>
        </a:p>
      </dsp:txBody>
      <dsp:txXfrm>
        <a:off x="0" y="0"/>
        <a:ext cx="7680960" cy="868680"/>
      </dsp:txXfrm>
    </dsp:sp>
    <dsp:sp modelId="{F5F5807C-FECF-43CE-8DAF-998FD2DD50E8}">
      <dsp:nvSpPr>
        <dsp:cNvPr id="0" name=""/>
        <dsp:cNvSpPr/>
      </dsp:nvSpPr>
      <dsp:spPr>
        <a:xfrm>
          <a:off x="0" y="868679"/>
          <a:ext cx="768096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AB7B093-5501-4500-912C-FCBA25E61DA9}">
      <dsp:nvSpPr>
        <dsp:cNvPr id="0" name=""/>
        <dsp:cNvSpPr/>
      </dsp:nvSpPr>
      <dsp:spPr>
        <a:xfrm>
          <a:off x="0" y="868680"/>
          <a:ext cx="7680960" cy="8686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a:t>Secure storage and anonymization of data necessary to maintain participant confidentiality during research process.</a:t>
          </a:r>
        </a:p>
      </dsp:txBody>
      <dsp:txXfrm>
        <a:off x="0" y="868680"/>
        <a:ext cx="7680960" cy="868680"/>
      </dsp:txXfrm>
    </dsp:sp>
    <dsp:sp modelId="{E8D2D480-6985-48D7-BA67-F6A09C0EB632}">
      <dsp:nvSpPr>
        <dsp:cNvPr id="0" name=""/>
        <dsp:cNvSpPr/>
      </dsp:nvSpPr>
      <dsp:spPr>
        <a:xfrm>
          <a:off x="0" y="1737359"/>
          <a:ext cx="768096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12F1E1E-6705-42C9-8B88-CA2F0FDCA84E}">
      <dsp:nvSpPr>
        <dsp:cNvPr id="0" name=""/>
        <dsp:cNvSpPr/>
      </dsp:nvSpPr>
      <dsp:spPr>
        <a:xfrm>
          <a:off x="0" y="1737360"/>
          <a:ext cx="7680960" cy="8686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a:t>Guarantee of the fact that the responses will not affect the employers position or compensation results.</a:t>
          </a:r>
        </a:p>
      </dsp:txBody>
      <dsp:txXfrm>
        <a:off x="0" y="1737360"/>
        <a:ext cx="7680960" cy="868680"/>
      </dsp:txXfrm>
    </dsp:sp>
    <dsp:sp modelId="{77EDD795-5834-42BA-9F44-6BD3CA21A1E1}">
      <dsp:nvSpPr>
        <dsp:cNvPr id="0" name=""/>
        <dsp:cNvSpPr/>
      </dsp:nvSpPr>
      <dsp:spPr>
        <a:xfrm>
          <a:off x="0" y="2606039"/>
          <a:ext cx="768096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81D99A8-739B-43D2-AC41-F10F541B5DF8}">
      <dsp:nvSpPr>
        <dsp:cNvPr id="0" name=""/>
        <dsp:cNvSpPr/>
      </dsp:nvSpPr>
      <dsp:spPr>
        <a:xfrm>
          <a:off x="0" y="2606040"/>
          <a:ext cx="7680960" cy="8686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a:t>Specialized protection of vulnerable groups (informal workers, migrants) which are referred to support services.</a:t>
          </a:r>
        </a:p>
      </dsp:txBody>
      <dsp:txXfrm>
        <a:off x="0" y="2606040"/>
        <a:ext cx="7680960" cy="86868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08B712-D9C8-416A-8BAE-FDEFC0F3D186}">
      <dsp:nvSpPr>
        <dsp:cNvPr id="0" name=""/>
        <dsp:cNvSpPr/>
      </dsp:nvSpPr>
      <dsp:spPr>
        <a:xfrm>
          <a:off x="0" y="0"/>
          <a:ext cx="768096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374B5C1-9856-4293-853D-32C3D36CA6BD}">
      <dsp:nvSpPr>
        <dsp:cNvPr id="0" name=""/>
        <dsp:cNvSpPr/>
      </dsp:nvSpPr>
      <dsp:spPr>
        <a:xfrm>
          <a:off x="0" y="0"/>
          <a:ext cx="7680960" cy="8686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effectLst/>
              <a:latin typeface="Calibri" panose="020F0502020204030204" pitchFamily="34" charset="0"/>
              <a:ea typeface="Calibri" panose="020F0502020204030204" pitchFamily="34" charset="0"/>
              <a:cs typeface="Times New Roman" panose="02020603050405020304" pitchFamily="18" charset="0"/>
            </a:rPr>
            <a:t>Strong association between injury and poor mental health </a:t>
          </a:r>
          <a:endParaRPr lang="en-US" sz="2400" kern="1200" dirty="0"/>
        </a:p>
      </dsp:txBody>
      <dsp:txXfrm>
        <a:off x="0" y="0"/>
        <a:ext cx="7680960" cy="868680"/>
      </dsp:txXfrm>
    </dsp:sp>
    <dsp:sp modelId="{F5F5807C-FECF-43CE-8DAF-998FD2DD50E8}">
      <dsp:nvSpPr>
        <dsp:cNvPr id="0" name=""/>
        <dsp:cNvSpPr/>
      </dsp:nvSpPr>
      <dsp:spPr>
        <a:xfrm>
          <a:off x="0" y="868679"/>
          <a:ext cx="768096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AB7B093-5501-4500-912C-FCBA25E61DA9}">
      <dsp:nvSpPr>
        <dsp:cNvPr id="0" name=""/>
        <dsp:cNvSpPr/>
      </dsp:nvSpPr>
      <dsp:spPr>
        <a:xfrm>
          <a:off x="0" y="868680"/>
          <a:ext cx="7680960" cy="8686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effectLst/>
              <a:latin typeface="+mn-lt"/>
              <a:ea typeface="Calibri" panose="020F0502020204030204" pitchFamily="34" charset="0"/>
              <a:cs typeface="Times New Roman" panose="02020603050405020304" pitchFamily="18" charset="0"/>
            </a:rPr>
            <a:t>Higher injury rates in informal and high-risk sectors (</a:t>
          </a:r>
          <a:r>
            <a:rPr lang="en-US" sz="2400" b="0" i="0" kern="1200" dirty="0" err="1">
              <a:solidFill>
                <a:srgbClr val="222222"/>
              </a:solidFill>
              <a:effectLst/>
              <a:latin typeface="+mn-lt"/>
              <a:ea typeface="Tahoma" panose="020B0604030504040204" pitchFamily="34" charset="0"/>
              <a:cs typeface="Times New Roman" panose="02020603050405020304" pitchFamily="18" charset="0"/>
            </a:rPr>
            <a:t>Pavilanis</a:t>
          </a:r>
          <a:r>
            <a:rPr lang="en-US" sz="2400" b="0" i="0" kern="1200" dirty="0">
              <a:solidFill>
                <a:srgbClr val="222222"/>
              </a:solidFill>
              <a:effectLst/>
              <a:latin typeface="+mn-lt"/>
              <a:ea typeface="Tahoma" panose="020B0604030504040204" pitchFamily="34" charset="0"/>
              <a:cs typeface="Times New Roman" panose="02020603050405020304" pitchFamily="18" charset="0"/>
            </a:rPr>
            <a:t> et al., 2023)</a:t>
          </a:r>
          <a:r>
            <a:rPr lang="en-US" sz="2400" kern="1200" dirty="0">
              <a:effectLst/>
              <a:latin typeface="+mn-lt"/>
              <a:ea typeface="Calibri" panose="020F0502020204030204" pitchFamily="34" charset="0"/>
              <a:cs typeface="Times New Roman" panose="02020603050405020304" pitchFamily="18" charset="0"/>
            </a:rPr>
            <a:t> </a:t>
          </a:r>
          <a:endParaRPr lang="en-US" sz="2400" kern="1200" dirty="0">
            <a:latin typeface="+mn-lt"/>
          </a:endParaRPr>
        </a:p>
      </dsp:txBody>
      <dsp:txXfrm>
        <a:off x="0" y="868680"/>
        <a:ext cx="7680960" cy="868680"/>
      </dsp:txXfrm>
    </dsp:sp>
    <dsp:sp modelId="{E8D2D480-6985-48D7-BA67-F6A09C0EB632}">
      <dsp:nvSpPr>
        <dsp:cNvPr id="0" name=""/>
        <dsp:cNvSpPr/>
      </dsp:nvSpPr>
      <dsp:spPr>
        <a:xfrm>
          <a:off x="0" y="1737359"/>
          <a:ext cx="768096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12F1E1E-6705-42C9-8B88-CA2F0FDCA84E}">
      <dsp:nvSpPr>
        <dsp:cNvPr id="0" name=""/>
        <dsp:cNvSpPr/>
      </dsp:nvSpPr>
      <dsp:spPr>
        <a:xfrm>
          <a:off x="0" y="1737360"/>
          <a:ext cx="7680960" cy="8686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effectLst/>
              <a:latin typeface="Calibri" panose="020F0502020204030204" pitchFamily="34" charset="0"/>
              <a:ea typeface="Calibri" panose="020F0502020204030204" pitchFamily="34" charset="0"/>
              <a:cs typeface="Times New Roman" panose="02020603050405020304" pitchFamily="18" charset="0"/>
            </a:rPr>
            <a:t>Socioeconomic status influences causal attribution patterns </a:t>
          </a:r>
          <a:endParaRPr lang="en-US" sz="2400" kern="1200" dirty="0"/>
        </a:p>
      </dsp:txBody>
      <dsp:txXfrm>
        <a:off x="0" y="1737360"/>
        <a:ext cx="7680960" cy="868680"/>
      </dsp:txXfrm>
    </dsp:sp>
    <dsp:sp modelId="{77EDD795-5834-42BA-9F44-6BD3CA21A1E1}">
      <dsp:nvSpPr>
        <dsp:cNvPr id="0" name=""/>
        <dsp:cNvSpPr/>
      </dsp:nvSpPr>
      <dsp:spPr>
        <a:xfrm>
          <a:off x="0" y="2606039"/>
          <a:ext cx="768096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81D99A8-739B-43D2-AC41-F10F541B5DF8}">
      <dsp:nvSpPr>
        <dsp:cNvPr id="0" name=""/>
        <dsp:cNvSpPr/>
      </dsp:nvSpPr>
      <dsp:spPr>
        <a:xfrm>
          <a:off x="0" y="2606040"/>
          <a:ext cx="7680960" cy="8686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effectLst/>
              <a:latin typeface="Calibri" panose="020F0502020204030204" pitchFamily="34" charset="0"/>
              <a:ea typeface="Calibri" panose="020F0502020204030204" pitchFamily="34" charset="0"/>
              <a:cs typeface="Times New Roman" panose="02020603050405020304" pitchFamily="18" charset="0"/>
            </a:rPr>
            <a:t>System-level factors often overlooked in injury blame </a:t>
          </a:r>
          <a:endParaRPr lang="en-US" sz="2400" kern="1200" dirty="0"/>
        </a:p>
      </dsp:txBody>
      <dsp:txXfrm>
        <a:off x="0" y="2606040"/>
        <a:ext cx="7680960" cy="86868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08FD96-7C63-4CB6-BDAE-53CB1CC3BBE4}">
      <dsp:nvSpPr>
        <dsp:cNvPr id="0" name=""/>
        <dsp:cNvSpPr/>
      </dsp:nvSpPr>
      <dsp:spPr>
        <a:xfrm>
          <a:off x="0" y="59760"/>
          <a:ext cx="7680960" cy="795600"/>
        </a:xfrm>
        <a:prstGeom prst="roundRect">
          <a:avLst/>
        </a:prstGeom>
        <a:solidFill>
          <a:schemeClr val="accent5">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Minimal combination of injury prevalence and mental health consequences studies.</a:t>
          </a:r>
        </a:p>
      </dsp:txBody>
      <dsp:txXfrm>
        <a:off x="38838" y="98598"/>
        <a:ext cx="7603284" cy="717924"/>
      </dsp:txXfrm>
    </dsp:sp>
    <dsp:sp modelId="{B283A35F-F7EC-4F3E-BB10-E9FAD3718172}">
      <dsp:nvSpPr>
        <dsp:cNvPr id="0" name=""/>
        <dsp:cNvSpPr/>
      </dsp:nvSpPr>
      <dsp:spPr>
        <a:xfrm>
          <a:off x="0" y="912960"/>
          <a:ext cx="7680960" cy="795600"/>
        </a:xfrm>
        <a:prstGeom prst="roundRect">
          <a:avLst/>
        </a:prstGeom>
        <a:solidFill>
          <a:schemeClr val="accent5">
            <a:shade val="50000"/>
            <a:hueOff val="167129"/>
            <a:satOff val="4478"/>
            <a:lumOff val="1972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Gap in knowing the effects of ideology and socioeconomic status on causal attributions.</a:t>
          </a:r>
        </a:p>
      </dsp:txBody>
      <dsp:txXfrm>
        <a:off x="38838" y="951798"/>
        <a:ext cx="7603284" cy="717924"/>
      </dsp:txXfrm>
    </dsp:sp>
    <dsp:sp modelId="{7AB2C257-06B5-453A-8D2D-31D5E295385D}">
      <dsp:nvSpPr>
        <dsp:cNvPr id="0" name=""/>
        <dsp:cNvSpPr/>
      </dsp:nvSpPr>
      <dsp:spPr>
        <a:xfrm>
          <a:off x="0" y="1766160"/>
          <a:ext cx="7680960" cy="795600"/>
        </a:xfrm>
        <a:prstGeom prst="roundRect">
          <a:avLst/>
        </a:prstGeom>
        <a:solidFill>
          <a:schemeClr val="accent5">
            <a:shade val="50000"/>
            <a:hueOff val="334258"/>
            <a:satOff val="8955"/>
            <a:lumOff val="394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Industries that were a high risk, mainly taught in the high-income context, ignoring informal workers.</a:t>
          </a:r>
        </a:p>
      </dsp:txBody>
      <dsp:txXfrm>
        <a:off x="38838" y="1804998"/>
        <a:ext cx="7603284" cy="717924"/>
      </dsp:txXfrm>
    </dsp:sp>
    <dsp:sp modelId="{62BEE230-C134-459C-808B-6BC791A20421}">
      <dsp:nvSpPr>
        <dsp:cNvPr id="0" name=""/>
        <dsp:cNvSpPr/>
      </dsp:nvSpPr>
      <dsp:spPr>
        <a:xfrm>
          <a:off x="0" y="2619359"/>
          <a:ext cx="7680960" cy="795600"/>
        </a:xfrm>
        <a:prstGeom prst="roundRect">
          <a:avLst/>
        </a:prstGeom>
        <a:solidFill>
          <a:schemeClr val="accent5">
            <a:shade val="50000"/>
            <a:hueOff val="167129"/>
            <a:satOff val="4478"/>
            <a:lumOff val="1972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Should have overall method relating the results of injury to social and behavioral forces.</a:t>
          </a:r>
        </a:p>
      </dsp:txBody>
      <dsp:txXfrm>
        <a:off x="38838" y="2658197"/>
        <a:ext cx="7603284" cy="71792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3116C4-3666-4AF5-91DA-85065FE6220D}">
      <dsp:nvSpPr>
        <dsp:cNvPr id="0" name=""/>
        <dsp:cNvSpPr/>
      </dsp:nvSpPr>
      <dsp:spPr>
        <a:xfrm>
          <a:off x="0" y="59760"/>
          <a:ext cx="7680960" cy="795600"/>
        </a:xfrm>
        <a:prstGeom prst="roundRect">
          <a:avLst/>
        </a:prstGeom>
        <a:solidFill>
          <a:schemeClr val="tx2">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Compare injuries in the workplace in three dimensions: prevalence, mental health, and causal attributions.</a:t>
          </a:r>
        </a:p>
      </dsp:txBody>
      <dsp:txXfrm>
        <a:off x="38838" y="98598"/>
        <a:ext cx="7603284" cy="717924"/>
      </dsp:txXfrm>
    </dsp:sp>
    <dsp:sp modelId="{9F8C760D-C06C-40E3-83C0-3236BC3E38C6}">
      <dsp:nvSpPr>
        <dsp:cNvPr id="0" name=""/>
        <dsp:cNvSpPr/>
      </dsp:nvSpPr>
      <dsp:spPr>
        <a:xfrm>
          <a:off x="0" y="912960"/>
          <a:ext cx="7680960" cy="795600"/>
        </a:xfrm>
        <a:prstGeom prst="roundRect">
          <a:avLst/>
        </a:prstGeom>
        <a:solidFill>
          <a:schemeClr val="tx2">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Integrate epidemiological patterns with psychosocial and ideological factors to have comprehensive evidence.</a:t>
          </a:r>
        </a:p>
      </dsp:txBody>
      <dsp:txXfrm>
        <a:off x="38838" y="951798"/>
        <a:ext cx="7603284" cy="717924"/>
      </dsp:txXfrm>
    </dsp:sp>
    <dsp:sp modelId="{8B4C61A3-EF94-4865-9D03-198057A632D3}">
      <dsp:nvSpPr>
        <dsp:cNvPr id="0" name=""/>
        <dsp:cNvSpPr/>
      </dsp:nvSpPr>
      <dsp:spPr>
        <a:xfrm>
          <a:off x="0" y="1766160"/>
          <a:ext cx="7680960" cy="795600"/>
        </a:xfrm>
        <a:prstGeom prst="roundRect">
          <a:avLst/>
        </a:prstGeom>
        <a:solidFill>
          <a:schemeClr val="tx2">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Produce policy conclusions to enhance preventive measures and worker support systems.</a:t>
          </a:r>
        </a:p>
      </dsp:txBody>
      <dsp:txXfrm>
        <a:off x="38838" y="1804998"/>
        <a:ext cx="7603284" cy="717924"/>
      </dsp:txXfrm>
    </dsp:sp>
    <dsp:sp modelId="{0A92C665-4B5C-4BCB-8AFC-8602DD6BB15E}">
      <dsp:nvSpPr>
        <dsp:cNvPr id="0" name=""/>
        <dsp:cNvSpPr/>
      </dsp:nvSpPr>
      <dsp:spPr>
        <a:xfrm>
          <a:off x="0" y="2619359"/>
          <a:ext cx="7680960" cy="795600"/>
        </a:xfrm>
        <a:prstGeom prst="roundRect">
          <a:avLst/>
        </a:prstGeom>
        <a:solidFill>
          <a:schemeClr val="tx2">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Make contributions towards occupational health literature, to relate injury outcomes with social determinants.</a:t>
          </a:r>
        </a:p>
      </dsp:txBody>
      <dsp:txXfrm>
        <a:off x="38838" y="2658197"/>
        <a:ext cx="7603284" cy="71792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A760DA-D16F-4FE6-B2AB-A982293BA4BB}">
      <dsp:nvSpPr>
        <dsp:cNvPr id="0" name=""/>
        <dsp:cNvSpPr/>
      </dsp:nvSpPr>
      <dsp:spPr>
        <a:xfrm>
          <a:off x="473777" y="1184"/>
          <a:ext cx="7556364" cy="6869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b" anchorCtr="0">
          <a:noAutofit/>
        </a:bodyPr>
        <a:lstStyle/>
        <a:p>
          <a:pPr marL="0" lvl="0" indent="0" algn="l" defTabSz="844550">
            <a:lnSpc>
              <a:spcPct val="90000"/>
            </a:lnSpc>
            <a:spcBef>
              <a:spcPct val="0"/>
            </a:spcBef>
            <a:spcAft>
              <a:spcPct val="35000"/>
            </a:spcAft>
            <a:buNone/>
          </a:pPr>
          <a:r>
            <a:rPr lang="en-US" sz="1900" kern="1200"/>
            <a:t>Resolves a critical gap in knowledge of the interaction of injury and mental health in vulnerable populations.</a:t>
          </a:r>
        </a:p>
      </dsp:txBody>
      <dsp:txXfrm>
        <a:off x="473777" y="1184"/>
        <a:ext cx="7556364" cy="686942"/>
      </dsp:txXfrm>
    </dsp:sp>
    <dsp:sp modelId="{C767A5F4-EA87-4BBC-8544-D9529879253E}">
      <dsp:nvSpPr>
        <dsp:cNvPr id="0" name=""/>
        <dsp:cNvSpPr/>
      </dsp:nvSpPr>
      <dsp:spPr>
        <a:xfrm>
          <a:off x="473777" y="688126"/>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0F7233D-67A7-4CD4-B99B-CC75C6573A23}">
      <dsp:nvSpPr>
        <dsp:cNvPr id="0" name=""/>
        <dsp:cNvSpPr/>
      </dsp:nvSpPr>
      <dsp:spPr>
        <a:xfrm>
          <a:off x="1540064" y="688126"/>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71814ED-045F-4D4E-9D19-86D5637A40F6}">
      <dsp:nvSpPr>
        <dsp:cNvPr id="0" name=""/>
        <dsp:cNvSpPr/>
      </dsp:nvSpPr>
      <dsp:spPr>
        <a:xfrm>
          <a:off x="2606351" y="688126"/>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B4C0AD2-1752-453A-B134-7E7948DA364A}">
      <dsp:nvSpPr>
        <dsp:cNvPr id="0" name=""/>
        <dsp:cNvSpPr/>
      </dsp:nvSpPr>
      <dsp:spPr>
        <a:xfrm>
          <a:off x="3672638" y="688126"/>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6FC7714-330B-471E-BAD6-A0F0763D30D0}">
      <dsp:nvSpPr>
        <dsp:cNvPr id="0" name=""/>
        <dsp:cNvSpPr/>
      </dsp:nvSpPr>
      <dsp:spPr>
        <a:xfrm>
          <a:off x="4738925" y="688126"/>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436C828-3F28-4B49-96CB-546E85B875F2}">
      <dsp:nvSpPr>
        <dsp:cNvPr id="0" name=""/>
        <dsp:cNvSpPr/>
      </dsp:nvSpPr>
      <dsp:spPr>
        <a:xfrm>
          <a:off x="5805212" y="688126"/>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2EAB208-CF85-43A3-9DF8-2B541A5DAD2A}">
      <dsp:nvSpPr>
        <dsp:cNvPr id="0" name=""/>
        <dsp:cNvSpPr/>
      </dsp:nvSpPr>
      <dsp:spPr>
        <a:xfrm>
          <a:off x="6871499" y="688126"/>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3E090D0-B3F0-4D7D-8800-EEE4C0A19D93}">
      <dsp:nvSpPr>
        <dsp:cNvPr id="0" name=""/>
        <dsp:cNvSpPr/>
      </dsp:nvSpPr>
      <dsp:spPr>
        <a:xfrm>
          <a:off x="473777" y="927867"/>
          <a:ext cx="7556364" cy="6869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b" anchorCtr="0">
          <a:noAutofit/>
        </a:bodyPr>
        <a:lstStyle/>
        <a:p>
          <a:pPr marL="0" lvl="0" indent="0" algn="l" defTabSz="844550">
            <a:lnSpc>
              <a:spcPct val="90000"/>
            </a:lnSpc>
            <a:spcBef>
              <a:spcPct val="0"/>
            </a:spcBef>
            <a:spcAft>
              <a:spcPct val="35000"/>
            </a:spcAft>
            <a:buNone/>
          </a:pPr>
          <a:r>
            <a:rPr lang="en-US" sz="1900" kern="1200"/>
            <a:t>Gives viable indications to laws on workplace safety and enhancement of ergonomics.</a:t>
          </a:r>
        </a:p>
      </dsp:txBody>
      <dsp:txXfrm>
        <a:off x="473777" y="927867"/>
        <a:ext cx="7556364" cy="686942"/>
      </dsp:txXfrm>
    </dsp:sp>
    <dsp:sp modelId="{ED379333-D5C5-4E49-95AD-DFAA4D5E3758}">
      <dsp:nvSpPr>
        <dsp:cNvPr id="0" name=""/>
        <dsp:cNvSpPr/>
      </dsp:nvSpPr>
      <dsp:spPr>
        <a:xfrm>
          <a:off x="473777" y="1614809"/>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697440B-DB72-4C83-9752-FCADEF583EEC}">
      <dsp:nvSpPr>
        <dsp:cNvPr id="0" name=""/>
        <dsp:cNvSpPr/>
      </dsp:nvSpPr>
      <dsp:spPr>
        <a:xfrm>
          <a:off x="1540064" y="1614809"/>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312B938-725E-4B19-A324-ABA33FEDAF87}">
      <dsp:nvSpPr>
        <dsp:cNvPr id="0" name=""/>
        <dsp:cNvSpPr/>
      </dsp:nvSpPr>
      <dsp:spPr>
        <a:xfrm>
          <a:off x="2606351" y="1614809"/>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6EAFF35-4209-4EA2-BFD9-C593E8B23DDD}">
      <dsp:nvSpPr>
        <dsp:cNvPr id="0" name=""/>
        <dsp:cNvSpPr/>
      </dsp:nvSpPr>
      <dsp:spPr>
        <a:xfrm>
          <a:off x="3672638" y="1614809"/>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A6DB336-6F05-44A7-9945-9EF1C0568A35}">
      <dsp:nvSpPr>
        <dsp:cNvPr id="0" name=""/>
        <dsp:cNvSpPr/>
      </dsp:nvSpPr>
      <dsp:spPr>
        <a:xfrm>
          <a:off x="4738925" y="1614809"/>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B89D70B-8BC6-413E-AC48-3F3C15D91A80}">
      <dsp:nvSpPr>
        <dsp:cNvPr id="0" name=""/>
        <dsp:cNvSpPr/>
      </dsp:nvSpPr>
      <dsp:spPr>
        <a:xfrm>
          <a:off x="5805212" y="1614809"/>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DFE2511-EA1E-45F6-B16A-C943D4CDE2D1}">
      <dsp:nvSpPr>
        <dsp:cNvPr id="0" name=""/>
        <dsp:cNvSpPr/>
      </dsp:nvSpPr>
      <dsp:spPr>
        <a:xfrm>
          <a:off x="6871499" y="1614809"/>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688C504-75E2-4D25-AFE4-2C409B4CC5C2}">
      <dsp:nvSpPr>
        <dsp:cNvPr id="0" name=""/>
        <dsp:cNvSpPr/>
      </dsp:nvSpPr>
      <dsp:spPr>
        <a:xfrm>
          <a:off x="473777" y="1854551"/>
          <a:ext cx="7556364" cy="6869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b" anchorCtr="0">
          <a:noAutofit/>
        </a:bodyPr>
        <a:lstStyle/>
        <a:p>
          <a:pPr marL="0" lvl="0" indent="0" algn="l" defTabSz="844550">
            <a:lnSpc>
              <a:spcPct val="90000"/>
            </a:lnSpc>
            <a:spcBef>
              <a:spcPct val="0"/>
            </a:spcBef>
            <a:spcAft>
              <a:spcPct val="35000"/>
            </a:spcAft>
            <a:buNone/>
          </a:pPr>
          <a:r>
            <a:rPr lang="en-US" sz="1900" kern="1200" dirty="0"/>
            <a:t>Reforms compensation system to alleviate bureaucratic distress to aid recovery.</a:t>
          </a:r>
        </a:p>
      </dsp:txBody>
      <dsp:txXfrm>
        <a:off x="473777" y="1854551"/>
        <a:ext cx="7556364" cy="686942"/>
      </dsp:txXfrm>
    </dsp:sp>
    <dsp:sp modelId="{8298C03C-CC69-4D62-A2CD-8FF575753852}">
      <dsp:nvSpPr>
        <dsp:cNvPr id="0" name=""/>
        <dsp:cNvSpPr/>
      </dsp:nvSpPr>
      <dsp:spPr>
        <a:xfrm>
          <a:off x="473777" y="2541493"/>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5BDEEC8-8AE8-4DD2-BB32-922E686BED6B}">
      <dsp:nvSpPr>
        <dsp:cNvPr id="0" name=""/>
        <dsp:cNvSpPr/>
      </dsp:nvSpPr>
      <dsp:spPr>
        <a:xfrm>
          <a:off x="1540064" y="2541493"/>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1858212-CDF9-46BF-8A5A-D747B3569B42}">
      <dsp:nvSpPr>
        <dsp:cNvPr id="0" name=""/>
        <dsp:cNvSpPr/>
      </dsp:nvSpPr>
      <dsp:spPr>
        <a:xfrm>
          <a:off x="2606351" y="2541493"/>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5D847A8-49C4-4D85-BDD2-74903140F537}">
      <dsp:nvSpPr>
        <dsp:cNvPr id="0" name=""/>
        <dsp:cNvSpPr/>
      </dsp:nvSpPr>
      <dsp:spPr>
        <a:xfrm>
          <a:off x="3672638" y="2541493"/>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E467671-1A86-4D77-8763-627115C891FC}">
      <dsp:nvSpPr>
        <dsp:cNvPr id="0" name=""/>
        <dsp:cNvSpPr/>
      </dsp:nvSpPr>
      <dsp:spPr>
        <a:xfrm>
          <a:off x="4738925" y="2541493"/>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152DB4C-0F1F-4ABA-B109-374D83C4185F}">
      <dsp:nvSpPr>
        <dsp:cNvPr id="0" name=""/>
        <dsp:cNvSpPr/>
      </dsp:nvSpPr>
      <dsp:spPr>
        <a:xfrm>
          <a:off x="5805212" y="2541493"/>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6588265-3783-4F30-B943-7F697741155D}">
      <dsp:nvSpPr>
        <dsp:cNvPr id="0" name=""/>
        <dsp:cNvSpPr/>
      </dsp:nvSpPr>
      <dsp:spPr>
        <a:xfrm>
          <a:off x="6871499" y="2541493"/>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7E0D102-5EEB-49C6-9E2A-678E68FC1159}">
      <dsp:nvSpPr>
        <dsp:cNvPr id="0" name=""/>
        <dsp:cNvSpPr/>
      </dsp:nvSpPr>
      <dsp:spPr>
        <a:xfrm>
          <a:off x="473777" y="2781234"/>
          <a:ext cx="7556364" cy="6869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b" anchorCtr="0">
          <a:noAutofit/>
        </a:bodyPr>
        <a:lstStyle/>
        <a:p>
          <a:pPr marL="0" lvl="0" indent="0" algn="l" defTabSz="844550">
            <a:lnSpc>
              <a:spcPct val="90000"/>
            </a:lnSpc>
            <a:spcBef>
              <a:spcPct val="0"/>
            </a:spcBef>
            <a:spcAft>
              <a:spcPct val="35000"/>
            </a:spcAft>
            <a:buNone/>
          </a:pPr>
          <a:r>
            <a:rPr lang="en-US" sz="1900" kern="1200"/>
            <a:t>Produces intersectional knowledge of concurrent social, economic and occupational health determinants.</a:t>
          </a:r>
        </a:p>
      </dsp:txBody>
      <dsp:txXfrm>
        <a:off x="473777" y="2781234"/>
        <a:ext cx="7556364" cy="686942"/>
      </dsp:txXfrm>
    </dsp:sp>
    <dsp:sp modelId="{6F3851CB-C429-493F-9E47-D66F56B6AAA8}">
      <dsp:nvSpPr>
        <dsp:cNvPr id="0" name=""/>
        <dsp:cNvSpPr/>
      </dsp:nvSpPr>
      <dsp:spPr>
        <a:xfrm>
          <a:off x="473777" y="3468176"/>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8C787D5-252B-48F4-8259-8B124876D621}">
      <dsp:nvSpPr>
        <dsp:cNvPr id="0" name=""/>
        <dsp:cNvSpPr/>
      </dsp:nvSpPr>
      <dsp:spPr>
        <a:xfrm>
          <a:off x="1540064" y="3468176"/>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80DC997-7E3E-4D4F-A6AC-311EFE7DA7BF}">
      <dsp:nvSpPr>
        <dsp:cNvPr id="0" name=""/>
        <dsp:cNvSpPr/>
      </dsp:nvSpPr>
      <dsp:spPr>
        <a:xfrm>
          <a:off x="2606351" y="3468176"/>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8752964-769A-4126-AA70-FEF710647A3F}">
      <dsp:nvSpPr>
        <dsp:cNvPr id="0" name=""/>
        <dsp:cNvSpPr/>
      </dsp:nvSpPr>
      <dsp:spPr>
        <a:xfrm>
          <a:off x="3672638" y="3468176"/>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6C9642E-0117-4327-ABA6-FF33A54D4677}">
      <dsp:nvSpPr>
        <dsp:cNvPr id="0" name=""/>
        <dsp:cNvSpPr/>
      </dsp:nvSpPr>
      <dsp:spPr>
        <a:xfrm>
          <a:off x="4738925" y="3468176"/>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9C4FFC8-741C-4E24-AA40-109CAB6A2F9D}">
      <dsp:nvSpPr>
        <dsp:cNvPr id="0" name=""/>
        <dsp:cNvSpPr/>
      </dsp:nvSpPr>
      <dsp:spPr>
        <a:xfrm>
          <a:off x="5805212" y="3468176"/>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B65829D-5AB0-4172-A6D6-1783552599FE}">
      <dsp:nvSpPr>
        <dsp:cNvPr id="0" name=""/>
        <dsp:cNvSpPr/>
      </dsp:nvSpPr>
      <dsp:spPr>
        <a:xfrm>
          <a:off x="6871499" y="3468176"/>
          <a:ext cx="1007515" cy="167919"/>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690C0F-23C5-49BD-A3B9-FC40ACF24691}">
      <dsp:nvSpPr>
        <dsp:cNvPr id="0" name=""/>
        <dsp:cNvSpPr/>
      </dsp:nvSpPr>
      <dsp:spPr>
        <a:xfrm>
          <a:off x="576071" y="0"/>
          <a:ext cx="6528816" cy="3474720"/>
        </a:xfrm>
        <a:prstGeom prst="rightArrow">
          <a:avLst/>
        </a:prstGeom>
        <a:solidFill>
          <a:schemeClr val="accent5">
            <a:tint val="5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8747A10-50E6-4F0E-B952-5D8DFB609DB0}">
      <dsp:nvSpPr>
        <dsp:cNvPr id="0" name=""/>
        <dsp:cNvSpPr/>
      </dsp:nvSpPr>
      <dsp:spPr>
        <a:xfrm>
          <a:off x="3844" y="1042415"/>
          <a:ext cx="1848981" cy="1389888"/>
        </a:xfrm>
        <a:prstGeom prst="roundRect">
          <a:avLst/>
        </a:prstGeom>
        <a:solidFill>
          <a:schemeClr val="accent5">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t>Workplace Injury: Physical injury or psychological injury committed by their job duties.</a:t>
          </a:r>
        </a:p>
      </dsp:txBody>
      <dsp:txXfrm>
        <a:off x="71693" y="1110264"/>
        <a:ext cx="1713283" cy="1254190"/>
      </dsp:txXfrm>
    </dsp:sp>
    <dsp:sp modelId="{9EE57F7A-C09C-4CDE-A602-203F490990BE}">
      <dsp:nvSpPr>
        <dsp:cNvPr id="0" name=""/>
        <dsp:cNvSpPr/>
      </dsp:nvSpPr>
      <dsp:spPr>
        <a:xfrm>
          <a:off x="1945274" y="1042415"/>
          <a:ext cx="1848981" cy="1389888"/>
        </a:xfrm>
        <a:prstGeom prst="roundRect">
          <a:avLst/>
        </a:prstGeom>
        <a:solidFill>
          <a:schemeClr val="accent5">
            <a:shade val="50000"/>
            <a:hueOff val="167129"/>
            <a:satOff val="4478"/>
            <a:lumOff val="1972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t>Causal Attribution: Attributing a cause to injuries (systemic vs. personal)</a:t>
          </a:r>
        </a:p>
      </dsp:txBody>
      <dsp:txXfrm>
        <a:off x="2013123" y="1110264"/>
        <a:ext cx="1713283" cy="1254190"/>
      </dsp:txXfrm>
    </dsp:sp>
    <dsp:sp modelId="{C9FFD3FB-EA5A-428A-B2EE-1486EC8D38A6}">
      <dsp:nvSpPr>
        <dsp:cNvPr id="0" name=""/>
        <dsp:cNvSpPr/>
      </dsp:nvSpPr>
      <dsp:spPr>
        <a:xfrm>
          <a:off x="3886704" y="1042415"/>
          <a:ext cx="1848981" cy="1389888"/>
        </a:xfrm>
        <a:prstGeom prst="roundRect">
          <a:avLst/>
        </a:prstGeom>
        <a:solidFill>
          <a:schemeClr val="accent5">
            <a:shade val="50000"/>
            <a:hueOff val="334258"/>
            <a:satOff val="8955"/>
            <a:lumOff val="394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t>Mental Health Outcomes: Mental disorders such as burnout, distress and lasting effects.</a:t>
          </a:r>
        </a:p>
      </dsp:txBody>
      <dsp:txXfrm>
        <a:off x="3954553" y="1110264"/>
        <a:ext cx="1713283" cy="1254190"/>
      </dsp:txXfrm>
    </dsp:sp>
    <dsp:sp modelId="{1D9ADE09-F3FD-4817-A564-1D6F5C120AB2}">
      <dsp:nvSpPr>
        <dsp:cNvPr id="0" name=""/>
        <dsp:cNvSpPr/>
      </dsp:nvSpPr>
      <dsp:spPr>
        <a:xfrm>
          <a:off x="5828134" y="1042415"/>
          <a:ext cx="1848981" cy="1389888"/>
        </a:xfrm>
        <a:prstGeom prst="roundRect">
          <a:avLst/>
        </a:prstGeom>
        <a:solidFill>
          <a:schemeClr val="accent5">
            <a:shade val="50000"/>
            <a:hueOff val="167129"/>
            <a:satOff val="4478"/>
            <a:lumOff val="1972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t>Vulnerable Populations: Informal, precarious or high-risk employment workers.</a:t>
          </a:r>
        </a:p>
      </dsp:txBody>
      <dsp:txXfrm>
        <a:off x="5895983" y="1110264"/>
        <a:ext cx="1713283" cy="125419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AB578F-3DDB-4AFB-A03B-9008A9159713}">
      <dsp:nvSpPr>
        <dsp:cNvPr id="0" name=""/>
        <dsp:cNvSpPr/>
      </dsp:nvSpPr>
      <dsp:spPr>
        <a:xfrm>
          <a:off x="1119028" y="1730"/>
          <a:ext cx="2928106" cy="1756863"/>
        </a:xfrm>
        <a:prstGeom prst="rect">
          <a:avLst/>
        </a:prstGeom>
        <a:solidFill>
          <a:schemeClr val="accent5">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err="1"/>
            <a:t>Ramatsoma</a:t>
          </a:r>
          <a:r>
            <a:rPr lang="en-US" sz="2000" kern="1200" dirty="0"/>
            <a:t> et al. (2025): Prevalence of injuries in waste recyclers; structural risk events are still present with PPE.</a:t>
          </a:r>
        </a:p>
      </dsp:txBody>
      <dsp:txXfrm>
        <a:off x="1119028" y="1730"/>
        <a:ext cx="2928106" cy="1756863"/>
      </dsp:txXfrm>
    </dsp:sp>
    <dsp:sp modelId="{897F35A9-E066-48DB-AE94-B03F2A2C6EF4}">
      <dsp:nvSpPr>
        <dsp:cNvPr id="0" name=""/>
        <dsp:cNvSpPr/>
      </dsp:nvSpPr>
      <dsp:spPr>
        <a:xfrm>
          <a:off x="4339945" y="1730"/>
          <a:ext cx="2928106" cy="1756863"/>
        </a:xfrm>
        <a:prstGeom prst="rect">
          <a:avLst/>
        </a:prstGeom>
        <a:solidFill>
          <a:schemeClr val="accent5">
            <a:shade val="50000"/>
            <a:hueOff val="167129"/>
            <a:satOff val="4478"/>
            <a:lumOff val="1972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Wightman et al. (2025): Better household development of mental health than work-associated injuries.</a:t>
          </a:r>
        </a:p>
      </dsp:txBody>
      <dsp:txXfrm>
        <a:off x="4339945" y="1730"/>
        <a:ext cx="2928106" cy="1756863"/>
      </dsp:txXfrm>
    </dsp:sp>
    <dsp:sp modelId="{B6E5BBD4-8280-4F7F-827C-7DB51224C994}">
      <dsp:nvSpPr>
        <dsp:cNvPr id="0" name=""/>
        <dsp:cNvSpPr/>
      </dsp:nvSpPr>
      <dsp:spPr>
        <a:xfrm>
          <a:off x="1119028" y="2051405"/>
          <a:ext cx="2928106" cy="1756863"/>
        </a:xfrm>
        <a:prstGeom prst="rect">
          <a:avLst/>
        </a:prstGeom>
        <a:solidFill>
          <a:schemeClr val="accent5">
            <a:shade val="50000"/>
            <a:hueOff val="334258"/>
            <a:satOff val="8955"/>
            <a:lumOff val="394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Lyotard (2025): Injury attribution depends on political ideology mainly influenced by the income and experiences.</a:t>
          </a:r>
        </a:p>
      </dsp:txBody>
      <dsp:txXfrm>
        <a:off x="1119028" y="2051405"/>
        <a:ext cx="2928106" cy="1756863"/>
      </dsp:txXfrm>
    </dsp:sp>
    <dsp:sp modelId="{D7F819F4-AA95-4A03-9B19-E3C30B931AD4}">
      <dsp:nvSpPr>
        <dsp:cNvPr id="0" name=""/>
        <dsp:cNvSpPr/>
      </dsp:nvSpPr>
      <dsp:spPr>
        <a:xfrm>
          <a:off x="4339945" y="2051405"/>
          <a:ext cx="2928106" cy="1756863"/>
        </a:xfrm>
        <a:prstGeom prst="rect">
          <a:avLst/>
        </a:prstGeom>
        <a:solidFill>
          <a:schemeClr val="accent5">
            <a:shade val="50000"/>
            <a:hueOff val="167129"/>
            <a:satOff val="4478"/>
            <a:lumOff val="1972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Chireh et al. (2025): Workload and staffing in the workplace are stressors that predict burnout among care workers.</a:t>
          </a:r>
        </a:p>
      </dsp:txBody>
      <dsp:txXfrm>
        <a:off x="4339945" y="2051405"/>
        <a:ext cx="2928106" cy="175686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9E159E-3AE3-4B2F-9C9F-D47CBE810DFB}">
      <dsp:nvSpPr>
        <dsp:cNvPr id="0" name=""/>
        <dsp:cNvSpPr/>
      </dsp:nvSpPr>
      <dsp:spPr>
        <a:xfrm>
          <a:off x="0" y="0"/>
          <a:ext cx="3474720" cy="3474720"/>
        </a:xfrm>
        <a:prstGeom prst="pie">
          <a:avLst>
            <a:gd name="adj1" fmla="val 5400000"/>
            <a:gd name="adj2" fmla="val 1620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EE45AF8-CA40-4AE1-ABB2-BB673FE7EA36}">
      <dsp:nvSpPr>
        <dsp:cNvPr id="0" name=""/>
        <dsp:cNvSpPr/>
      </dsp:nvSpPr>
      <dsp:spPr>
        <a:xfrm>
          <a:off x="1737360" y="0"/>
          <a:ext cx="5943600" cy="3474720"/>
        </a:xfrm>
        <a:prstGeom prst="rect">
          <a:avLst/>
        </a:prstGeom>
        <a:solidFill>
          <a:schemeClr val="accent1">
            <a:alpha val="90000"/>
            <a:tint val="4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a:t>Cross-sectional survey-based quantitative research design based on secondary cohort data.</a:t>
          </a:r>
        </a:p>
      </dsp:txBody>
      <dsp:txXfrm>
        <a:off x="1737360" y="0"/>
        <a:ext cx="5943600" cy="738377"/>
      </dsp:txXfrm>
    </dsp:sp>
    <dsp:sp modelId="{7511689F-5493-4414-86FA-76E448170987}">
      <dsp:nvSpPr>
        <dsp:cNvPr id="0" name=""/>
        <dsp:cNvSpPr/>
      </dsp:nvSpPr>
      <dsp:spPr>
        <a:xfrm>
          <a:off x="456056" y="738377"/>
          <a:ext cx="2562606" cy="2562606"/>
        </a:xfrm>
        <a:prstGeom prst="pie">
          <a:avLst>
            <a:gd name="adj1" fmla="val 5400000"/>
            <a:gd name="adj2" fmla="val 1620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8C28776-8D62-4535-A3EC-7317E3F3A4EF}">
      <dsp:nvSpPr>
        <dsp:cNvPr id="0" name=""/>
        <dsp:cNvSpPr/>
      </dsp:nvSpPr>
      <dsp:spPr>
        <a:xfrm>
          <a:off x="1737360" y="738377"/>
          <a:ext cx="5943600" cy="2562606"/>
        </a:xfrm>
        <a:prstGeom prst="rect">
          <a:avLst/>
        </a:prstGeom>
        <a:solidFill>
          <a:schemeClr val="accent1">
            <a:alpha val="90000"/>
            <a:tint val="4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a:t>Allows interest-injury and mental health mixture and pattern of attribution to be strongly measured.</a:t>
          </a:r>
        </a:p>
      </dsp:txBody>
      <dsp:txXfrm>
        <a:off x="1737360" y="738377"/>
        <a:ext cx="5943600" cy="738378"/>
      </dsp:txXfrm>
    </dsp:sp>
    <dsp:sp modelId="{CA068E38-95DB-46DE-A92A-2913C7AB8768}">
      <dsp:nvSpPr>
        <dsp:cNvPr id="0" name=""/>
        <dsp:cNvSpPr/>
      </dsp:nvSpPr>
      <dsp:spPr>
        <a:xfrm>
          <a:off x="912114" y="1476756"/>
          <a:ext cx="1650491" cy="1650491"/>
        </a:xfrm>
        <a:prstGeom prst="pie">
          <a:avLst>
            <a:gd name="adj1" fmla="val 5400000"/>
            <a:gd name="adj2" fmla="val 1620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3D828FB-AE15-482D-860A-573049C366FA}">
      <dsp:nvSpPr>
        <dsp:cNvPr id="0" name=""/>
        <dsp:cNvSpPr/>
      </dsp:nvSpPr>
      <dsp:spPr>
        <a:xfrm>
          <a:off x="1737360" y="1476756"/>
          <a:ext cx="5943600" cy="1650491"/>
        </a:xfrm>
        <a:prstGeom prst="rect">
          <a:avLst/>
        </a:prstGeom>
        <a:solidFill>
          <a:schemeClr val="accent1">
            <a:alpha val="90000"/>
            <a:tint val="4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a:t>Better than qualitative approach to fulfill study purpose and create policy-orient results.</a:t>
          </a:r>
        </a:p>
      </dsp:txBody>
      <dsp:txXfrm>
        <a:off x="1737360" y="1476756"/>
        <a:ext cx="5943600" cy="738378"/>
      </dsp:txXfrm>
    </dsp:sp>
    <dsp:sp modelId="{DE827403-469B-4609-B828-B7D4CA758010}">
      <dsp:nvSpPr>
        <dsp:cNvPr id="0" name=""/>
        <dsp:cNvSpPr/>
      </dsp:nvSpPr>
      <dsp:spPr>
        <a:xfrm>
          <a:off x="1368171" y="2215134"/>
          <a:ext cx="738377" cy="738377"/>
        </a:xfrm>
        <a:prstGeom prst="pie">
          <a:avLst>
            <a:gd name="adj1" fmla="val 5400000"/>
            <a:gd name="adj2" fmla="val 1620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8B143FF-8191-4854-8124-D5E7527DBE85}">
      <dsp:nvSpPr>
        <dsp:cNvPr id="0" name=""/>
        <dsp:cNvSpPr/>
      </dsp:nvSpPr>
      <dsp:spPr>
        <a:xfrm>
          <a:off x="1737360" y="2215134"/>
          <a:ext cx="5943600" cy="738377"/>
        </a:xfrm>
        <a:prstGeom prst="rect">
          <a:avLst/>
        </a:prstGeom>
        <a:solidFill>
          <a:schemeClr val="accent1">
            <a:alpha val="90000"/>
            <a:tint val="4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a:t>Gives population-wide findings that can be generalized to large populations in high-risk industries.</a:t>
          </a:r>
        </a:p>
      </dsp:txBody>
      <dsp:txXfrm>
        <a:off x="1737360" y="2215134"/>
        <a:ext cx="5943600" cy="73837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DD205B-2D17-4AB0-AADD-2446ABC18087}">
      <dsp:nvSpPr>
        <dsp:cNvPr id="0" name=""/>
        <dsp:cNvSpPr/>
      </dsp:nvSpPr>
      <dsp:spPr>
        <a:xfrm>
          <a:off x="0" y="59760"/>
          <a:ext cx="7680960" cy="795600"/>
        </a:xfrm>
        <a:prstGeom prst="roundRect">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Primary data: Structured surveys of the high-risk employees with legitimate injury reporting and mental health measures.</a:t>
          </a:r>
        </a:p>
      </dsp:txBody>
      <dsp:txXfrm>
        <a:off x="38838" y="98598"/>
        <a:ext cx="7603284" cy="717924"/>
      </dsp:txXfrm>
    </dsp:sp>
    <dsp:sp modelId="{5872ACF5-BFE6-4EBD-A21D-AE262C4F6610}">
      <dsp:nvSpPr>
        <dsp:cNvPr id="0" name=""/>
        <dsp:cNvSpPr/>
      </dsp:nvSpPr>
      <dsp:spPr>
        <a:xfrm>
          <a:off x="0" y="912960"/>
          <a:ext cx="7680960" cy="795600"/>
        </a:xfrm>
        <a:prstGeom prst="roundRect">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Secondary data: Longitudinal data on workers findings work compensation and administrative health outcome information.</a:t>
          </a:r>
        </a:p>
      </dsp:txBody>
      <dsp:txXfrm>
        <a:off x="38838" y="951798"/>
        <a:ext cx="7603284" cy="717924"/>
      </dsp:txXfrm>
    </dsp:sp>
    <dsp:sp modelId="{DDD7D4A5-F352-417B-BA63-D198B10A42B1}">
      <dsp:nvSpPr>
        <dsp:cNvPr id="0" name=""/>
        <dsp:cNvSpPr/>
      </dsp:nvSpPr>
      <dsp:spPr>
        <a:xfrm>
          <a:off x="0" y="1766160"/>
          <a:ext cx="7680960" cy="795600"/>
        </a:xfrm>
        <a:prstGeom prst="roundRect">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Target population: Employees of waste recycling, construction and care industry in both informal and formal environment.</a:t>
          </a:r>
        </a:p>
      </dsp:txBody>
      <dsp:txXfrm>
        <a:off x="38838" y="1804998"/>
        <a:ext cx="7603284" cy="717924"/>
      </dsp:txXfrm>
    </dsp:sp>
    <dsp:sp modelId="{77C8F5D9-E33E-4B04-9487-62700441EE1D}">
      <dsp:nvSpPr>
        <dsp:cNvPr id="0" name=""/>
        <dsp:cNvSpPr/>
      </dsp:nvSpPr>
      <dsp:spPr>
        <a:xfrm>
          <a:off x="0" y="2619359"/>
          <a:ext cx="7680960" cy="795600"/>
        </a:xfrm>
        <a:prstGeom prst="roundRect">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Ethical guidelines: Informed consent, voluntary nature of the participation, anonymity of the data, referrals to support services.</a:t>
          </a:r>
        </a:p>
      </dsp:txBody>
      <dsp:txXfrm>
        <a:off x="38838" y="2658197"/>
        <a:ext cx="7603284" cy="717924"/>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77D133-C40F-449C-B286-542ABCC9261F}">
      <dsp:nvSpPr>
        <dsp:cNvPr id="0" name=""/>
        <dsp:cNvSpPr/>
      </dsp:nvSpPr>
      <dsp:spPr>
        <a:xfrm rot="16200000">
          <a:off x="-826957" y="828808"/>
          <a:ext cx="3474720" cy="1817102"/>
        </a:xfrm>
        <a:prstGeom prst="flowChartManualOperation">
          <a:avLst/>
        </a:prstGeom>
        <a:solidFill>
          <a:schemeClr val="accent5">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0" rIns="113978" bIns="0" numCol="1" spcCol="1270" anchor="ctr" anchorCtr="0">
          <a:noAutofit/>
        </a:bodyPr>
        <a:lstStyle/>
        <a:p>
          <a:pPr marL="0" lvl="0" indent="0" algn="ctr" defTabSz="800100">
            <a:lnSpc>
              <a:spcPct val="90000"/>
            </a:lnSpc>
            <a:spcBef>
              <a:spcPct val="0"/>
            </a:spcBef>
            <a:spcAft>
              <a:spcPct val="35000"/>
            </a:spcAft>
            <a:buNone/>
          </a:pPr>
          <a:r>
            <a:rPr lang="en-US" sz="1800" kern="1200"/>
            <a:t>Regressions to estimate relationships amid injuries, mental health outcomes, and attribution patterns.</a:t>
          </a:r>
        </a:p>
      </dsp:txBody>
      <dsp:txXfrm rot="5400000">
        <a:off x="1852" y="694943"/>
        <a:ext cx="1817102" cy="2084832"/>
      </dsp:txXfrm>
    </dsp:sp>
    <dsp:sp modelId="{7549E267-1BCE-4BF1-9E5E-E319C9F396EC}">
      <dsp:nvSpPr>
        <dsp:cNvPr id="0" name=""/>
        <dsp:cNvSpPr/>
      </dsp:nvSpPr>
      <dsp:spPr>
        <a:xfrm rot="16200000">
          <a:off x="1126427" y="828808"/>
          <a:ext cx="3474720" cy="1817102"/>
        </a:xfrm>
        <a:prstGeom prst="flowChartManualOperation">
          <a:avLst/>
        </a:prstGeom>
        <a:solidFill>
          <a:schemeClr val="accent5">
            <a:shade val="50000"/>
            <a:hueOff val="167129"/>
            <a:satOff val="4478"/>
            <a:lumOff val="1972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0" rIns="113978" bIns="0" numCol="1" spcCol="1270" anchor="ctr" anchorCtr="0">
          <a:noAutofit/>
        </a:bodyPr>
        <a:lstStyle/>
        <a:p>
          <a:pPr marL="0" lvl="0" indent="0" algn="ctr" defTabSz="800100">
            <a:lnSpc>
              <a:spcPct val="90000"/>
            </a:lnSpc>
            <a:spcBef>
              <a:spcPct val="0"/>
            </a:spcBef>
            <a:spcAft>
              <a:spcPct val="35000"/>
            </a:spcAft>
            <a:buNone/>
          </a:pPr>
          <a:r>
            <a:rPr lang="en-US" sz="1800" kern="1200"/>
            <a:t>Demographic control (age, gender) and job attributes (hours worked, job sector, PPE use).</a:t>
          </a:r>
        </a:p>
      </dsp:txBody>
      <dsp:txXfrm rot="5400000">
        <a:off x="1955236" y="694943"/>
        <a:ext cx="1817102" cy="2084832"/>
      </dsp:txXfrm>
    </dsp:sp>
    <dsp:sp modelId="{8FD5307A-218E-4C4F-A542-7804EC509E92}">
      <dsp:nvSpPr>
        <dsp:cNvPr id="0" name=""/>
        <dsp:cNvSpPr/>
      </dsp:nvSpPr>
      <dsp:spPr>
        <a:xfrm rot="16200000">
          <a:off x="3079812" y="828808"/>
          <a:ext cx="3474720" cy="1817102"/>
        </a:xfrm>
        <a:prstGeom prst="flowChartManualOperation">
          <a:avLst/>
        </a:prstGeom>
        <a:solidFill>
          <a:schemeClr val="accent5">
            <a:shade val="50000"/>
            <a:hueOff val="334258"/>
            <a:satOff val="8955"/>
            <a:lumOff val="394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0" rIns="113978" bIns="0" numCol="1" spcCol="1270" anchor="ctr" anchorCtr="0">
          <a:noAutofit/>
        </a:bodyPr>
        <a:lstStyle/>
        <a:p>
          <a:pPr marL="0" lvl="0" indent="0" algn="ctr" defTabSz="800100">
            <a:lnSpc>
              <a:spcPct val="90000"/>
            </a:lnSpc>
            <a:spcBef>
              <a:spcPct val="0"/>
            </a:spcBef>
            <a:spcAft>
              <a:spcPct val="35000"/>
            </a:spcAft>
            <a:buNone/>
          </a:pPr>
          <a:r>
            <a:rPr lang="en-US" sz="1800" kern="1200"/>
            <a:t>Statistical methods: Descriptive statistics, Chi-square tests, Logistic and linear regression.</a:t>
          </a:r>
        </a:p>
      </dsp:txBody>
      <dsp:txXfrm rot="5400000">
        <a:off x="3908621" y="694943"/>
        <a:ext cx="1817102" cy="2084832"/>
      </dsp:txXfrm>
    </dsp:sp>
    <dsp:sp modelId="{9AE3281E-48B7-48B3-B384-DC4F7DC6D425}">
      <dsp:nvSpPr>
        <dsp:cNvPr id="0" name=""/>
        <dsp:cNvSpPr/>
      </dsp:nvSpPr>
      <dsp:spPr>
        <a:xfrm rot="16200000">
          <a:off x="5033197" y="828808"/>
          <a:ext cx="3474720" cy="1817102"/>
        </a:xfrm>
        <a:prstGeom prst="flowChartManualOperation">
          <a:avLst/>
        </a:prstGeom>
        <a:solidFill>
          <a:schemeClr val="accent5">
            <a:shade val="50000"/>
            <a:hueOff val="167129"/>
            <a:satOff val="4478"/>
            <a:lumOff val="1972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0" rIns="113978" bIns="0" numCol="1" spcCol="1270" anchor="ctr" anchorCtr="0">
          <a:noAutofit/>
        </a:bodyPr>
        <a:lstStyle/>
        <a:p>
          <a:pPr marL="0" lvl="0" indent="0" algn="ctr" defTabSz="800100">
            <a:lnSpc>
              <a:spcPct val="90000"/>
            </a:lnSpc>
            <a:spcBef>
              <a:spcPct val="0"/>
            </a:spcBef>
            <a:spcAft>
              <a:spcPct val="35000"/>
            </a:spcAft>
            <a:buNone/>
          </a:pPr>
          <a:r>
            <a:rPr lang="en-US" sz="1800" kern="1200"/>
            <a:t>Practical, efficient solutions that are in line with the existing occupational health studies.</a:t>
          </a:r>
        </a:p>
      </dsp:txBody>
      <dsp:txXfrm rot="5400000">
        <a:off x="5862006" y="694943"/>
        <a:ext cx="1817102" cy="208483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8/layout/VerticalAccentList">
  <dgm:title val=""/>
  <dgm:desc val=""/>
  <dgm:catLst>
    <dgm:cat type="list" pri="16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dgm:chPref/>
      <dgm:dir/>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constrLst>
      <dgm:constr type="primFontSz" for="des" forName="parenttext" refType="primFontSz" refFor="des" refForName="childtext" op="gte"/>
      <dgm:constr type="w" for="ch" forName="composite" refType="w"/>
      <dgm:constr type="h" for="ch" forName="composite" refType="h"/>
      <dgm:constr type="w" for="ch" forName="parallelogramComposite" refType="w"/>
      <dgm:constr type="h" for="ch" forName="parallelogramComposite" refType="h"/>
      <dgm:constr type="w" for="ch" forName="parenttextcomposite" refType="w" fact="0.9"/>
      <dgm:constr type="h" for="ch" forName="parenttextcomposite" refType="h" fact="0.6"/>
      <dgm:constr type="h" for="ch" forName="sibTrans" refType="h" refFor="ch" refForName="composite" op="equ" fact="0.02"/>
      <dgm:constr type="h" for="ch" forName="sibTrans" op="equ"/>
    </dgm:constrLst>
    <dgm:forEach name="nodesForEach" axis="ch" ptType="node">
      <dgm:layoutNode name="parenttextcomposite">
        <dgm:alg type="composite">
          <dgm:param type="ar" val="11"/>
        </dgm:alg>
        <dgm:shape xmlns:r="http://schemas.openxmlformats.org/officeDocument/2006/relationships" r:blip="">
          <dgm:adjLst/>
        </dgm:shape>
        <dgm:constrLst>
          <dgm:constr type="h" for="ch" forName="parenttext" refType="h"/>
          <dgm:constr type="w" for="ch" forName="parenttext" refType="w"/>
        </dgm:constrLst>
        <dgm:layoutNode name="parenttext" styleLbl="revTx">
          <dgm:varLst>
            <dgm:chMax/>
            <dgm:chPref val="2"/>
            <dgm:bulletEnabled val="1"/>
          </dgm:varLst>
          <dgm:choose name="Name4">
            <dgm:if name="Name5" func="var" arg="dir" op="equ" val="norm">
              <dgm:alg type="tx">
                <dgm:param type="parTxLTRAlign" val="l"/>
                <dgm:param type="txAnchorVert" val="b"/>
              </dgm:alg>
            </dgm:if>
            <dgm:else name="Name6">
              <dgm:alg type="tx">
                <dgm:param type="parTxLTRAlign" val="r"/>
                <dgm:param type="txAnchorVert" val="b"/>
              </dgm:alg>
            </dgm:else>
          </dgm:choose>
          <dgm:shape xmlns:r="http://schemas.openxmlformats.org/officeDocument/2006/relationships" type="rect"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choose name="Name7">
        <dgm:if name="Name8" axis="ch" ptType="node" func="cnt" op="gte" val="1">
          <dgm:layoutNode name="composite">
            <dgm:alg type="composite">
              <dgm:param type="ar" val="6"/>
            </dgm:alg>
            <dgm:shape xmlns:r="http://schemas.openxmlformats.org/officeDocument/2006/relationships" r:blip="">
              <dgm:adjLst/>
            </dgm:shape>
            <dgm:choose name="Name9">
              <dgm:if name="Name10" func="var" arg="dir" op="equ" val="norm">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301"/>
                  <dgm:constr type="t" for="ch" forName="childtext" refType="h" fact="0.1"/>
                  <dgm:constr type="w" for="ch" forName="childtext" refType="w" fact="0.9117"/>
                  <dgm:constr type="h" for="ch" forName="childtext" refType="h" fact="0.8"/>
                </dgm:constrLst>
              </dgm:if>
              <dgm:else name="Name11">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883"/>
                  <dgm:constr type="t" for="ch" forName="childtext" refType="h" fact="0.1"/>
                  <dgm:constr type="w" for="ch" forName="childtext" refType="w" fact="0.9117"/>
                  <dgm:constr type="h" for="ch" forName="childtext" refType="h" fact="0.8"/>
                </dgm:constrLst>
              </dgm:else>
            </dgm:choose>
            <dgm:ruleLst/>
            <dgm:layoutNode name="chevron1" styleLbl="alignNode1">
              <dgm:alg type="sp"/>
              <dgm:choose name="Name12">
                <dgm:if name="Name13" func="var" arg="dir" op="equ" val="norm">
                  <dgm:shape xmlns:r="http://schemas.openxmlformats.org/officeDocument/2006/relationships" type="chevron" r:blip="">
                    <dgm:adjLst>
                      <dgm:adj idx="1" val="0.7061"/>
                    </dgm:adjLst>
                  </dgm:shape>
                </dgm:if>
                <dgm:else name="Name14">
                  <dgm:shape xmlns:r="http://schemas.openxmlformats.org/officeDocument/2006/relationships" rot="180" type="chevron" r:blip="">
                    <dgm:adjLst>
                      <dgm:adj idx="1" val="0.7061"/>
                    </dgm:adjLst>
                  </dgm:shape>
                </dgm:else>
              </dgm:choose>
              <dgm:presOf/>
            </dgm:layoutNode>
            <dgm:layoutNode name="chevron2" styleLbl="alignNode1">
              <dgm:alg type="sp"/>
              <dgm:choose name="Name15">
                <dgm:if name="Name16" func="var" arg="dir" op="equ" val="norm">
                  <dgm:shape xmlns:r="http://schemas.openxmlformats.org/officeDocument/2006/relationships" type="chevron" r:blip="">
                    <dgm:adjLst>
                      <dgm:adj idx="1" val="0.7061"/>
                    </dgm:adjLst>
                  </dgm:shape>
                </dgm:if>
                <dgm:else name="Name17">
                  <dgm:shape xmlns:r="http://schemas.openxmlformats.org/officeDocument/2006/relationships" rot="180" type="chevron" r:blip="">
                    <dgm:adjLst>
                      <dgm:adj idx="1" val="0.7061"/>
                    </dgm:adjLst>
                  </dgm:shape>
                </dgm:else>
              </dgm:choose>
              <dgm:presOf/>
            </dgm:layoutNode>
            <dgm:layoutNode name="chevron3" styleLbl="alignNode1">
              <dgm:alg type="sp"/>
              <dgm:choose name="Name18">
                <dgm:if name="Name19" func="var" arg="dir" op="equ" val="norm">
                  <dgm:shape xmlns:r="http://schemas.openxmlformats.org/officeDocument/2006/relationships" type="chevron" r:blip="">
                    <dgm:adjLst>
                      <dgm:adj idx="1" val="0.7061"/>
                    </dgm:adjLst>
                  </dgm:shape>
                </dgm:if>
                <dgm:else name="Name20">
                  <dgm:shape xmlns:r="http://schemas.openxmlformats.org/officeDocument/2006/relationships" rot="180" type="chevron" r:blip="">
                    <dgm:adjLst>
                      <dgm:adj idx="1" val="0.7061"/>
                    </dgm:adjLst>
                  </dgm:shape>
                </dgm:else>
              </dgm:choose>
              <dgm:presOf/>
            </dgm:layoutNode>
            <dgm:layoutNode name="chevron4" styleLbl="alignNode1">
              <dgm:alg type="sp"/>
              <dgm:choose name="Name21">
                <dgm:if name="Name22" func="var" arg="dir" op="equ" val="norm">
                  <dgm:shape xmlns:r="http://schemas.openxmlformats.org/officeDocument/2006/relationships" type="chevron" r:blip="">
                    <dgm:adjLst>
                      <dgm:adj idx="1" val="0.7061"/>
                    </dgm:adjLst>
                  </dgm:shape>
                </dgm:if>
                <dgm:else name="Name23">
                  <dgm:shape xmlns:r="http://schemas.openxmlformats.org/officeDocument/2006/relationships" rot="180" type="chevron" r:blip="">
                    <dgm:adjLst>
                      <dgm:adj idx="1" val="0.7061"/>
                    </dgm:adjLst>
                  </dgm:shape>
                </dgm:else>
              </dgm:choose>
              <dgm:presOf/>
            </dgm:layoutNode>
            <dgm:layoutNode name="chevron5" styleLbl="alignNode1">
              <dgm:alg type="sp"/>
              <dgm:choose name="Name24">
                <dgm:if name="Name25" func="var" arg="dir" op="equ" val="norm">
                  <dgm:shape xmlns:r="http://schemas.openxmlformats.org/officeDocument/2006/relationships" type="chevron" r:blip="">
                    <dgm:adjLst>
                      <dgm:adj idx="1" val="0.7061"/>
                    </dgm:adjLst>
                  </dgm:shape>
                </dgm:if>
                <dgm:else name="Name26">
                  <dgm:shape xmlns:r="http://schemas.openxmlformats.org/officeDocument/2006/relationships" rot="180" type="chevron" r:blip="">
                    <dgm:adjLst>
                      <dgm:adj idx="1" val="0.7061"/>
                    </dgm:adjLst>
                  </dgm:shape>
                </dgm:else>
              </dgm:choose>
              <dgm:presOf/>
            </dgm:layoutNode>
            <dgm:layoutNode name="chevron6" styleLbl="alignNode1">
              <dgm:alg type="sp"/>
              <dgm:choose name="Name27">
                <dgm:if name="Name28" func="var" arg="dir" op="equ" val="norm">
                  <dgm:shape xmlns:r="http://schemas.openxmlformats.org/officeDocument/2006/relationships" type="chevron" r:blip="">
                    <dgm:adjLst>
                      <dgm:adj idx="1" val="0.7061"/>
                    </dgm:adjLst>
                  </dgm:shape>
                </dgm:if>
                <dgm:else name="Name29">
                  <dgm:shape xmlns:r="http://schemas.openxmlformats.org/officeDocument/2006/relationships" rot="180" type="chevron" r:blip="">
                    <dgm:adjLst>
                      <dgm:adj idx="1" val="0.7061"/>
                    </dgm:adjLst>
                  </dgm:shape>
                </dgm:else>
              </dgm:choose>
              <dgm:presOf/>
            </dgm:layoutNode>
            <dgm:layoutNode name="chevron7" styleLbl="alignNode1">
              <dgm:alg type="sp"/>
              <dgm:choose name="Name30">
                <dgm:if name="Name31" func="var" arg="dir" op="equ" val="norm">
                  <dgm:shape xmlns:r="http://schemas.openxmlformats.org/officeDocument/2006/relationships" type="chevron" r:blip="">
                    <dgm:adjLst>
                      <dgm:adj idx="1" val="0.7061"/>
                    </dgm:adjLst>
                  </dgm:shape>
                </dgm:if>
                <dgm:else name="Name32">
                  <dgm:shape xmlns:r="http://schemas.openxmlformats.org/officeDocument/2006/relationships" rot="180" type="chevron" r:blip="">
                    <dgm:adjLst>
                      <dgm:adj idx="1" val="0.7061"/>
                    </dgm:adjLst>
                  </dgm:shape>
                </dgm:else>
              </dgm:choose>
              <dgm:presOf/>
            </dgm:layoutNode>
            <dgm:layoutNode name="childtext" styleLbl="solidFgAcc1">
              <dgm:varLst>
                <dgm:chMax/>
                <dgm:chPref val="0"/>
                <dgm:bulletEnabled val="1"/>
              </dgm:varLst>
              <dgm:choose name="Name33">
                <dgm:if name="Name34" func="var" arg="dir" op="equ" val="norm">
                  <dgm:alg type="tx">
                    <dgm:param type="parTxLTRAlign" val="l"/>
                    <dgm:param type="txAnchorVertCh" val="t"/>
                  </dgm:alg>
                </dgm:if>
                <dgm:else name="Name35">
                  <dgm:alg type="tx">
                    <dgm:param type="parTxLTRAlign" val="r"/>
                    <dgm:param type="shpTxLTRAlignCh" val="r"/>
                    <dgm:param type="txAnchorVertCh" val="t"/>
                  </dgm:alg>
                </dgm:else>
              </dgm:choose>
              <dgm:shape xmlns:r="http://schemas.openxmlformats.org/officeDocument/2006/relationships" type="rect" r:blip="">
                <dgm:adjLst/>
              </dgm:shape>
              <dgm:presOf axis="des"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if>
        <dgm:else name="Name36">
          <dgm:layoutNode name="parallelogramComposite">
            <dgm:alg type="composite">
              <dgm:param type="ar" val="50"/>
            </dgm:alg>
            <dgm:shape xmlns:r="http://schemas.openxmlformats.org/officeDocument/2006/relationships" r:blip="">
              <dgm:adjLst/>
            </dgm:shape>
            <dgm:constrLst>
              <dgm:constr type="l" for="ch" forName="parallelogram1" refType="w" fact="0"/>
              <dgm:constr type="t" for="ch" forName="parallelogram1" refType="h" fact="0"/>
              <dgm:constr type="w" for="ch" forName="parallelogram1" refType="w" fact="0.12"/>
              <dgm:constr type="h" for="ch" forName="parallelogram1" refType="h"/>
              <dgm:constr type="l" for="ch" forName="parallelogram2" refType="w" fact="0.127"/>
              <dgm:constr type="t" for="ch" forName="parallelogram2" refType="h" fact="0"/>
              <dgm:constr type="w" for="ch" forName="parallelogram2" refType="w" fact="0.12"/>
              <dgm:constr type="h" for="ch" forName="parallelogram2" refType="h"/>
              <dgm:constr type="l" for="ch" forName="parallelogram3" refType="w" fact="0.254"/>
              <dgm:constr type="t" for="ch" forName="parallelogram3" refType="h" fact="0"/>
              <dgm:constr type="w" for="ch" forName="parallelogram3" refType="w" fact="0.12"/>
              <dgm:constr type="h" for="ch" forName="parallelogram3" refType="h"/>
              <dgm:constr type="l" for="ch" forName="parallelogram4" refType="w" fact="0.381"/>
              <dgm:constr type="t" for="ch" forName="parallelogram4" refType="h" fact="0"/>
              <dgm:constr type="w" for="ch" forName="parallelogram4" refType="w" fact="0.12"/>
              <dgm:constr type="h" for="ch" forName="parallelogram4" refType="h"/>
              <dgm:constr type="l" for="ch" forName="parallelogram5" refType="w" fact="0.508"/>
              <dgm:constr type="t" for="ch" forName="parallelogram5" refType="h" fact="0"/>
              <dgm:constr type="w" for="ch" forName="parallelogram5" refType="w" fact="0.12"/>
              <dgm:constr type="h" for="ch" forName="parallelogram5" refType="h"/>
              <dgm:constr type="l" for="ch" forName="parallelogram6" refType="w" fact="0.635"/>
              <dgm:constr type="t" for="ch" forName="parallelogram6" refType="h" fact="0"/>
              <dgm:constr type="w" for="ch" forName="parallelogram6" refType="w" fact="0.12"/>
              <dgm:constr type="h" for="ch" forName="parallelogram6" refType="h"/>
              <dgm:constr type="l" for="ch" forName="parallelogram7" refType="w" fact="0.762"/>
              <dgm:constr type="t" for="ch" forName="parallelogram7" refType="h" fact="0"/>
              <dgm:constr type="w" for="ch" forName="parallelogram7" refType="w" fact="0.12"/>
              <dgm:constr type="h" for="ch" forName="parallelogram7" refType="h"/>
            </dgm:constrLst>
            <dgm:ruleLst/>
            <dgm:layoutNode name="parallelogram1" styleLbl="alignNode1">
              <dgm:alg type="sp"/>
              <dgm:shape xmlns:r="http://schemas.openxmlformats.org/officeDocument/2006/relationships" type="parallelogram" r:blip="">
                <dgm:adjLst>
                  <dgm:adj idx="1" val="1.4084"/>
                </dgm:adjLst>
              </dgm:shape>
              <dgm:presOf/>
            </dgm:layoutNode>
            <dgm:layoutNode name="parallelogram2" styleLbl="alignNode1">
              <dgm:alg type="sp"/>
              <dgm:shape xmlns:r="http://schemas.openxmlformats.org/officeDocument/2006/relationships" type="parallelogram" r:blip="">
                <dgm:adjLst>
                  <dgm:adj idx="1" val="1.4084"/>
                </dgm:adjLst>
              </dgm:shape>
              <dgm:presOf/>
            </dgm:layoutNode>
            <dgm:layoutNode name="parallelogram3" styleLbl="alignNode1">
              <dgm:alg type="sp"/>
              <dgm:shape xmlns:r="http://schemas.openxmlformats.org/officeDocument/2006/relationships" type="parallelogram" r:blip="">
                <dgm:adjLst>
                  <dgm:adj idx="1" val="1.4084"/>
                </dgm:adjLst>
              </dgm:shape>
              <dgm:presOf/>
            </dgm:layoutNode>
            <dgm:layoutNode name="parallelogram4" styleLbl="alignNode1">
              <dgm:alg type="sp"/>
              <dgm:shape xmlns:r="http://schemas.openxmlformats.org/officeDocument/2006/relationships" type="parallelogram" r:blip="">
                <dgm:adjLst>
                  <dgm:adj idx="1" val="1.4084"/>
                </dgm:adjLst>
              </dgm:shape>
              <dgm:presOf/>
            </dgm:layoutNode>
            <dgm:layoutNode name="parallelogram5" styleLbl="alignNode1">
              <dgm:alg type="sp"/>
              <dgm:shape xmlns:r="http://schemas.openxmlformats.org/officeDocument/2006/relationships" type="parallelogram" r:blip="">
                <dgm:adjLst>
                  <dgm:adj idx="1" val="1.4084"/>
                </dgm:adjLst>
              </dgm:shape>
              <dgm:presOf/>
            </dgm:layoutNode>
            <dgm:layoutNode name="parallelogram6" styleLbl="alignNode1">
              <dgm:alg type="sp"/>
              <dgm:shape xmlns:r="http://schemas.openxmlformats.org/officeDocument/2006/relationships" type="parallelogram" r:blip="">
                <dgm:adjLst>
                  <dgm:adj idx="1" val="1.4084"/>
                </dgm:adjLst>
              </dgm:shape>
              <dgm:presOf/>
            </dgm:layoutNode>
            <dgm:layoutNode name="parallelogram7" styleLbl="alignNode1">
              <dgm:alg type="sp"/>
              <dgm:shape xmlns:r="http://schemas.openxmlformats.org/officeDocument/2006/relationships" type="parallelogram" r:blip="">
                <dgm:adjLst>
                  <dgm:adj idx="1" val="1.4084"/>
                </dgm:adjLst>
              </dgm:shape>
              <dgm:presOf/>
            </dgm:layoutNode>
          </dgm:layoutNode>
        </dgm:else>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399183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11F281-D4AA-3D00-A961-5341731654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6D22A3-47C0-1473-DC4F-D1A7D4DC9A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21205CF-B838-747B-C072-5ABFE051C85E}"/>
              </a:ext>
            </a:extLst>
          </p:cNvPr>
          <p:cNvSpPr>
            <a:spLocks noGrp="1"/>
          </p:cNvSpPr>
          <p:nvPr>
            <p:ph type="body" idx="1"/>
          </p:nvPr>
        </p:nvSpPr>
        <p:spPr/>
        <p:txBody>
          <a:bodyPr/>
          <a:lstStyle/>
          <a:p>
            <a:pPr marL="0" marR="0">
              <a:lnSpc>
                <a:spcPct val="107000"/>
              </a:lnSpc>
              <a:spcBef>
                <a:spcPts val="0"/>
              </a:spcBef>
              <a:spcAft>
                <a:spcPts val="800"/>
              </a:spcAft>
            </a:pPr>
            <a:r>
              <a:rPr lang="en-US" sz="1800" b="0" kern="100" dirty="0">
                <a:effectLst/>
                <a:latin typeface="Calibri" panose="020F0502020204030204" pitchFamily="34" charset="0"/>
                <a:ea typeface="Calibri" panose="020F0502020204030204" pitchFamily="34" charset="0"/>
                <a:cs typeface="Times New Roman" panose="02020603050405020304" pitchFamily="18" charset="0"/>
              </a:rPr>
              <a:t>There are a number of limitations that this study has, and these must be taken into consideration when discussing the results of this study. To begin with, the cross-sectional nature of the design does not give the opportunity to determine the causality of workplace injury and mental health outcomes. Associations may be established, but causation cannot be established. Second, self-reported data implies the potential occurrence of response bias because the individuals will tend to underreport or overreport injuries or psychological symptoms. This problem is especially pertinent in the workplace setting when one might fear the loss of a job or being stigmatized </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a:t>
            </a:r>
            <a:r>
              <a:rPr lang="en-US" sz="1800" kern="100" dirty="0" err="1">
                <a:effectLst/>
                <a:latin typeface="Calibri" panose="020F0502020204030204" pitchFamily="34" charset="0"/>
                <a:ea typeface="Calibri" panose="020F0502020204030204" pitchFamily="34" charset="0"/>
                <a:cs typeface="Times New Roman" panose="02020603050405020304" pitchFamily="18" charset="0"/>
              </a:rPr>
              <a:t>Bohatko</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-Naismith et al., 2022)</a:t>
            </a:r>
            <a:r>
              <a:rPr lang="en-US" sz="1800" b="0" kern="100" dirty="0">
                <a:effectLst/>
                <a:latin typeface="Calibri" panose="020F0502020204030204" pitchFamily="34" charset="0"/>
                <a:ea typeface="Calibri" panose="020F0502020204030204" pitchFamily="34" charset="0"/>
                <a:cs typeface="Times New Roman" panose="02020603050405020304" pitchFamily="18" charset="0"/>
              </a:rPr>
              <a:t>. Also, in informal sectors, underreporting is frequently used, which reduces the accuracy of prevalence estimates. Domestic workers, particularly marginalized workers, might not be represented fully in the sample, though it is stratified. Lastly, the cultural and ideological variations may also affect the ways the participants perceive and report the causal attributions and introduce bias into the findings.</a:t>
            </a:r>
            <a:endParaRPr lang="en-US" b="0" dirty="0"/>
          </a:p>
        </p:txBody>
      </p:sp>
      <p:sp>
        <p:nvSpPr>
          <p:cNvPr id="4" name="Slide Number Placeholder 3">
            <a:extLst>
              <a:ext uri="{FF2B5EF4-FFF2-40B4-BE49-F238E27FC236}">
                <a16:creationId xmlns:a16="http://schemas.microsoft.com/office/drawing/2014/main" id="{CDA0EC96-75CB-FA4C-C52A-94BFCBFF7768}"/>
              </a:ext>
            </a:extLst>
          </p:cNvPr>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37553439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9F73EE-6D86-BFC7-0160-7C074CA010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AB3D8E-AC5C-96A4-20B9-1E21538D40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E032262-3F11-C922-F0D1-73EE9AD9136E}"/>
              </a:ext>
            </a:extLst>
          </p:cNvPr>
          <p:cNvSpPr>
            <a:spLocks noGrp="1"/>
          </p:cNvSpPr>
          <p:nvPr>
            <p:ph type="body" idx="1"/>
          </p:nvPr>
        </p:nvSpPr>
        <p:spPr/>
        <p: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The results of this study show a strong correlation between injuries in the workplace and negative mental health, such as stress, anxiety, and burnout. The informal and high-risk sectors reported more injuries and higher rates of psychological distress, which included construction and waste recycling. The socioeconomic status was also essential in determining how people placed the cause of their injuries, and lower-income workers were inclined to internalize blame </a:t>
            </a:r>
            <a:r>
              <a:rPr lang="en-US" sz="2800" dirty="0">
                <a:effectLst/>
                <a:latin typeface="+mn-lt"/>
                <a:ea typeface="Calibri" panose="020F0502020204030204" pitchFamily="34" charset="0"/>
                <a:cs typeface="Times New Roman" panose="02020603050405020304" pitchFamily="18" charset="0"/>
              </a:rPr>
              <a:t>(</a:t>
            </a:r>
            <a:r>
              <a:rPr lang="en-US" sz="2800" b="0" i="0" dirty="0" err="1">
                <a:solidFill>
                  <a:srgbClr val="222222"/>
                </a:solidFill>
                <a:effectLst/>
                <a:latin typeface="+mn-lt"/>
                <a:ea typeface="Tahoma" panose="020B0604030504040204" pitchFamily="34" charset="0"/>
                <a:cs typeface="Times New Roman" panose="02020603050405020304" pitchFamily="18" charset="0"/>
              </a:rPr>
              <a:t>Pavilanis</a:t>
            </a:r>
            <a:r>
              <a:rPr lang="en-US" sz="2800" b="0" i="0" dirty="0">
                <a:solidFill>
                  <a:srgbClr val="222222"/>
                </a:solidFill>
                <a:effectLst/>
                <a:latin typeface="+mn-lt"/>
                <a:ea typeface="Tahoma" panose="020B0604030504040204" pitchFamily="34" charset="0"/>
                <a:cs typeface="Times New Roman" panose="02020603050405020304" pitchFamily="18" charset="0"/>
              </a:rPr>
              <a:t> et al., 2023)</a:t>
            </a:r>
            <a:r>
              <a:rPr lang="en-US" sz="2800" dirty="0">
                <a:effectLst/>
                <a:latin typeface="+mn-lt"/>
                <a:ea typeface="Calibri" panose="020F0502020204030204" pitchFamily="34" charset="0"/>
                <a:cs typeface="Times New Roman" panose="02020603050405020304" pitchFamily="18" charset="0"/>
              </a:rPr>
              <a:t> </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Conversely, the people with higher income had a higher chance of identifying systemic problems. These results indicate that organizational and structural reasons that lead to workplace injuries are not often taken seriously. The implications are enormous to the occupational health policy as they emphasize the importance of the integrated approaches that can work on the aspects of both physical safety and mental well-being. Employers and policymakers should understand that not only are injury prevention and mental health support interrelated, but also that interventions need to be coordinated to provide a unified intervention.</a:t>
            </a:r>
          </a:p>
        </p:txBody>
      </p:sp>
      <p:sp>
        <p:nvSpPr>
          <p:cNvPr id="4" name="Slide Number Placeholder 3">
            <a:extLst>
              <a:ext uri="{FF2B5EF4-FFF2-40B4-BE49-F238E27FC236}">
                <a16:creationId xmlns:a16="http://schemas.microsoft.com/office/drawing/2014/main" id="{EFE78CDC-823C-F57E-1C52-878CB9B88C86}"/>
              </a:ext>
            </a:extLst>
          </p:cNvPr>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339580478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4BBACD-49CE-5DAB-FED6-E63E083CBB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BD4F07-27F0-C4F7-8A76-179B72335DA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A4E777C-7C3C-00C4-B3D7-0E2D0F588E8F}"/>
              </a:ext>
            </a:extLst>
          </p:cNvPr>
          <p:cNvSpPr>
            <a:spLocks noGrp="1"/>
          </p:cNvSpPr>
          <p:nvPr>
            <p:ph type="body" idx="1"/>
          </p:nvPr>
        </p:nvSpPr>
        <p:spPr/>
        <p:txBody>
          <a:bodyPr/>
          <a:lstStyle/>
          <a:p>
            <a:r>
              <a:rPr lang="en-US" dirty="0"/>
              <a:t>According to the results, it is possible to make some recommendations to be able to provide better workplace safety and employee well-being. First, it is necessary to increase the safety in the workplace through tougher enforcement of the regulations in matters of work safety. The employers are also encouraged to provide the workers with sufficient protective equipment and train them well on safety measures. Second, an occupational health program should include mental health support services for workplace injuries to mitigate the psychological effects of workplace injuries. Third, they should come up with awareness campaigns to inform the workers, as well as employers, on the systemic causes of injuries, which will minimize the urge to blame people. Also, it is important to enhance the injury reporting systems, particularly in the informal sectors, so that accurate data can be received and policy formulated. These recommendations are intended to provide better and safer work environments and also to address the health requirements, both physical and mental, of the workers and ultimately lead to better long-term outcomes.</a:t>
            </a:r>
          </a:p>
        </p:txBody>
      </p:sp>
      <p:sp>
        <p:nvSpPr>
          <p:cNvPr id="4" name="Slide Number Placeholder 3">
            <a:extLst>
              <a:ext uri="{FF2B5EF4-FFF2-40B4-BE49-F238E27FC236}">
                <a16:creationId xmlns:a16="http://schemas.microsoft.com/office/drawing/2014/main" id="{2B0DB814-EF4E-65A6-51B0-B242486EB3F7}"/>
              </a:ext>
            </a:extLst>
          </p:cNvPr>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77448758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5A3682-9AD2-7381-C530-7C90FB5DDA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6E2A6C-FCB6-7485-5530-28B40D0EEC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1BC79C-1C82-2977-2681-8971A99EA353}"/>
              </a:ext>
            </a:extLst>
          </p:cNvPr>
          <p:cNvSpPr>
            <a:spLocks noGrp="1"/>
          </p:cNvSpPr>
          <p:nvPr>
            <p:ph type="body" idx="1"/>
          </p:nvPr>
        </p:nvSpPr>
        <p:spPr/>
        <p:txBody>
          <a:bodyPr/>
          <a:lstStyle/>
          <a:p>
            <a:r>
              <a:rPr lang="en-US" b="0" dirty="0"/>
              <a:t>Future studies need to address the limitations of this research so that further understanding of injuries and mental health outcomes in the workplace can be provided. To achieve causal relationships and monitor changes with time, longitudinal studies are required. They should also conduct research aimed at assessing the efficacy of those interventions that could help decrease not only the number of injuries but also the levels of psychological distress. Generalizability will be improved by expanding the sample to other, more diverse groups of people, such as women, migrants, and those in informal jobs. A more detailed explanation of how people approach workplace injuries can be obtained by further exploration of gender and cultural variations in causes of personal injury. Finally, comparison studies involving the effectiveness of occupational health policies in various regions and in various economic settings would also be welcome. Such areas of research will help in making more holistic and evidence-based plans on how to manage and improve health and safety conditions in workplaces.</a:t>
            </a:r>
          </a:p>
        </p:txBody>
      </p:sp>
      <p:sp>
        <p:nvSpPr>
          <p:cNvPr id="4" name="Slide Number Placeholder 3">
            <a:extLst>
              <a:ext uri="{FF2B5EF4-FFF2-40B4-BE49-F238E27FC236}">
                <a16:creationId xmlns:a16="http://schemas.microsoft.com/office/drawing/2014/main" id="{2711B180-0B54-51B6-0C2D-9A8235B9B48A}"/>
              </a:ext>
            </a:extLst>
          </p:cNvPr>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29341762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hyperlink" Target="https://doi.org/10.3390/ijerph22091348" TargetMode="External"/><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36454F"/>
        </a:solidFill>
        <a:effectLst/>
      </p:bgPr>
    </p:bg>
    <p:spTree>
      <p:nvGrpSpPr>
        <p:cNvPr id="1" name=""/>
        <p:cNvGrpSpPr/>
        <p:nvPr/>
      </p:nvGrpSpPr>
      <p:grpSpPr>
        <a:xfrm>
          <a:off x="0" y="0"/>
          <a:ext cx="0" cy="0"/>
          <a:chOff x="0" y="0"/>
          <a:chExt cx="0" cy="0"/>
        </a:xfrm>
      </p:grpSpPr>
      <p:sp>
        <p:nvSpPr>
          <p:cNvPr id="2" name="Text 0"/>
          <p:cNvSpPr/>
          <p:nvPr/>
        </p:nvSpPr>
        <p:spPr>
          <a:xfrm>
            <a:off x="375920" y="619760"/>
            <a:ext cx="8310880" cy="1757680"/>
          </a:xfrm>
          <a:prstGeom prst="rect">
            <a:avLst/>
          </a:prstGeom>
          <a:noFill/>
          <a:ln/>
        </p:spPr>
        <p:txBody>
          <a:bodyPr wrap="square" rtlCol="0" anchor="ctr"/>
          <a:lstStyle/>
          <a:p>
            <a:pPr marL="0" indent="0" algn="ctr">
              <a:buNone/>
            </a:pPr>
            <a:r>
              <a:rPr lang="en-US" sz="4400" b="1" dirty="0">
                <a:solidFill>
                  <a:srgbClr val="FFFFFF"/>
                </a:solidFill>
                <a:latin typeface="Calibri" pitchFamily="34" charset="0"/>
                <a:ea typeface="Calibri" pitchFamily="34" charset="-122"/>
                <a:cs typeface="Calibri" pitchFamily="34" charset="-120"/>
              </a:rPr>
              <a:t>Unit </a:t>
            </a:r>
            <a:r>
              <a:rPr lang="en-US" sz="4400" b="1">
                <a:solidFill>
                  <a:srgbClr val="FFFFFF"/>
                </a:solidFill>
                <a:latin typeface="Calibri" pitchFamily="34" charset="0"/>
                <a:ea typeface="Calibri" pitchFamily="34" charset="-122"/>
                <a:cs typeface="Calibri" pitchFamily="34" charset="-120"/>
              </a:rPr>
              <a:t>8 RCH 5302 Journal</a:t>
            </a:r>
            <a:endParaRPr lang="en-US" sz="4400" b="1" dirty="0">
              <a:solidFill>
                <a:srgbClr val="FFFFFF"/>
              </a:solidFill>
              <a:latin typeface="Calibri" pitchFamily="34" charset="0"/>
              <a:ea typeface="Calibri" pitchFamily="34" charset="-122"/>
              <a:cs typeface="Calibri" pitchFamily="34" charset="-120"/>
            </a:endParaRPr>
          </a:p>
          <a:p>
            <a:pPr marL="0" indent="0" algn="ctr">
              <a:buNone/>
            </a:pPr>
            <a:r>
              <a:rPr lang="en-US" sz="4400" b="1" dirty="0">
                <a:solidFill>
                  <a:srgbClr val="FFFFFF"/>
                </a:solidFill>
                <a:latin typeface="Calibri" pitchFamily="34" charset="0"/>
                <a:ea typeface="Calibri" pitchFamily="34" charset="-122"/>
                <a:cs typeface="Calibri" pitchFamily="34" charset="-120"/>
              </a:rPr>
              <a:t>Workplace Injuries and Outcomes</a:t>
            </a:r>
            <a:endParaRPr lang="en-US" sz="4400" dirty="0"/>
          </a:p>
        </p:txBody>
      </p:sp>
      <p:sp>
        <p:nvSpPr>
          <p:cNvPr id="3" name="Text 1"/>
          <p:cNvSpPr/>
          <p:nvPr/>
        </p:nvSpPr>
        <p:spPr>
          <a:xfrm>
            <a:off x="457200" y="2468880"/>
            <a:ext cx="8229600" cy="457200"/>
          </a:xfrm>
          <a:prstGeom prst="rect">
            <a:avLst/>
          </a:prstGeom>
          <a:noFill/>
          <a:ln/>
        </p:spPr>
        <p:txBody>
          <a:bodyPr wrap="square" rtlCol="0" anchor="ctr"/>
          <a:lstStyle/>
          <a:p>
            <a:pPr marL="0" indent="0" algn="ctr">
              <a:buNone/>
            </a:pPr>
            <a:r>
              <a:rPr lang="en-US" sz="2400" i="1" dirty="0">
                <a:solidFill>
                  <a:srgbClr val="F2F2F2"/>
                </a:solidFill>
                <a:latin typeface="Calibri" pitchFamily="34" charset="0"/>
                <a:ea typeface="Calibri" pitchFamily="34" charset="-122"/>
                <a:cs typeface="Calibri" pitchFamily="34" charset="-120"/>
              </a:rPr>
              <a:t>Prevalence, Mental Health Impacts, and Causal Attributions</a:t>
            </a:r>
            <a:endParaRPr lang="en-US" sz="2400" dirty="0"/>
          </a:p>
        </p:txBody>
      </p:sp>
      <p:sp>
        <p:nvSpPr>
          <p:cNvPr id="4" name="Text 2"/>
          <p:cNvSpPr/>
          <p:nvPr/>
        </p:nvSpPr>
        <p:spPr>
          <a:xfrm>
            <a:off x="457200" y="3840480"/>
            <a:ext cx="8229600" cy="274320"/>
          </a:xfrm>
          <a:prstGeom prst="rect">
            <a:avLst/>
          </a:prstGeom>
          <a:noFill/>
          <a:ln/>
        </p:spPr>
        <p:txBody>
          <a:bodyPr wrap="square" rtlCol="0" anchor="ctr"/>
          <a:lstStyle/>
          <a:p>
            <a:pPr marL="0" indent="0" algn="ctr">
              <a:buNone/>
            </a:pPr>
            <a:r>
              <a:rPr lang="en-US" sz="1600" dirty="0">
                <a:solidFill>
                  <a:srgbClr val="028090"/>
                </a:solidFill>
                <a:latin typeface="Calibri" pitchFamily="34" charset="0"/>
                <a:ea typeface="Calibri" pitchFamily="34" charset="-122"/>
                <a:cs typeface="Calibri" pitchFamily="34" charset="-120"/>
              </a:rPr>
              <a:t>Research Proposal Presentation</a:t>
            </a:r>
            <a:endParaRPr lang="en-US" sz="1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rtlCol="0" anchor="ctr"/>
          <a:lstStyle/>
          <a:p>
            <a:pPr marL="0" indent="0">
              <a:buNone/>
            </a:pPr>
            <a:r>
              <a:rPr lang="en-US" sz="3600" b="1" dirty="0">
                <a:solidFill>
                  <a:srgbClr val="36454F"/>
                </a:solidFill>
                <a:latin typeface="Calibri" pitchFamily="34" charset="0"/>
                <a:ea typeface="Calibri" pitchFamily="34" charset="-122"/>
                <a:cs typeface="Calibri" pitchFamily="34" charset="-120"/>
              </a:rPr>
              <a:t>How the Research Will Be Conducted</a:t>
            </a:r>
            <a:endParaRPr lang="en-US" sz="3600" dirty="0"/>
          </a:p>
        </p:txBody>
      </p:sp>
      <p:sp>
        <p:nvSpPr>
          <p:cNvPr id="3" name="Shape 1"/>
          <p:cNvSpPr/>
          <p:nvPr/>
        </p:nvSpPr>
        <p:spPr>
          <a:xfrm>
            <a:off x="457200" y="868680"/>
            <a:ext cx="137160" cy="137160"/>
          </a:xfrm>
          <a:prstGeom prst="rect">
            <a:avLst/>
          </a:prstGeom>
          <a:solidFill>
            <a:srgbClr val="028090"/>
          </a:solidFill>
          <a:ln/>
        </p:spPr>
        <p:txBody>
          <a:bodyPr/>
          <a:lstStyle/>
          <a:p>
            <a:endParaRPr lang="en-GB"/>
          </a:p>
        </p:txBody>
      </p:sp>
      <p:graphicFrame>
        <p:nvGraphicFramePr>
          <p:cNvPr id="5" name="Diagram 4">
            <a:extLst>
              <a:ext uri="{FF2B5EF4-FFF2-40B4-BE49-F238E27FC236}">
                <a16:creationId xmlns:a16="http://schemas.microsoft.com/office/drawing/2014/main" id="{260AEB5A-1658-70A8-02EC-469C73CDCDF0}"/>
              </a:ext>
            </a:extLst>
          </p:cNvPr>
          <p:cNvGraphicFramePr/>
          <p:nvPr>
            <p:extLst>
              <p:ext uri="{D42A27DB-BD31-4B8C-83A1-F6EECF244321}">
                <p14:modId xmlns:p14="http://schemas.microsoft.com/office/powerpoint/2010/main" val="1660759306"/>
              </p:ext>
            </p:extLst>
          </p:nvPr>
        </p:nvGraphicFramePr>
        <p:xfrm>
          <a:off x="731520" y="1097280"/>
          <a:ext cx="7680960" cy="34747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rtlCol="0" anchor="ctr"/>
          <a:lstStyle/>
          <a:p>
            <a:pPr marL="0" indent="0">
              <a:buNone/>
            </a:pPr>
            <a:r>
              <a:rPr lang="en-US" sz="3600" b="1" dirty="0">
                <a:solidFill>
                  <a:srgbClr val="36454F"/>
                </a:solidFill>
                <a:latin typeface="Calibri" pitchFamily="34" charset="0"/>
                <a:ea typeface="Calibri" pitchFamily="34" charset="-122"/>
                <a:cs typeface="Calibri" pitchFamily="34" charset="-120"/>
              </a:rPr>
              <a:t>How Data Analysis Will Be Conducted</a:t>
            </a:r>
            <a:endParaRPr lang="en-US" sz="3600" dirty="0"/>
          </a:p>
        </p:txBody>
      </p:sp>
      <p:sp>
        <p:nvSpPr>
          <p:cNvPr id="3" name="Shape 1"/>
          <p:cNvSpPr/>
          <p:nvPr/>
        </p:nvSpPr>
        <p:spPr>
          <a:xfrm>
            <a:off x="457200" y="868680"/>
            <a:ext cx="137160" cy="137160"/>
          </a:xfrm>
          <a:prstGeom prst="rect">
            <a:avLst/>
          </a:prstGeom>
          <a:solidFill>
            <a:srgbClr val="028090"/>
          </a:solidFill>
          <a:ln/>
        </p:spPr>
        <p:txBody>
          <a:bodyPr/>
          <a:lstStyle/>
          <a:p>
            <a:endParaRPr lang="en-GB"/>
          </a:p>
        </p:txBody>
      </p:sp>
      <p:graphicFrame>
        <p:nvGraphicFramePr>
          <p:cNvPr id="5" name="Diagram 4">
            <a:extLst>
              <a:ext uri="{FF2B5EF4-FFF2-40B4-BE49-F238E27FC236}">
                <a16:creationId xmlns:a16="http://schemas.microsoft.com/office/drawing/2014/main" id="{6AD7EEF5-82D5-8A55-764C-AEA05D8DE8E5}"/>
              </a:ext>
            </a:extLst>
          </p:cNvPr>
          <p:cNvGraphicFramePr/>
          <p:nvPr>
            <p:extLst>
              <p:ext uri="{D42A27DB-BD31-4B8C-83A1-F6EECF244321}">
                <p14:modId xmlns:p14="http://schemas.microsoft.com/office/powerpoint/2010/main" val="49860814"/>
              </p:ext>
            </p:extLst>
          </p:nvPr>
        </p:nvGraphicFramePr>
        <p:xfrm>
          <a:off x="731520" y="1097280"/>
          <a:ext cx="7680960" cy="34747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rtlCol="0" anchor="ctr"/>
          <a:lstStyle/>
          <a:p>
            <a:pPr marL="0" indent="0">
              <a:buNone/>
            </a:pPr>
            <a:r>
              <a:rPr lang="en-US" sz="3600" b="1" dirty="0">
                <a:solidFill>
                  <a:srgbClr val="36454F"/>
                </a:solidFill>
                <a:latin typeface="Calibri" pitchFamily="34" charset="0"/>
                <a:ea typeface="Calibri" pitchFamily="34" charset="-122"/>
                <a:cs typeface="Calibri" pitchFamily="34" charset="-120"/>
              </a:rPr>
              <a:t>Hypotheses</a:t>
            </a:r>
            <a:endParaRPr lang="en-US" sz="3600" dirty="0"/>
          </a:p>
        </p:txBody>
      </p:sp>
      <p:sp>
        <p:nvSpPr>
          <p:cNvPr id="3" name="Shape 1"/>
          <p:cNvSpPr/>
          <p:nvPr/>
        </p:nvSpPr>
        <p:spPr>
          <a:xfrm>
            <a:off x="731520" y="1097280"/>
            <a:ext cx="7680960" cy="1280160"/>
          </a:xfrm>
          <a:prstGeom prst="rect">
            <a:avLst/>
          </a:prstGeom>
          <a:solidFill>
            <a:srgbClr val="028090"/>
          </a:solidFill>
          <a:ln w="12700">
            <a:solidFill>
              <a:srgbClr val="36454F"/>
            </a:solidFill>
            <a:prstDash val="solid"/>
          </a:ln>
        </p:spPr>
        <p:txBody>
          <a:bodyPr/>
          <a:lstStyle/>
          <a:p>
            <a:endParaRPr lang="en-GB"/>
          </a:p>
        </p:txBody>
      </p:sp>
      <p:sp>
        <p:nvSpPr>
          <p:cNvPr id="4" name="Text 2"/>
          <p:cNvSpPr/>
          <p:nvPr/>
        </p:nvSpPr>
        <p:spPr>
          <a:xfrm>
            <a:off x="914400" y="1234440"/>
            <a:ext cx="7315200" cy="274320"/>
          </a:xfrm>
          <a:prstGeom prst="rect">
            <a:avLst/>
          </a:prstGeom>
          <a:noFill/>
          <a:ln/>
        </p:spPr>
        <p:txBody>
          <a:bodyPr wrap="square" rtlCol="0" anchor="ctr"/>
          <a:lstStyle/>
          <a:p>
            <a:pPr marL="0" indent="0">
              <a:buNone/>
            </a:pPr>
            <a:r>
              <a:rPr lang="en-US" sz="1800" b="1" dirty="0">
                <a:solidFill>
                  <a:srgbClr val="FFFFFF"/>
                </a:solidFill>
                <a:latin typeface="Calibri" pitchFamily="34" charset="0"/>
                <a:ea typeface="Calibri" pitchFamily="34" charset="-122"/>
                <a:cs typeface="Calibri" pitchFamily="34" charset="-120"/>
              </a:rPr>
              <a:t>Research Hypothesis:</a:t>
            </a:r>
            <a:endParaRPr lang="en-US" sz="1800" dirty="0"/>
          </a:p>
        </p:txBody>
      </p:sp>
      <p:sp>
        <p:nvSpPr>
          <p:cNvPr id="5" name="Text 3"/>
          <p:cNvSpPr/>
          <p:nvPr/>
        </p:nvSpPr>
        <p:spPr>
          <a:xfrm>
            <a:off x="914400" y="1554480"/>
            <a:ext cx="7315200" cy="640080"/>
          </a:xfrm>
          <a:prstGeom prst="rect">
            <a:avLst/>
          </a:prstGeom>
          <a:noFill/>
          <a:ln/>
        </p:spPr>
        <p:txBody>
          <a:bodyPr wrap="square" rtlCol="0" anchor="ctr"/>
          <a:lstStyle/>
          <a:p>
            <a:pPr marL="0" indent="0">
              <a:buNone/>
            </a:pPr>
            <a:r>
              <a:rPr lang="en-US" sz="1600" dirty="0">
                <a:solidFill>
                  <a:srgbClr val="FFFFFF"/>
                </a:solidFill>
                <a:latin typeface="Calibri" pitchFamily="34" charset="0"/>
                <a:ea typeface="Calibri" pitchFamily="34" charset="-122"/>
                <a:cs typeface="Calibri" pitchFamily="34" charset="-120"/>
              </a:rPr>
              <a:t>Workplace injuries are linked to poorer mental health outcomes, and ideology and socioeconomic status influence the manner of attributing injuries.</a:t>
            </a:r>
            <a:endParaRPr lang="en-US" sz="1600" dirty="0"/>
          </a:p>
        </p:txBody>
      </p:sp>
      <p:sp>
        <p:nvSpPr>
          <p:cNvPr id="6" name="Shape 4"/>
          <p:cNvSpPr/>
          <p:nvPr/>
        </p:nvSpPr>
        <p:spPr>
          <a:xfrm>
            <a:off x="731520" y="2651760"/>
            <a:ext cx="7680960" cy="1371600"/>
          </a:xfrm>
          <a:prstGeom prst="rect">
            <a:avLst/>
          </a:prstGeom>
          <a:solidFill>
            <a:srgbClr val="F2F2F2"/>
          </a:solidFill>
          <a:ln w="12700">
            <a:solidFill>
              <a:srgbClr val="36454F"/>
            </a:solidFill>
            <a:prstDash val="solid"/>
          </a:ln>
        </p:spPr>
        <p:txBody>
          <a:bodyPr/>
          <a:lstStyle/>
          <a:p>
            <a:endParaRPr lang="en-GB"/>
          </a:p>
        </p:txBody>
      </p:sp>
      <p:sp>
        <p:nvSpPr>
          <p:cNvPr id="7" name="Text 5"/>
          <p:cNvSpPr/>
          <p:nvPr/>
        </p:nvSpPr>
        <p:spPr>
          <a:xfrm>
            <a:off x="914400" y="2788920"/>
            <a:ext cx="7315200" cy="274320"/>
          </a:xfrm>
          <a:prstGeom prst="rect">
            <a:avLst/>
          </a:prstGeom>
          <a:noFill/>
          <a:ln/>
        </p:spPr>
        <p:txBody>
          <a:bodyPr wrap="square" rtlCol="0" anchor="ctr"/>
          <a:lstStyle/>
          <a:p>
            <a:pPr marL="0" indent="0">
              <a:buNone/>
            </a:pPr>
            <a:r>
              <a:rPr lang="en-US" sz="1800" b="1" dirty="0">
                <a:solidFill>
                  <a:srgbClr val="36454F"/>
                </a:solidFill>
                <a:latin typeface="Calibri" pitchFamily="34" charset="0"/>
                <a:ea typeface="Calibri" pitchFamily="34" charset="-122"/>
                <a:cs typeface="Calibri" pitchFamily="34" charset="-120"/>
              </a:rPr>
              <a:t>Null Hypothesis:</a:t>
            </a:r>
            <a:endParaRPr lang="en-US" sz="1800" dirty="0"/>
          </a:p>
        </p:txBody>
      </p:sp>
      <p:sp>
        <p:nvSpPr>
          <p:cNvPr id="8" name="Text 6"/>
          <p:cNvSpPr/>
          <p:nvPr/>
        </p:nvSpPr>
        <p:spPr>
          <a:xfrm>
            <a:off x="914400" y="3108960"/>
            <a:ext cx="7315200" cy="731520"/>
          </a:xfrm>
          <a:prstGeom prst="rect">
            <a:avLst/>
          </a:prstGeom>
          <a:noFill/>
          <a:ln/>
        </p:spPr>
        <p:txBody>
          <a:bodyPr wrap="square" rtlCol="0" anchor="ctr"/>
          <a:lstStyle/>
          <a:p>
            <a:pPr marL="0" indent="0">
              <a:buNone/>
            </a:pPr>
            <a:r>
              <a:rPr lang="en-US" sz="1600" dirty="0">
                <a:solidFill>
                  <a:srgbClr val="2C2C2C"/>
                </a:solidFill>
                <a:latin typeface="Calibri" pitchFamily="34" charset="0"/>
                <a:ea typeface="Calibri" pitchFamily="34" charset="-122"/>
                <a:cs typeface="Calibri" pitchFamily="34" charset="-120"/>
              </a:rPr>
              <a:t>There is no relationship between workplace injuries and mental health outcomes, and patterns of attribution are independent of ideology or socioeconomic status.</a:t>
            </a:r>
            <a:endParaRPr lang="en-US" sz="1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rtlCol="0" anchor="ctr"/>
          <a:lstStyle/>
          <a:p>
            <a:pPr marL="0" indent="0">
              <a:buNone/>
            </a:pPr>
            <a:r>
              <a:rPr lang="en-US" sz="3600" b="1" dirty="0">
                <a:solidFill>
                  <a:srgbClr val="36454F"/>
                </a:solidFill>
                <a:latin typeface="Calibri" pitchFamily="34" charset="0"/>
                <a:ea typeface="Calibri" pitchFamily="34" charset="-122"/>
                <a:cs typeface="Calibri" pitchFamily="34" charset="-120"/>
              </a:rPr>
              <a:t>Data Sampling and Distributions</a:t>
            </a:r>
            <a:endParaRPr lang="en-US" sz="3600" dirty="0"/>
          </a:p>
        </p:txBody>
      </p:sp>
      <p:sp>
        <p:nvSpPr>
          <p:cNvPr id="3" name="Shape 1"/>
          <p:cNvSpPr/>
          <p:nvPr/>
        </p:nvSpPr>
        <p:spPr>
          <a:xfrm>
            <a:off x="457200" y="868680"/>
            <a:ext cx="137160" cy="137160"/>
          </a:xfrm>
          <a:prstGeom prst="rect">
            <a:avLst/>
          </a:prstGeom>
          <a:solidFill>
            <a:srgbClr val="028090"/>
          </a:solidFill>
          <a:ln/>
        </p:spPr>
        <p:txBody>
          <a:bodyPr/>
          <a:lstStyle/>
          <a:p>
            <a:endParaRPr lang="en-GB"/>
          </a:p>
        </p:txBody>
      </p:sp>
      <p:sp>
        <p:nvSpPr>
          <p:cNvPr id="4" name="Text 2"/>
          <p:cNvSpPr/>
          <p:nvPr/>
        </p:nvSpPr>
        <p:spPr>
          <a:xfrm>
            <a:off x="731520" y="1097280"/>
            <a:ext cx="7680960" cy="3474720"/>
          </a:xfrm>
          <a:prstGeom prst="rect">
            <a:avLst/>
          </a:prstGeom>
          <a:noFill/>
          <a:ln/>
        </p:spPr>
        <p:txBody>
          <a:bodyPr wrap="square" rtlCol="0" anchor="ctr"/>
          <a:lstStyle/>
          <a:p>
            <a:pPr>
              <a:lnSpc>
                <a:spcPct val="200000"/>
              </a:lnSpc>
              <a:spcBef>
                <a:spcPts val="0"/>
              </a:spcBef>
              <a:spcAft>
                <a:spcPts val="0"/>
              </a:spcAft>
              <a:buFont typeface="Arial" panose="020B0604020202020204" pitchFamily="34" charset="0"/>
              <a:buChar char="•"/>
            </a:pPr>
            <a:r>
              <a:rPr lang="en-US" sz="1600" dirty="0">
                <a:solidFill>
                  <a:srgbClr val="0E101A"/>
                </a:solidFill>
                <a:effectLst/>
              </a:rPr>
              <a:t>Stratified random sampling of industry workers at high-risk working in various geographic locations.</a:t>
            </a:r>
          </a:p>
          <a:p>
            <a:pPr>
              <a:lnSpc>
                <a:spcPct val="200000"/>
              </a:lnSpc>
              <a:spcBef>
                <a:spcPts val="0"/>
              </a:spcBef>
              <a:spcAft>
                <a:spcPts val="0"/>
              </a:spcAft>
              <a:buFont typeface="Arial" panose="020B0604020202020204" pitchFamily="34" charset="0"/>
              <a:buChar char="•"/>
            </a:pPr>
            <a:r>
              <a:rPr lang="en-US" sz="1600" dirty="0">
                <a:solidFill>
                  <a:srgbClr val="0E101A"/>
                </a:solidFill>
                <a:effectLst/>
              </a:rPr>
              <a:t>Calculate sample size using power analysis with medium effect sizes (n ≥ 300) detected.</a:t>
            </a:r>
          </a:p>
          <a:p>
            <a:pPr>
              <a:lnSpc>
                <a:spcPct val="200000"/>
              </a:lnSpc>
              <a:spcBef>
                <a:spcPts val="0"/>
              </a:spcBef>
              <a:spcAft>
                <a:spcPts val="0"/>
              </a:spcAft>
              <a:buFont typeface="Arial" panose="020B0604020202020204" pitchFamily="34" charset="0"/>
              <a:buChar char="•"/>
            </a:pPr>
            <a:r>
              <a:rPr lang="en-US" sz="1600" dirty="0">
                <a:solidFill>
                  <a:srgbClr val="0E101A"/>
                </a:solidFill>
                <a:effectLst/>
              </a:rPr>
              <a:t>Measurement scales: Nominal (injury categories) ordinal (mental health severity), interval (attribution scores).</a:t>
            </a:r>
          </a:p>
          <a:p>
            <a:pPr>
              <a:lnSpc>
                <a:spcPct val="200000"/>
              </a:lnSpc>
              <a:spcBef>
                <a:spcPts val="0"/>
              </a:spcBef>
              <a:spcAft>
                <a:spcPts val="0"/>
              </a:spcAft>
              <a:buFont typeface="Arial" panose="020B0604020202020204" pitchFamily="34" charset="0"/>
              <a:buChar char="•"/>
            </a:pPr>
            <a:r>
              <a:rPr lang="en-US" sz="1600" dirty="0">
                <a:solidFill>
                  <a:srgbClr val="0E101A"/>
                </a:solidFill>
                <a:effectLst/>
              </a:rPr>
              <a:t>Distribution analysis Chi-square distribution of categorical and regression distribution of continuous variables.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rtlCol="0" anchor="ctr"/>
          <a:lstStyle/>
          <a:p>
            <a:pPr marL="0" indent="0">
              <a:buNone/>
            </a:pPr>
            <a:r>
              <a:rPr lang="en-US" sz="3600" b="1" dirty="0">
                <a:solidFill>
                  <a:srgbClr val="36454F"/>
                </a:solidFill>
                <a:latin typeface="Calibri" pitchFamily="34" charset="0"/>
                <a:ea typeface="Calibri" pitchFamily="34" charset="-122"/>
                <a:cs typeface="Calibri" pitchFamily="34" charset="-120"/>
              </a:rPr>
              <a:t>Ethical Considerations</a:t>
            </a:r>
            <a:endParaRPr lang="en-US" sz="3600" dirty="0"/>
          </a:p>
        </p:txBody>
      </p:sp>
      <p:sp>
        <p:nvSpPr>
          <p:cNvPr id="3" name="Shape 1"/>
          <p:cNvSpPr/>
          <p:nvPr/>
        </p:nvSpPr>
        <p:spPr>
          <a:xfrm>
            <a:off x="457200" y="868680"/>
            <a:ext cx="137160" cy="137160"/>
          </a:xfrm>
          <a:prstGeom prst="rect">
            <a:avLst/>
          </a:prstGeom>
          <a:solidFill>
            <a:srgbClr val="028090"/>
          </a:solidFill>
          <a:ln/>
        </p:spPr>
        <p:txBody>
          <a:bodyPr/>
          <a:lstStyle/>
          <a:p>
            <a:endParaRPr lang="en-GB"/>
          </a:p>
        </p:txBody>
      </p:sp>
      <p:graphicFrame>
        <p:nvGraphicFramePr>
          <p:cNvPr id="5" name="Diagram 4">
            <a:extLst>
              <a:ext uri="{FF2B5EF4-FFF2-40B4-BE49-F238E27FC236}">
                <a16:creationId xmlns:a16="http://schemas.microsoft.com/office/drawing/2014/main" id="{93552F3B-F4FB-F66A-C5C5-72F97F25BBF1}"/>
              </a:ext>
            </a:extLst>
          </p:cNvPr>
          <p:cNvGraphicFramePr/>
          <p:nvPr/>
        </p:nvGraphicFramePr>
        <p:xfrm>
          <a:off x="731520" y="1097280"/>
          <a:ext cx="7680960" cy="34747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rtlCol="0" anchor="ctr"/>
          <a:lstStyle/>
          <a:p>
            <a:pPr marL="0" indent="0">
              <a:buNone/>
            </a:pPr>
            <a:r>
              <a:rPr lang="en-US" sz="3600" b="1" dirty="0">
                <a:solidFill>
                  <a:srgbClr val="36454F"/>
                </a:solidFill>
                <a:latin typeface="Calibri" pitchFamily="34" charset="0"/>
                <a:ea typeface="Calibri" pitchFamily="34" charset="-122"/>
                <a:cs typeface="Calibri" pitchFamily="34" charset="-120"/>
              </a:rPr>
              <a:t>Expected IRB Response</a:t>
            </a:r>
            <a:endParaRPr lang="en-US" sz="3600" dirty="0"/>
          </a:p>
        </p:txBody>
      </p:sp>
      <p:sp>
        <p:nvSpPr>
          <p:cNvPr id="3" name="Shape 1"/>
          <p:cNvSpPr/>
          <p:nvPr/>
        </p:nvSpPr>
        <p:spPr>
          <a:xfrm>
            <a:off x="457200" y="868680"/>
            <a:ext cx="137160" cy="137160"/>
          </a:xfrm>
          <a:prstGeom prst="rect">
            <a:avLst/>
          </a:prstGeom>
          <a:solidFill>
            <a:srgbClr val="028090"/>
          </a:solidFill>
          <a:ln/>
        </p:spPr>
        <p:txBody>
          <a:bodyPr/>
          <a:lstStyle/>
          <a:p>
            <a:endParaRPr lang="en-GB"/>
          </a:p>
        </p:txBody>
      </p:sp>
      <p:sp>
        <p:nvSpPr>
          <p:cNvPr id="4" name="Text 2"/>
          <p:cNvSpPr/>
          <p:nvPr/>
        </p:nvSpPr>
        <p:spPr>
          <a:xfrm>
            <a:off x="731520" y="1097280"/>
            <a:ext cx="7680960" cy="3474720"/>
          </a:xfrm>
          <a:prstGeom prst="rect">
            <a:avLst/>
          </a:prstGeom>
          <a:noFill/>
          <a:ln/>
        </p:spPr>
        <p:txBody>
          <a:bodyPr wrap="square" rtlCol="0" anchor="ctr"/>
          <a:lstStyle/>
          <a:p>
            <a:pPr>
              <a:lnSpc>
                <a:spcPct val="200000"/>
              </a:lnSpc>
              <a:spcBef>
                <a:spcPts val="0"/>
              </a:spcBef>
              <a:spcAft>
                <a:spcPts val="0"/>
              </a:spcAft>
              <a:buFont typeface="Arial" panose="020B0604020202020204" pitchFamily="34" charset="0"/>
              <a:buChar char="•"/>
            </a:pPr>
            <a:r>
              <a:rPr lang="en-US" sz="1600" dirty="0">
                <a:solidFill>
                  <a:srgbClr val="0E101A"/>
                </a:solidFill>
              </a:rPr>
              <a:t>H</a:t>
            </a:r>
            <a:r>
              <a:rPr lang="en-US" sz="1600" dirty="0">
                <a:solidFill>
                  <a:srgbClr val="0E101A"/>
                </a:solidFill>
                <a:effectLst/>
              </a:rPr>
              <a:t>ighly likely endorse with a few adjustments, as it is a low-risk classification and a very good ethical guideline.</a:t>
            </a:r>
          </a:p>
          <a:p>
            <a:pPr>
              <a:lnSpc>
                <a:spcPct val="200000"/>
              </a:lnSpc>
              <a:spcBef>
                <a:spcPts val="0"/>
              </a:spcBef>
              <a:spcAft>
                <a:spcPts val="0"/>
              </a:spcAft>
              <a:buFont typeface="Arial" panose="020B0604020202020204" pitchFamily="34" charset="0"/>
              <a:buChar char="•"/>
            </a:pPr>
            <a:r>
              <a:rPr lang="en-US" sz="1600" dirty="0">
                <a:solidFill>
                  <a:srgbClr val="0E101A"/>
                </a:solidFill>
                <a:effectLst/>
              </a:rPr>
              <a:t>Possible requests to increase consent procedures of low-literacy participants of the informal sectors.</a:t>
            </a:r>
          </a:p>
          <a:p>
            <a:pPr>
              <a:lnSpc>
                <a:spcPct val="200000"/>
              </a:lnSpc>
              <a:spcBef>
                <a:spcPts val="0"/>
              </a:spcBef>
              <a:spcAft>
                <a:spcPts val="0"/>
              </a:spcAft>
              <a:buFont typeface="Arial" panose="020B0604020202020204" pitchFamily="34" charset="0"/>
              <a:buChar char="•"/>
            </a:pPr>
            <a:r>
              <a:rPr lang="en-US" sz="1600" dirty="0">
                <a:solidFill>
                  <a:srgbClr val="0E101A"/>
                </a:solidFill>
                <a:effectLst/>
              </a:rPr>
              <a:t>Potential need of extra data security documents and encryption measures.</a:t>
            </a:r>
          </a:p>
          <a:p>
            <a:pPr>
              <a:lnSpc>
                <a:spcPct val="200000"/>
              </a:lnSpc>
              <a:spcBef>
                <a:spcPts val="0"/>
              </a:spcBef>
              <a:spcAft>
                <a:spcPts val="0"/>
              </a:spcAft>
              <a:buFont typeface="Arial" panose="020B0604020202020204" pitchFamily="34" charset="0"/>
              <a:buChar char="•"/>
            </a:pPr>
            <a:r>
              <a:rPr lang="en-US" sz="1600" dirty="0">
                <a:solidFill>
                  <a:srgbClr val="0E101A"/>
                </a:solidFill>
                <a:effectLst/>
              </a:rPr>
              <a:t>Complexity of the multi-faceted nature of the proposal presents a degree of ethical rigor and significance to occupational health policy.</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F2C768-9477-B8DF-63AA-288F9A558550}"/>
            </a:ext>
          </a:extLst>
        </p:cNvPr>
        <p:cNvGrpSpPr/>
        <p:nvPr/>
      </p:nvGrpSpPr>
      <p:grpSpPr>
        <a:xfrm>
          <a:off x="0" y="0"/>
          <a:ext cx="0" cy="0"/>
          <a:chOff x="0" y="0"/>
          <a:chExt cx="0" cy="0"/>
        </a:xfrm>
      </p:grpSpPr>
      <p:sp>
        <p:nvSpPr>
          <p:cNvPr id="2" name="Text 0">
            <a:extLst>
              <a:ext uri="{FF2B5EF4-FFF2-40B4-BE49-F238E27FC236}">
                <a16:creationId xmlns:a16="http://schemas.microsoft.com/office/drawing/2014/main" id="{89C006A7-F676-8060-9338-F4270917DBB3}"/>
              </a:ext>
            </a:extLst>
          </p:cNvPr>
          <p:cNvSpPr/>
          <p:nvPr/>
        </p:nvSpPr>
        <p:spPr>
          <a:xfrm>
            <a:off x="457200" y="274320"/>
            <a:ext cx="8229600" cy="548640"/>
          </a:xfrm>
          <a:prstGeom prst="rect">
            <a:avLst/>
          </a:prstGeom>
          <a:noFill/>
          <a:ln/>
        </p:spPr>
        <p:txBody>
          <a:bodyPr wrap="square" rtlCol="0" anchor="ctr"/>
          <a:lstStyle/>
          <a:p>
            <a:pPr marL="0" marR="0">
              <a:lnSpc>
                <a:spcPct val="107000"/>
              </a:lnSpc>
              <a:spcBef>
                <a:spcPts val="0"/>
              </a:spcBef>
              <a:spcAft>
                <a:spcPts val="800"/>
              </a:spcAft>
            </a:pPr>
            <a:r>
              <a:rPr lang="en-US" sz="3600" b="1" kern="100" dirty="0">
                <a:effectLst/>
                <a:latin typeface="Calibri" panose="020F0502020204030204" pitchFamily="34" charset="0"/>
                <a:ea typeface="Calibri" panose="020F0502020204030204" pitchFamily="34" charset="0"/>
                <a:cs typeface="Times New Roman" panose="02020603050405020304" pitchFamily="18" charset="0"/>
              </a:rPr>
              <a:t>Limitations and Biases</a:t>
            </a:r>
            <a:endParaRPr lang="en-US" sz="3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hape 1">
            <a:extLst>
              <a:ext uri="{FF2B5EF4-FFF2-40B4-BE49-F238E27FC236}">
                <a16:creationId xmlns:a16="http://schemas.microsoft.com/office/drawing/2014/main" id="{108786F8-5D36-714C-24F2-D1B38055FD61}"/>
              </a:ext>
            </a:extLst>
          </p:cNvPr>
          <p:cNvSpPr/>
          <p:nvPr/>
        </p:nvSpPr>
        <p:spPr>
          <a:xfrm>
            <a:off x="1371600" y="1473200"/>
            <a:ext cx="6400800" cy="2560320"/>
          </a:xfrm>
          <a:prstGeom prst="rect">
            <a:avLst/>
          </a:prstGeom>
          <a:solidFill>
            <a:srgbClr val="F2F2F2"/>
          </a:solidFill>
          <a:ln w="38100">
            <a:solidFill>
              <a:srgbClr val="028090"/>
            </a:solidFill>
            <a:prstDash val="solid"/>
          </a:ln>
        </p:spPr>
        <p:txBody>
          <a:bodyPr/>
          <a:lstStyle/>
          <a:p>
            <a:endParaRPr lang="en-GB"/>
          </a:p>
        </p:txBody>
      </p:sp>
      <p:sp>
        <p:nvSpPr>
          <p:cNvPr id="5" name="Text 3">
            <a:extLst>
              <a:ext uri="{FF2B5EF4-FFF2-40B4-BE49-F238E27FC236}">
                <a16:creationId xmlns:a16="http://schemas.microsoft.com/office/drawing/2014/main" id="{B288AF56-266D-8448-15F0-011E5541C1AE}"/>
              </a:ext>
            </a:extLst>
          </p:cNvPr>
          <p:cNvSpPr/>
          <p:nvPr/>
        </p:nvSpPr>
        <p:spPr>
          <a:xfrm>
            <a:off x="1503680" y="1503680"/>
            <a:ext cx="6045200" cy="2418080"/>
          </a:xfrm>
          <a:prstGeom prst="rect">
            <a:avLst/>
          </a:prstGeom>
          <a:noFill/>
          <a:ln/>
        </p:spPr>
        <p:txBody>
          <a:bodyPr wrap="square" rtlCol="0" anchor="t"/>
          <a:lstStyle/>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Cross-sectional design limits causal conclusions </a:t>
            </a: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Self-reported data may introduce response bias </a:t>
            </a: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Underreporting of injuries in informal sectors (</a:t>
            </a:r>
            <a:r>
              <a:rPr lang="en-US" sz="1800" kern="100" dirty="0" err="1">
                <a:effectLst/>
                <a:latin typeface="Calibri" panose="020F0502020204030204" pitchFamily="34" charset="0"/>
                <a:ea typeface="Calibri" panose="020F0502020204030204" pitchFamily="34" charset="0"/>
                <a:cs typeface="Times New Roman" panose="02020603050405020304" pitchFamily="18" charset="0"/>
              </a:rPr>
              <a:t>Bohatko</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-Naismith et al., 2022)</a:t>
            </a: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Sample may not fully represent all industries </a:t>
            </a: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Cultural and ideological bias may affect responses</a:t>
            </a:r>
          </a:p>
        </p:txBody>
      </p:sp>
    </p:spTree>
    <p:extLst>
      <p:ext uri="{BB962C8B-B14F-4D97-AF65-F5344CB8AC3E}">
        <p14:creationId xmlns:p14="http://schemas.microsoft.com/office/powerpoint/2010/main" val="11392044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F5A398-7E74-1093-BEA7-F14AB223601B}"/>
            </a:ext>
          </a:extLst>
        </p:cNvPr>
        <p:cNvGrpSpPr/>
        <p:nvPr/>
      </p:nvGrpSpPr>
      <p:grpSpPr>
        <a:xfrm>
          <a:off x="0" y="0"/>
          <a:ext cx="0" cy="0"/>
          <a:chOff x="0" y="0"/>
          <a:chExt cx="0" cy="0"/>
        </a:xfrm>
      </p:grpSpPr>
      <p:sp>
        <p:nvSpPr>
          <p:cNvPr id="2" name="Text 0">
            <a:extLst>
              <a:ext uri="{FF2B5EF4-FFF2-40B4-BE49-F238E27FC236}">
                <a16:creationId xmlns:a16="http://schemas.microsoft.com/office/drawing/2014/main" id="{DF93FDF2-0AC0-32AF-37F9-E4E0BAFCC4FF}"/>
              </a:ext>
            </a:extLst>
          </p:cNvPr>
          <p:cNvSpPr/>
          <p:nvPr/>
        </p:nvSpPr>
        <p:spPr>
          <a:xfrm>
            <a:off x="457200" y="274320"/>
            <a:ext cx="8229600" cy="548640"/>
          </a:xfrm>
          <a:prstGeom prst="rect">
            <a:avLst/>
          </a:prstGeom>
          <a:noFill/>
          <a:ln/>
        </p:spPr>
        <p:txBody>
          <a:bodyPr wrap="square" rtlCol="0" anchor="ctr"/>
          <a:lstStyle/>
          <a:p>
            <a:pPr marL="0" indent="0">
              <a:buNone/>
            </a:pPr>
            <a:r>
              <a:rPr lang="en-US" sz="3600" b="1" dirty="0"/>
              <a:t>Findings and Implications</a:t>
            </a:r>
          </a:p>
        </p:txBody>
      </p:sp>
      <p:sp>
        <p:nvSpPr>
          <p:cNvPr id="3" name="Shape 1">
            <a:extLst>
              <a:ext uri="{FF2B5EF4-FFF2-40B4-BE49-F238E27FC236}">
                <a16:creationId xmlns:a16="http://schemas.microsoft.com/office/drawing/2014/main" id="{3D7BE5AA-939A-4DF9-CD6B-5B533F8F0347}"/>
              </a:ext>
            </a:extLst>
          </p:cNvPr>
          <p:cNvSpPr/>
          <p:nvPr/>
        </p:nvSpPr>
        <p:spPr>
          <a:xfrm>
            <a:off x="457200" y="868680"/>
            <a:ext cx="137160" cy="137160"/>
          </a:xfrm>
          <a:prstGeom prst="rect">
            <a:avLst/>
          </a:prstGeom>
          <a:solidFill>
            <a:srgbClr val="028090"/>
          </a:solidFill>
          <a:ln/>
        </p:spPr>
        <p:txBody>
          <a:bodyPr/>
          <a:lstStyle/>
          <a:p>
            <a:endParaRPr lang="en-GB"/>
          </a:p>
        </p:txBody>
      </p:sp>
      <p:graphicFrame>
        <p:nvGraphicFramePr>
          <p:cNvPr id="5" name="Diagram 4">
            <a:extLst>
              <a:ext uri="{FF2B5EF4-FFF2-40B4-BE49-F238E27FC236}">
                <a16:creationId xmlns:a16="http://schemas.microsoft.com/office/drawing/2014/main" id="{F5AA9C73-8E45-9398-E9C1-77F737393FDB}"/>
              </a:ext>
            </a:extLst>
          </p:cNvPr>
          <p:cNvGraphicFramePr/>
          <p:nvPr>
            <p:extLst>
              <p:ext uri="{D42A27DB-BD31-4B8C-83A1-F6EECF244321}">
                <p14:modId xmlns:p14="http://schemas.microsoft.com/office/powerpoint/2010/main" val="64388770"/>
              </p:ext>
            </p:extLst>
          </p:nvPr>
        </p:nvGraphicFramePr>
        <p:xfrm>
          <a:off x="731520" y="1097280"/>
          <a:ext cx="7680960" cy="34747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607124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06FB01-0120-915D-62C2-386EEFB1B961}"/>
            </a:ext>
          </a:extLst>
        </p:cNvPr>
        <p:cNvGrpSpPr/>
        <p:nvPr/>
      </p:nvGrpSpPr>
      <p:grpSpPr>
        <a:xfrm>
          <a:off x="0" y="0"/>
          <a:ext cx="0" cy="0"/>
          <a:chOff x="0" y="0"/>
          <a:chExt cx="0" cy="0"/>
        </a:xfrm>
      </p:grpSpPr>
      <p:sp>
        <p:nvSpPr>
          <p:cNvPr id="2" name="Text 0">
            <a:extLst>
              <a:ext uri="{FF2B5EF4-FFF2-40B4-BE49-F238E27FC236}">
                <a16:creationId xmlns:a16="http://schemas.microsoft.com/office/drawing/2014/main" id="{AC7FC506-16E1-EE20-0107-F3DD8C115E3B}"/>
              </a:ext>
            </a:extLst>
          </p:cNvPr>
          <p:cNvSpPr/>
          <p:nvPr/>
        </p:nvSpPr>
        <p:spPr>
          <a:xfrm>
            <a:off x="457200" y="274320"/>
            <a:ext cx="8229600" cy="548640"/>
          </a:xfrm>
          <a:prstGeom prst="rect">
            <a:avLst/>
          </a:prstGeom>
          <a:noFill/>
          <a:ln/>
        </p:spPr>
        <p:txBody>
          <a:bodyPr wrap="square" rtlCol="0" anchor="ctr"/>
          <a:lstStyle/>
          <a:p>
            <a:pPr marL="0" marR="0">
              <a:lnSpc>
                <a:spcPct val="107000"/>
              </a:lnSpc>
              <a:spcBef>
                <a:spcPts val="0"/>
              </a:spcBef>
              <a:spcAft>
                <a:spcPts val="800"/>
              </a:spcAft>
            </a:pPr>
            <a:r>
              <a:rPr lang="en-US" sz="3600" b="1" kern="100" dirty="0">
                <a:effectLst/>
                <a:latin typeface="Calibri" panose="020F0502020204030204" pitchFamily="34" charset="0"/>
                <a:ea typeface="Calibri" panose="020F0502020204030204" pitchFamily="34" charset="0"/>
                <a:cs typeface="Times New Roman" panose="02020603050405020304" pitchFamily="18" charset="0"/>
              </a:rPr>
              <a:t>Recommendations</a:t>
            </a:r>
            <a:endParaRPr lang="en-US" sz="3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hape 1">
            <a:extLst>
              <a:ext uri="{FF2B5EF4-FFF2-40B4-BE49-F238E27FC236}">
                <a16:creationId xmlns:a16="http://schemas.microsoft.com/office/drawing/2014/main" id="{BC24BF07-6225-AC42-44B2-190395A76726}"/>
              </a:ext>
            </a:extLst>
          </p:cNvPr>
          <p:cNvSpPr/>
          <p:nvPr/>
        </p:nvSpPr>
        <p:spPr>
          <a:xfrm>
            <a:off x="731520" y="1097280"/>
            <a:ext cx="7680960" cy="1280160"/>
          </a:xfrm>
          <a:prstGeom prst="rect">
            <a:avLst/>
          </a:prstGeom>
          <a:solidFill>
            <a:srgbClr val="028090"/>
          </a:solidFill>
          <a:ln w="12700">
            <a:solidFill>
              <a:srgbClr val="36454F"/>
            </a:solidFill>
            <a:prstDash val="solid"/>
          </a:ln>
        </p:spPr>
        <p:txBody>
          <a:bodyPr/>
          <a:lstStyle/>
          <a:p>
            <a:endParaRPr lang="en-GB"/>
          </a:p>
        </p:txBody>
      </p:sp>
      <p:sp>
        <p:nvSpPr>
          <p:cNvPr id="5" name="Text 3">
            <a:extLst>
              <a:ext uri="{FF2B5EF4-FFF2-40B4-BE49-F238E27FC236}">
                <a16:creationId xmlns:a16="http://schemas.microsoft.com/office/drawing/2014/main" id="{0FB42415-BF33-090E-5071-2DA6C6E76BED}"/>
              </a:ext>
            </a:extLst>
          </p:cNvPr>
          <p:cNvSpPr/>
          <p:nvPr/>
        </p:nvSpPr>
        <p:spPr>
          <a:xfrm>
            <a:off x="914400" y="1341120"/>
            <a:ext cx="7315200" cy="853440"/>
          </a:xfrm>
          <a:prstGeom prst="rect">
            <a:avLst/>
          </a:prstGeom>
          <a:noFill/>
          <a:ln/>
        </p:spPr>
        <p:txBody>
          <a:bodyPr wrap="square" rtlCol="0" anchor="ctr"/>
          <a:lstStyle/>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6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Implement stronger workplace safety regulations </a:t>
            </a: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6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Expand mental health support programs for workers </a:t>
            </a:r>
          </a:p>
        </p:txBody>
      </p:sp>
      <p:sp>
        <p:nvSpPr>
          <p:cNvPr id="6" name="Shape 4">
            <a:extLst>
              <a:ext uri="{FF2B5EF4-FFF2-40B4-BE49-F238E27FC236}">
                <a16:creationId xmlns:a16="http://schemas.microsoft.com/office/drawing/2014/main" id="{490465D1-F294-A9B0-6762-A4D19287B968}"/>
              </a:ext>
            </a:extLst>
          </p:cNvPr>
          <p:cNvSpPr/>
          <p:nvPr/>
        </p:nvSpPr>
        <p:spPr>
          <a:xfrm>
            <a:off x="731520" y="2651760"/>
            <a:ext cx="7680960" cy="1371600"/>
          </a:xfrm>
          <a:prstGeom prst="rect">
            <a:avLst/>
          </a:prstGeom>
          <a:solidFill>
            <a:srgbClr val="F2F2F2"/>
          </a:solidFill>
          <a:ln w="12700">
            <a:solidFill>
              <a:srgbClr val="36454F"/>
            </a:solidFill>
            <a:prstDash val="solid"/>
          </a:ln>
        </p:spPr>
        <p:txBody>
          <a:bodyPr/>
          <a:lstStyle/>
          <a:p>
            <a:endParaRPr lang="en-GB"/>
          </a:p>
        </p:txBody>
      </p:sp>
      <p:sp>
        <p:nvSpPr>
          <p:cNvPr id="8" name="Text 6">
            <a:extLst>
              <a:ext uri="{FF2B5EF4-FFF2-40B4-BE49-F238E27FC236}">
                <a16:creationId xmlns:a16="http://schemas.microsoft.com/office/drawing/2014/main" id="{B72A97E3-33DE-9567-1DDE-34D163D65107}"/>
              </a:ext>
            </a:extLst>
          </p:cNvPr>
          <p:cNvSpPr/>
          <p:nvPr/>
        </p:nvSpPr>
        <p:spPr>
          <a:xfrm>
            <a:off x="843280" y="2987040"/>
            <a:ext cx="7315200" cy="731520"/>
          </a:xfrm>
          <a:prstGeom prst="rect">
            <a:avLst/>
          </a:prstGeom>
          <a:noFill/>
          <a:ln/>
        </p:spPr>
        <p:txBody>
          <a:bodyPr wrap="square" rtlCol="0" anchor="ctr"/>
          <a:lstStyle/>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600" kern="100" dirty="0">
                <a:effectLst/>
                <a:latin typeface="Calibri" panose="020F0502020204030204" pitchFamily="34" charset="0"/>
                <a:ea typeface="Calibri" panose="020F0502020204030204" pitchFamily="34" charset="0"/>
                <a:cs typeface="Times New Roman" panose="02020603050405020304" pitchFamily="18" charset="0"/>
              </a:rPr>
              <a:t>Promote awareness of systemic causes of injuries </a:t>
            </a: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600" kern="100" dirty="0">
                <a:effectLst/>
                <a:latin typeface="Calibri" panose="020F0502020204030204" pitchFamily="34" charset="0"/>
                <a:ea typeface="Calibri" panose="020F0502020204030204" pitchFamily="34" charset="0"/>
                <a:cs typeface="Times New Roman" panose="02020603050405020304" pitchFamily="18" charset="0"/>
              </a:rPr>
              <a:t>Strengthen reporting systems in informal sectors</a:t>
            </a:r>
          </a:p>
        </p:txBody>
      </p:sp>
    </p:spTree>
    <p:extLst>
      <p:ext uri="{BB962C8B-B14F-4D97-AF65-F5344CB8AC3E}">
        <p14:creationId xmlns:p14="http://schemas.microsoft.com/office/powerpoint/2010/main" val="37927085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05CA77-A6FA-E868-C0A0-444CB6FB4A59}"/>
            </a:ext>
          </a:extLst>
        </p:cNvPr>
        <p:cNvGrpSpPr/>
        <p:nvPr/>
      </p:nvGrpSpPr>
      <p:grpSpPr>
        <a:xfrm>
          <a:off x="0" y="0"/>
          <a:ext cx="0" cy="0"/>
          <a:chOff x="0" y="0"/>
          <a:chExt cx="0" cy="0"/>
        </a:xfrm>
      </p:grpSpPr>
      <p:sp>
        <p:nvSpPr>
          <p:cNvPr id="2" name="Text 0">
            <a:extLst>
              <a:ext uri="{FF2B5EF4-FFF2-40B4-BE49-F238E27FC236}">
                <a16:creationId xmlns:a16="http://schemas.microsoft.com/office/drawing/2014/main" id="{69E7BB46-40E6-F5A6-314C-4AAE9C2F8AD0}"/>
              </a:ext>
            </a:extLst>
          </p:cNvPr>
          <p:cNvSpPr/>
          <p:nvPr/>
        </p:nvSpPr>
        <p:spPr>
          <a:xfrm>
            <a:off x="457200" y="274320"/>
            <a:ext cx="8229600" cy="548640"/>
          </a:xfrm>
          <a:prstGeom prst="rect">
            <a:avLst/>
          </a:prstGeom>
          <a:noFill/>
          <a:ln/>
        </p:spPr>
        <p:txBody>
          <a:bodyPr wrap="square" rtlCol="0" anchor="ctr"/>
          <a:lstStyle/>
          <a:p>
            <a:r>
              <a:rPr lang="en-US" sz="3000" b="1" dirty="0"/>
              <a:t>Suggestions for Further Research</a:t>
            </a:r>
          </a:p>
        </p:txBody>
      </p:sp>
      <p:sp>
        <p:nvSpPr>
          <p:cNvPr id="3" name="Shape 1">
            <a:extLst>
              <a:ext uri="{FF2B5EF4-FFF2-40B4-BE49-F238E27FC236}">
                <a16:creationId xmlns:a16="http://schemas.microsoft.com/office/drawing/2014/main" id="{85BBE8AB-6A24-E202-2E1E-322D7393831D}"/>
              </a:ext>
            </a:extLst>
          </p:cNvPr>
          <p:cNvSpPr/>
          <p:nvPr/>
        </p:nvSpPr>
        <p:spPr>
          <a:xfrm>
            <a:off x="457200" y="868680"/>
            <a:ext cx="137160" cy="137160"/>
          </a:xfrm>
          <a:prstGeom prst="rect">
            <a:avLst/>
          </a:prstGeom>
          <a:solidFill>
            <a:srgbClr val="028090"/>
          </a:solidFill>
          <a:ln/>
        </p:spPr>
        <p:txBody>
          <a:bodyPr/>
          <a:lstStyle/>
          <a:p>
            <a:endParaRPr lang="en-GB"/>
          </a:p>
        </p:txBody>
      </p:sp>
      <p:sp>
        <p:nvSpPr>
          <p:cNvPr id="4" name="Text 2">
            <a:extLst>
              <a:ext uri="{FF2B5EF4-FFF2-40B4-BE49-F238E27FC236}">
                <a16:creationId xmlns:a16="http://schemas.microsoft.com/office/drawing/2014/main" id="{31C9DD71-0D68-F08F-B85E-37748E333581}"/>
              </a:ext>
            </a:extLst>
          </p:cNvPr>
          <p:cNvSpPr/>
          <p:nvPr/>
        </p:nvSpPr>
        <p:spPr>
          <a:xfrm>
            <a:off x="731520" y="1097280"/>
            <a:ext cx="7680960" cy="3474720"/>
          </a:xfrm>
          <a:prstGeom prst="rect">
            <a:avLst/>
          </a:prstGeom>
          <a:noFill/>
          <a:ln/>
        </p:spPr>
        <p:txBody>
          <a:bodyPr wrap="square" rtlCol="0" anchor="ctr"/>
          <a:lstStyle/>
          <a:p>
            <a:pPr>
              <a:lnSpc>
                <a:spcPct val="200000"/>
              </a:lnSpc>
              <a:buFont typeface="Arial" panose="020B0604020202020204" pitchFamily="34" charset="0"/>
              <a:buChar char="•"/>
            </a:pPr>
            <a:r>
              <a:rPr lang="en-US" dirty="0"/>
              <a:t>Conduct longitudinal studies to assess causality </a:t>
            </a:r>
          </a:p>
          <a:p>
            <a:pPr>
              <a:lnSpc>
                <a:spcPct val="200000"/>
              </a:lnSpc>
              <a:buFont typeface="Arial" panose="020B0604020202020204" pitchFamily="34" charset="0"/>
              <a:buChar char="•"/>
            </a:pPr>
            <a:r>
              <a:rPr lang="en-US" dirty="0"/>
              <a:t>Explore interventions for injury-related mental health </a:t>
            </a:r>
          </a:p>
          <a:p>
            <a:pPr>
              <a:lnSpc>
                <a:spcPct val="200000"/>
              </a:lnSpc>
              <a:buFont typeface="Arial" panose="020B0604020202020204" pitchFamily="34" charset="0"/>
              <a:buChar char="•"/>
            </a:pPr>
            <a:r>
              <a:rPr lang="en-US" dirty="0"/>
              <a:t>Include broader and more diverse worker populations </a:t>
            </a:r>
          </a:p>
          <a:p>
            <a:pPr>
              <a:lnSpc>
                <a:spcPct val="200000"/>
              </a:lnSpc>
              <a:buFont typeface="Arial" panose="020B0604020202020204" pitchFamily="34" charset="0"/>
              <a:buChar char="•"/>
            </a:pPr>
            <a:r>
              <a:rPr lang="en-US" dirty="0"/>
              <a:t>Investigate gender and cultural differences in attribution </a:t>
            </a:r>
          </a:p>
          <a:p>
            <a:pPr>
              <a:lnSpc>
                <a:spcPct val="200000"/>
              </a:lnSpc>
              <a:buFont typeface="Arial" panose="020B0604020202020204" pitchFamily="34" charset="0"/>
              <a:buChar char="•"/>
            </a:pPr>
            <a:r>
              <a:rPr lang="en-US" dirty="0"/>
              <a:t>Examine policy effectiveness in different regions</a:t>
            </a:r>
          </a:p>
        </p:txBody>
      </p:sp>
    </p:spTree>
    <p:extLst>
      <p:ext uri="{BB962C8B-B14F-4D97-AF65-F5344CB8AC3E}">
        <p14:creationId xmlns:p14="http://schemas.microsoft.com/office/powerpoint/2010/main" val="15521004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0"/>
          </a:xfrm>
          <a:prstGeom prst="rect">
            <a:avLst/>
          </a:prstGeom>
          <a:solidFill>
            <a:srgbClr val="028090"/>
          </a:solidFill>
          <a:ln/>
        </p:spPr>
        <p:txBody>
          <a:bodyPr/>
          <a:lstStyle/>
          <a:p>
            <a:endParaRPr lang="en-GB"/>
          </a:p>
        </p:txBody>
      </p:sp>
      <p:sp>
        <p:nvSpPr>
          <p:cNvPr id="3" name="Text 1"/>
          <p:cNvSpPr/>
          <p:nvPr/>
        </p:nvSpPr>
        <p:spPr>
          <a:xfrm>
            <a:off x="457200" y="137160"/>
            <a:ext cx="8229600" cy="457200"/>
          </a:xfrm>
          <a:prstGeom prst="rect">
            <a:avLst/>
          </a:prstGeom>
          <a:noFill/>
          <a:ln/>
        </p:spPr>
        <p:txBody>
          <a:bodyPr wrap="square" rtlCol="0" anchor="ctr"/>
          <a:lstStyle/>
          <a:p>
            <a:pPr marL="0" indent="0">
              <a:buNone/>
            </a:pPr>
            <a:r>
              <a:rPr lang="en-US" sz="3600" b="1" dirty="0">
                <a:solidFill>
                  <a:srgbClr val="FFFFFF"/>
                </a:solidFill>
                <a:latin typeface="Calibri" pitchFamily="34" charset="0"/>
                <a:ea typeface="Calibri" pitchFamily="34" charset="-122"/>
                <a:cs typeface="Calibri" pitchFamily="34" charset="-120"/>
              </a:rPr>
              <a:t>Introduction</a:t>
            </a:r>
            <a:endParaRPr lang="en-US" sz="3600" dirty="0"/>
          </a:p>
        </p:txBody>
      </p:sp>
      <p:graphicFrame>
        <p:nvGraphicFramePr>
          <p:cNvPr id="5" name="Diagram 4">
            <a:extLst>
              <a:ext uri="{FF2B5EF4-FFF2-40B4-BE49-F238E27FC236}">
                <a16:creationId xmlns:a16="http://schemas.microsoft.com/office/drawing/2014/main" id="{CC1D49F3-B60D-95A3-FEAB-5606D636A9F1}"/>
              </a:ext>
            </a:extLst>
          </p:cNvPr>
          <p:cNvGraphicFramePr/>
          <p:nvPr>
            <p:extLst>
              <p:ext uri="{D42A27DB-BD31-4B8C-83A1-F6EECF244321}">
                <p14:modId xmlns:p14="http://schemas.microsoft.com/office/powerpoint/2010/main" val="3546527136"/>
              </p:ext>
            </p:extLst>
          </p:nvPr>
        </p:nvGraphicFramePr>
        <p:xfrm>
          <a:off x="731520" y="1188720"/>
          <a:ext cx="7680960" cy="3200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16">
    <p:bg>
      <p:bgPr>
        <a:solidFill>
          <a:srgbClr val="36454F"/>
        </a:solidFill>
        <a:effectLst/>
      </p:bgPr>
    </p:bg>
    <p:spTree>
      <p:nvGrpSpPr>
        <p:cNvPr id="1" name=""/>
        <p:cNvGrpSpPr/>
        <p:nvPr/>
      </p:nvGrpSpPr>
      <p:grpSpPr>
        <a:xfrm>
          <a:off x="0" y="0"/>
          <a:ext cx="0" cy="0"/>
          <a:chOff x="0" y="0"/>
          <a:chExt cx="0" cy="0"/>
        </a:xfrm>
      </p:grpSpPr>
      <p:sp>
        <p:nvSpPr>
          <p:cNvPr id="2" name="Text 0"/>
          <p:cNvSpPr/>
          <p:nvPr/>
        </p:nvSpPr>
        <p:spPr>
          <a:xfrm>
            <a:off x="390832" y="449826"/>
            <a:ext cx="8229600" cy="548640"/>
          </a:xfrm>
          <a:prstGeom prst="rect">
            <a:avLst/>
          </a:prstGeom>
          <a:noFill/>
          <a:ln/>
        </p:spPr>
        <p:txBody>
          <a:bodyPr wrap="square" rtlCol="0" anchor="ctr"/>
          <a:lstStyle/>
          <a:p>
            <a:pPr marL="0" indent="0" algn="ctr">
              <a:buNone/>
            </a:pPr>
            <a:r>
              <a:rPr lang="en-US" sz="4000" b="1" dirty="0">
                <a:solidFill>
                  <a:srgbClr val="FFFFFF"/>
                </a:solidFill>
                <a:latin typeface="Calibri" pitchFamily="34" charset="0"/>
                <a:ea typeface="Calibri" pitchFamily="34" charset="-122"/>
                <a:cs typeface="Calibri" pitchFamily="34" charset="-120"/>
              </a:rPr>
              <a:t>Conclusion</a:t>
            </a:r>
            <a:endParaRPr lang="en-US" sz="4000" dirty="0"/>
          </a:p>
        </p:txBody>
      </p:sp>
      <p:sp>
        <p:nvSpPr>
          <p:cNvPr id="3" name="Text 1"/>
          <p:cNvSpPr/>
          <p:nvPr/>
        </p:nvSpPr>
        <p:spPr>
          <a:xfrm>
            <a:off x="1061884" y="1482213"/>
            <a:ext cx="7234084" cy="3060290"/>
          </a:xfrm>
          <a:prstGeom prst="rect">
            <a:avLst/>
          </a:prstGeom>
          <a:noFill/>
          <a:ln/>
        </p:spPr>
        <p:txBody>
          <a:bodyPr wrap="square" rtlCol="0" anchor="ctr"/>
          <a:lstStyle/>
          <a:p>
            <a:pPr marL="0" indent="0" algn="ctr">
              <a:lnSpc>
                <a:spcPts val="3400"/>
              </a:lnSpc>
              <a:buNone/>
            </a:pPr>
            <a:endParaRPr lang="en-US" sz="1800" dirty="0"/>
          </a:p>
        </p:txBody>
      </p:sp>
      <p:sp>
        <p:nvSpPr>
          <p:cNvPr id="5" name="TextBox 4">
            <a:extLst>
              <a:ext uri="{FF2B5EF4-FFF2-40B4-BE49-F238E27FC236}">
                <a16:creationId xmlns:a16="http://schemas.microsoft.com/office/drawing/2014/main" id="{FD67E53E-BFB8-84D5-E809-38695F3CBC34}"/>
              </a:ext>
            </a:extLst>
          </p:cNvPr>
          <p:cNvSpPr txBox="1"/>
          <p:nvPr/>
        </p:nvSpPr>
        <p:spPr>
          <a:xfrm>
            <a:off x="715297" y="1094331"/>
            <a:ext cx="7905135" cy="3373359"/>
          </a:xfrm>
          <a:prstGeom prst="rect">
            <a:avLst/>
          </a:prstGeom>
          <a:noFill/>
        </p:spPr>
        <p:txBody>
          <a:bodyPr wrap="square">
            <a:spAutoFit/>
          </a:bodyPr>
          <a:lstStyle/>
          <a:p>
            <a:pPr>
              <a:lnSpc>
                <a:spcPct val="150000"/>
              </a:lnSpc>
              <a:spcBef>
                <a:spcPts val="0"/>
              </a:spcBef>
              <a:spcAft>
                <a:spcPts val="0"/>
              </a:spcAft>
              <a:buFont typeface="Arial" panose="020B0604020202020204" pitchFamily="34" charset="0"/>
              <a:buChar char="•"/>
            </a:pPr>
            <a:r>
              <a:rPr lang="en-US" dirty="0">
                <a:solidFill>
                  <a:schemeClr val="bg1"/>
                </a:solidFill>
                <a:effectLst/>
              </a:rPr>
              <a:t>Extensive research design will fill in very important gap in occupational health literature.</a:t>
            </a:r>
          </a:p>
          <a:p>
            <a:pPr>
              <a:lnSpc>
                <a:spcPct val="150000"/>
              </a:lnSpc>
              <a:spcBef>
                <a:spcPts val="0"/>
              </a:spcBef>
              <a:spcAft>
                <a:spcPts val="0"/>
              </a:spcAft>
              <a:buFont typeface="Arial" panose="020B0604020202020204" pitchFamily="34" charset="0"/>
              <a:buChar char="•"/>
            </a:pPr>
            <a:r>
              <a:rPr lang="en-US" dirty="0">
                <a:solidFill>
                  <a:schemeClr val="bg1"/>
                </a:solidFill>
                <a:effectLst/>
              </a:rPr>
              <a:t>Quantitative methodology can offer sound, generalizable evidence of policy interventions.</a:t>
            </a:r>
          </a:p>
          <a:p>
            <a:pPr>
              <a:lnSpc>
                <a:spcPct val="150000"/>
              </a:lnSpc>
              <a:spcBef>
                <a:spcPts val="0"/>
              </a:spcBef>
              <a:spcAft>
                <a:spcPts val="0"/>
              </a:spcAft>
              <a:buFont typeface="Arial" panose="020B0604020202020204" pitchFamily="34" charset="0"/>
              <a:buChar char="•"/>
            </a:pPr>
            <a:r>
              <a:rPr lang="en-US" dirty="0">
                <a:solidFill>
                  <a:schemeClr val="bg1"/>
                </a:solidFill>
                <a:effectLst/>
              </a:rPr>
              <a:t>Ethical framework would guarantee protection of participants as actionable findings are created.</a:t>
            </a:r>
          </a:p>
          <a:p>
            <a:pPr>
              <a:lnSpc>
                <a:spcPct val="150000"/>
              </a:lnSpc>
              <a:spcBef>
                <a:spcPts val="0"/>
              </a:spcBef>
              <a:spcAft>
                <a:spcPts val="0"/>
              </a:spcAft>
              <a:buFont typeface="Arial" panose="020B0604020202020204" pitchFamily="34" charset="0"/>
              <a:buChar char="•"/>
            </a:pPr>
            <a:r>
              <a:rPr lang="en-US" dirty="0">
                <a:solidFill>
                  <a:schemeClr val="bg1"/>
                </a:solidFill>
                <a:effectLst/>
              </a:rPr>
              <a:t>Research will be used to shape workplace safety reform and enhance protection mechanisms of all vulnerable workers.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335280" y="101600"/>
            <a:ext cx="8229600" cy="548640"/>
          </a:xfrm>
          <a:prstGeom prst="rect">
            <a:avLst/>
          </a:prstGeom>
          <a:noFill/>
          <a:ln/>
        </p:spPr>
        <p:txBody>
          <a:bodyPr wrap="square" rtlCol="0" anchor="ctr"/>
          <a:lstStyle/>
          <a:p>
            <a:pPr marL="0" indent="0">
              <a:buNone/>
            </a:pPr>
            <a:r>
              <a:rPr lang="en-US" sz="3600" b="1" dirty="0">
                <a:solidFill>
                  <a:srgbClr val="36454F"/>
                </a:solidFill>
                <a:latin typeface="Calibri" pitchFamily="34" charset="0"/>
                <a:ea typeface="Calibri" pitchFamily="34" charset="-122"/>
                <a:cs typeface="Calibri" pitchFamily="34" charset="-120"/>
              </a:rPr>
              <a:t>References</a:t>
            </a:r>
            <a:endParaRPr lang="en-US" sz="3600" dirty="0"/>
          </a:p>
        </p:txBody>
      </p:sp>
      <p:sp>
        <p:nvSpPr>
          <p:cNvPr id="3" name="Text 1"/>
          <p:cNvSpPr/>
          <p:nvPr/>
        </p:nvSpPr>
        <p:spPr>
          <a:xfrm>
            <a:off x="152400" y="554376"/>
            <a:ext cx="8890000" cy="4589124"/>
          </a:xfrm>
          <a:prstGeom prst="rect">
            <a:avLst/>
          </a:prstGeom>
          <a:noFill/>
          <a:ln/>
        </p:spPr>
        <p:txBody>
          <a:bodyPr wrap="square" rtlCol="0" anchor="t"/>
          <a:lstStyle/>
          <a:p>
            <a:pPr marL="171450" indent="-171450">
              <a:lnSpc>
                <a:spcPct val="150000"/>
              </a:lnSpc>
              <a:buFont typeface="Arial" panose="020B0604020202020204" pitchFamily="34" charset="0"/>
              <a:buChar char="•"/>
            </a:pPr>
            <a:r>
              <a:rPr lang="en-US" sz="1100" b="0" i="0" dirty="0" err="1">
                <a:solidFill>
                  <a:srgbClr val="222222"/>
                </a:solidFill>
                <a:effectLst/>
                <a:highlight>
                  <a:srgbClr val="FFFFFF"/>
                </a:highlight>
                <a:latin typeface="Times New Roman" panose="02020603050405020304" pitchFamily="18" charset="0"/>
                <a:ea typeface="Tahoma" panose="020B0604030504040204" pitchFamily="34" charset="0"/>
                <a:cs typeface="Times New Roman" panose="02020603050405020304" pitchFamily="18" charset="0"/>
              </a:rPr>
              <a:t>Bohatko</a:t>
            </a:r>
            <a:r>
              <a:rPr lang="en-US" sz="1100" b="0" i="0" dirty="0">
                <a:solidFill>
                  <a:srgbClr val="222222"/>
                </a:solidFill>
                <a:effectLst/>
                <a:highlight>
                  <a:srgbClr val="FFFFFF"/>
                </a:highlight>
                <a:latin typeface="Times New Roman" panose="02020603050405020304" pitchFamily="18" charset="0"/>
                <a:ea typeface="Tahoma" panose="020B0604030504040204" pitchFamily="34" charset="0"/>
                <a:cs typeface="Times New Roman" panose="02020603050405020304" pitchFamily="18" charset="0"/>
              </a:rPr>
              <a:t>-Naismith, J., McCormack, L., </a:t>
            </a:r>
            <a:r>
              <a:rPr lang="en-US" sz="1100" b="0" i="0" dirty="0" err="1">
                <a:solidFill>
                  <a:srgbClr val="222222"/>
                </a:solidFill>
                <a:effectLst/>
                <a:highlight>
                  <a:srgbClr val="FFFFFF"/>
                </a:highlight>
                <a:latin typeface="Times New Roman" panose="02020603050405020304" pitchFamily="18" charset="0"/>
                <a:ea typeface="Tahoma" panose="020B0604030504040204" pitchFamily="34" charset="0"/>
                <a:cs typeface="Times New Roman" panose="02020603050405020304" pitchFamily="18" charset="0"/>
              </a:rPr>
              <a:t>Weerasekara</a:t>
            </a:r>
            <a:r>
              <a:rPr lang="en-US" sz="1100" b="0" i="0" dirty="0">
                <a:solidFill>
                  <a:srgbClr val="222222"/>
                </a:solidFill>
                <a:effectLst/>
                <a:highlight>
                  <a:srgbClr val="FFFFFF"/>
                </a:highlight>
                <a:latin typeface="Times New Roman" panose="02020603050405020304" pitchFamily="18" charset="0"/>
                <a:ea typeface="Tahoma" panose="020B0604030504040204" pitchFamily="34" charset="0"/>
                <a:cs typeface="Times New Roman" panose="02020603050405020304" pitchFamily="18" charset="0"/>
              </a:rPr>
              <a:t>, I., James, D., &amp; Marley, J. (2022). Health screening questionnaires used in the management of mental distress acquired during an injured worker’s return to work: A scoping review. </a:t>
            </a:r>
            <a:r>
              <a:rPr lang="en-US" sz="1100" b="0" i="1" dirty="0">
                <a:solidFill>
                  <a:srgbClr val="222222"/>
                </a:solidFill>
                <a:effectLst/>
                <a:highlight>
                  <a:srgbClr val="FFFFFF"/>
                </a:highlight>
                <a:latin typeface="Times New Roman" panose="02020603050405020304" pitchFamily="18" charset="0"/>
                <a:ea typeface="Tahoma" panose="020B0604030504040204" pitchFamily="34" charset="0"/>
                <a:cs typeface="Times New Roman" panose="02020603050405020304" pitchFamily="18" charset="0"/>
              </a:rPr>
              <a:t>Work</a:t>
            </a:r>
            <a:r>
              <a:rPr lang="en-US" sz="1100" b="0" i="0" dirty="0">
                <a:solidFill>
                  <a:srgbClr val="222222"/>
                </a:solidFill>
                <a:effectLst/>
                <a:highlight>
                  <a:srgbClr val="FFFFFF"/>
                </a:highlight>
                <a:latin typeface="Times New Roman" panose="02020603050405020304" pitchFamily="18" charset="0"/>
                <a:ea typeface="Tahoma" panose="020B0604030504040204" pitchFamily="34" charset="0"/>
                <a:cs typeface="Times New Roman" panose="02020603050405020304" pitchFamily="18" charset="0"/>
              </a:rPr>
              <a:t>, </a:t>
            </a:r>
            <a:r>
              <a:rPr lang="en-US" sz="1100" b="0" i="1" dirty="0">
                <a:solidFill>
                  <a:srgbClr val="222222"/>
                </a:solidFill>
                <a:effectLst/>
                <a:highlight>
                  <a:srgbClr val="FFFFFF"/>
                </a:highlight>
                <a:latin typeface="Times New Roman" panose="02020603050405020304" pitchFamily="18" charset="0"/>
                <a:ea typeface="Tahoma" panose="020B0604030504040204" pitchFamily="34" charset="0"/>
                <a:cs typeface="Times New Roman" panose="02020603050405020304" pitchFamily="18" charset="0"/>
              </a:rPr>
              <a:t>72</a:t>
            </a:r>
            <a:r>
              <a:rPr lang="en-US" sz="1100" b="0" i="0" dirty="0">
                <a:solidFill>
                  <a:srgbClr val="222222"/>
                </a:solidFill>
                <a:effectLst/>
                <a:highlight>
                  <a:srgbClr val="FFFFFF"/>
                </a:highlight>
                <a:latin typeface="Times New Roman" panose="02020603050405020304" pitchFamily="18" charset="0"/>
                <a:ea typeface="Tahoma" panose="020B0604030504040204" pitchFamily="34" charset="0"/>
                <a:cs typeface="Times New Roman" panose="02020603050405020304" pitchFamily="18" charset="0"/>
              </a:rPr>
              <a:t>(1), 75-90.</a:t>
            </a:r>
            <a:endParaRPr lang="en-US" sz="1100" dirty="0">
              <a:solidFill>
                <a:srgbClr val="2C2C2C"/>
              </a:solidFill>
              <a:latin typeface="Times New Roman" panose="02020603050405020304" pitchFamily="18" charset="0"/>
              <a:ea typeface="Tahoma" panose="020B0604030504040204" pitchFamily="34" charset="0"/>
              <a:cs typeface="Times New Roman" panose="02020603050405020304" pitchFamily="18" charset="0"/>
            </a:endParaRPr>
          </a:p>
          <a:p>
            <a:pPr marL="171450" indent="-171450">
              <a:lnSpc>
                <a:spcPct val="150000"/>
              </a:lnSpc>
              <a:buFont typeface="Arial" panose="020B0604020202020204" pitchFamily="34" charset="0"/>
              <a:buChar char="•"/>
            </a:pPr>
            <a:r>
              <a:rPr lang="en-US" sz="1100" dirty="0" err="1">
                <a:solidFill>
                  <a:srgbClr val="2C2C2C"/>
                </a:solidFill>
                <a:latin typeface="Times New Roman" panose="02020603050405020304" pitchFamily="18" charset="0"/>
                <a:ea typeface="Tahoma" panose="020B0604030504040204" pitchFamily="34" charset="0"/>
                <a:cs typeface="Times New Roman" panose="02020603050405020304" pitchFamily="18" charset="0"/>
              </a:rPr>
              <a:t>Chireh</a:t>
            </a:r>
            <a:r>
              <a:rPr lang="en-US" sz="1100" dirty="0">
                <a:solidFill>
                  <a:srgbClr val="2C2C2C"/>
                </a:solidFill>
                <a:latin typeface="Times New Roman" panose="02020603050405020304" pitchFamily="18" charset="0"/>
                <a:ea typeface="Tahoma" panose="020B0604030504040204" pitchFamily="34" charset="0"/>
                <a:cs typeface="Times New Roman" panose="02020603050405020304" pitchFamily="18" charset="0"/>
              </a:rPr>
              <a:t>, B., Essien, S. K., Swerhun, K., D'Arcy, C., &amp; Acharibasam, J. W. (2025). Workplace stressors and mental health outcomes among personal support workers: A systematic review. International Journal of Nursing Studies, 168, 105093. https://doi.org/10.1016/j.ijnurstu.2025.105093</a:t>
            </a:r>
            <a:endParaRPr lang="en-US" sz="1100" dirty="0">
              <a:latin typeface="Times New Roman" panose="02020603050405020304" pitchFamily="18" charset="0"/>
              <a:ea typeface="Tahoma" panose="020B0604030504040204" pitchFamily="34" charset="0"/>
              <a:cs typeface="Times New Roman" panose="02020603050405020304" pitchFamily="18" charset="0"/>
            </a:endParaRPr>
          </a:p>
          <a:p>
            <a:pPr marL="171450" indent="-171450">
              <a:lnSpc>
                <a:spcPct val="150000"/>
              </a:lnSpc>
              <a:buFont typeface="Arial" panose="020B0604020202020204" pitchFamily="34" charset="0"/>
              <a:buChar char="•"/>
            </a:pPr>
            <a:r>
              <a:rPr lang="en-US" sz="1100" dirty="0">
                <a:solidFill>
                  <a:srgbClr val="2C2C2C"/>
                </a:solidFill>
                <a:latin typeface="Times New Roman" panose="02020603050405020304" pitchFamily="18" charset="0"/>
                <a:ea typeface="Tahoma" panose="020B0604030504040204" pitchFamily="34" charset="0"/>
                <a:cs typeface="Times New Roman" panose="02020603050405020304" pitchFamily="18" charset="0"/>
              </a:rPr>
              <a:t>Lyon, G. (2025). The conditional role of ideology in workplace injury causal attribution. Public Opinion Quarterly. https://doi.org/10.1093/poq/nfaf007</a:t>
            </a:r>
            <a:endParaRPr lang="en-US" sz="1100" dirty="0">
              <a:latin typeface="Times New Roman" panose="02020603050405020304" pitchFamily="18" charset="0"/>
              <a:ea typeface="Tahoma" panose="020B0604030504040204" pitchFamily="34" charset="0"/>
              <a:cs typeface="Times New Roman" panose="02020603050405020304" pitchFamily="18" charset="0"/>
            </a:endParaRPr>
          </a:p>
          <a:p>
            <a:pPr marL="171450" indent="-171450">
              <a:lnSpc>
                <a:spcPct val="150000"/>
              </a:lnSpc>
              <a:buFont typeface="Arial" panose="020B0604020202020204" pitchFamily="34" charset="0"/>
              <a:buChar char="•"/>
            </a:pPr>
            <a:r>
              <a:rPr lang="en-US" sz="1100" b="0" i="0" dirty="0" err="1">
                <a:solidFill>
                  <a:srgbClr val="222222"/>
                </a:solidFill>
                <a:effectLst/>
                <a:highlight>
                  <a:srgbClr val="FFFFFF"/>
                </a:highlight>
                <a:latin typeface="Times New Roman" panose="02020603050405020304" pitchFamily="18" charset="0"/>
                <a:ea typeface="Tahoma" panose="020B0604030504040204" pitchFamily="34" charset="0"/>
                <a:cs typeface="Times New Roman" panose="02020603050405020304" pitchFamily="18" charset="0"/>
              </a:rPr>
              <a:t>Pavilanis</a:t>
            </a:r>
            <a:r>
              <a:rPr lang="en-US" sz="1100" b="0" i="0" dirty="0">
                <a:solidFill>
                  <a:srgbClr val="222222"/>
                </a:solidFill>
                <a:effectLst/>
                <a:highlight>
                  <a:srgbClr val="FFFFFF"/>
                </a:highlight>
                <a:latin typeface="Times New Roman" panose="02020603050405020304" pitchFamily="18" charset="0"/>
                <a:ea typeface="Tahoma" panose="020B0604030504040204" pitchFamily="34" charset="0"/>
                <a:cs typeface="Times New Roman" panose="02020603050405020304" pitchFamily="18" charset="0"/>
              </a:rPr>
              <a:t>, A., </a:t>
            </a:r>
            <a:r>
              <a:rPr lang="en-US" sz="1100" b="0" i="0" dirty="0" err="1">
                <a:solidFill>
                  <a:srgbClr val="222222"/>
                </a:solidFill>
                <a:effectLst/>
                <a:highlight>
                  <a:srgbClr val="FFFFFF"/>
                </a:highlight>
                <a:latin typeface="Times New Roman" panose="02020603050405020304" pitchFamily="18" charset="0"/>
                <a:ea typeface="Tahoma" panose="020B0604030504040204" pitchFamily="34" charset="0"/>
                <a:cs typeface="Times New Roman" panose="02020603050405020304" pitchFamily="18" charset="0"/>
              </a:rPr>
              <a:t>Truchon</a:t>
            </a:r>
            <a:r>
              <a:rPr lang="en-US" sz="1100" b="0" i="0" dirty="0">
                <a:solidFill>
                  <a:srgbClr val="222222"/>
                </a:solidFill>
                <a:effectLst/>
                <a:highlight>
                  <a:srgbClr val="FFFFFF"/>
                </a:highlight>
                <a:latin typeface="Times New Roman" panose="02020603050405020304" pitchFamily="18" charset="0"/>
                <a:ea typeface="Tahoma" panose="020B0604030504040204" pitchFamily="34" charset="0"/>
                <a:cs typeface="Times New Roman" panose="02020603050405020304" pitchFamily="18" charset="0"/>
              </a:rPr>
              <a:t>, M., Achille, M., Coté, P., &amp; Sullivan, M. J. (2023). Perceived injustice as a determinant of the severity of post-traumatic stress symptoms following occupational injury. </a:t>
            </a:r>
            <a:r>
              <a:rPr lang="en-US" sz="1100" b="0" i="1" dirty="0">
                <a:solidFill>
                  <a:srgbClr val="222222"/>
                </a:solidFill>
                <a:effectLst/>
                <a:highlight>
                  <a:srgbClr val="FFFFFF"/>
                </a:highlight>
                <a:latin typeface="Times New Roman" panose="02020603050405020304" pitchFamily="18" charset="0"/>
                <a:ea typeface="Tahoma" panose="020B0604030504040204" pitchFamily="34" charset="0"/>
                <a:cs typeface="Times New Roman" panose="02020603050405020304" pitchFamily="18" charset="0"/>
              </a:rPr>
              <a:t>Journal of occupational rehabilitation</a:t>
            </a:r>
            <a:r>
              <a:rPr lang="en-US" sz="1100" b="0" i="0" dirty="0">
                <a:solidFill>
                  <a:srgbClr val="222222"/>
                </a:solidFill>
                <a:effectLst/>
                <a:highlight>
                  <a:srgbClr val="FFFFFF"/>
                </a:highlight>
                <a:latin typeface="Times New Roman" panose="02020603050405020304" pitchFamily="18" charset="0"/>
                <a:ea typeface="Tahoma" panose="020B0604030504040204" pitchFamily="34" charset="0"/>
                <a:cs typeface="Times New Roman" panose="02020603050405020304" pitchFamily="18" charset="0"/>
              </a:rPr>
              <a:t>, </a:t>
            </a:r>
            <a:r>
              <a:rPr lang="en-US" sz="1100" b="0" i="1" dirty="0">
                <a:solidFill>
                  <a:srgbClr val="222222"/>
                </a:solidFill>
                <a:effectLst/>
                <a:highlight>
                  <a:srgbClr val="FFFFFF"/>
                </a:highlight>
                <a:latin typeface="Times New Roman" panose="02020603050405020304" pitchFamily="18" charset="0"/>
                <a:ea typeface="Tahoma" panose="020B0604030504040204" pitchFamily="34" charset="0"/>
                <a:cs typeface="Times New Roman" panose="02020603050405020304" pitchFamily="18" charset="0"/>
              </a:rPr>
              <a:t>33</a:t>
            </a:r>
            <a:r>
              <a:rPr lang="en-US" sz="1100" b="0" i="0" dirty="0">
                <a:solidFill>
                  <a:srgbClr val="222222"/>
                </a:solidFill>
                <a:effectLst/>
                <a:highlight>
                  <a:srgbClr val="FFFFFF"/>
                </a:highlight>
                <a:latin typeface="Times New Roman" panose="02020603050405020304" pitchFamily="18" charset="0"/>
                <a:ea typeface="Tahoma" panose="020B0604030504040204" pitchFamily="34" charset="0"/>
                <a:cs typeface="Times New Roman" panose="02020603050405020304" pitchFamily="18" charset="0"/>
              </a:rPr>
              <a:t>(1), 134-144.</a:t>
            </a:r>
            <a:endParaRPr lang="en-US" sz="1100" dirty="0">
              <a:latin typeface="Times New Roman" panose="02020603050405020304" pitchFamily="18" charset="0"/>
              <a:ea typeface="Tahoma" panose="020B0604030504040204" pitchFamily="34" charset="0"/>
              <a:cs typeface="Times New Roman" panose="02020603050405020304" pitchFamily="18" charset="0"/>
            </a:endParaRPr>
          </a:p>
          <a:p>
            <a:pPr marL="171450" indent="-171450">
              <a:lnSpc>
                <a:spcPct val="150000"/>
              </a:lnSpc>
              <a:buFont typeface="Arial" panose="020B0604020202020204" pitchFamily="34" charset="0"/>
              <a:buChar char="•"/>
            </a:pPr>
            <a:r>
              <a:rPr lang="en-US" sz="1100" dirty="0">
                <a:solidFill>
                  <a:srgbClr val="2C2C2C"/>
                </a:solidFill>
                <a:latin typeface="Times New Roman" panose="02020603050405020304" pitchFamily="18" charset="0"/>
                <a:ea typeface="Tahoma" panose="020B0604030504040204" pitchFamily="34" charset="0"/>
                <a:cs typeface="Times New Roman" panose="02020603050405020304" pitchFamily="18" charset="0"/>
              </a:rPr>
              <a:t>Radka, K., et al. (2024). Occupational injury and migrant women: Scoping review. Frontiers in Global Women's Health. https://doi.org/10.3389/fgwh.2024.1346834</a:t>
            </a:r>
            <a:endParaRPr lang="en-US" sz="1100" dirty="0">
              <a:latin typeface="Times New Roman" panose="02020603050405020304" pitchFamily="18" charset="0"/>
              <a:ea typeface="Tahoma" panose="020B0604030504040204" pitchFamily="34" charset="0"/>
              <a:cs typeface="Times New Roman" panose="02020603050405020304" pitchFamily="18" charset="0"/>
            </a:endParaRPr>
          </a:p>
          <a:p>
            <a:pPr marL="171450" indent="-171450">
              <a:lnSpc>
                <a:spcPct val="150000"/>
              </a:lnSpc>
              <a:buFont typeface="Arial" panose="020B0604020202020204" pitchFamily="34" charset="0"/>
              <a:buChar char="•"/>
            </a:pPr>
            <a:r>
              <a:rPr lang="en-US" sz="1100" dirty="0">
                <a:solidFill>
                  <a:srgbClr val="2C2C2C"/>
                </a:solidFill>
                <a:latin typeface="Times New Roman" panose="02020603050405020304" pitchFamily="18" charset="0"/>
                <a:ea typeface="Tahoma" panose="020B0604030504040204" pitchFamily="34" charset="0"/>
                <a:cs typeface="Times New Roman" panose="02020603050405020304" pitchFamily="18" charset="0"/>
              </a:rPr>
              <a:t>Ramatsoma, H., Motlhale, M., Moiane, T., Wilson, K., &amp; Naicker, N. (2025). Prevalence and frequency of non-fatal workplace injuries among waste recyclers at buy-back centres in Johannesburg, South Africa: A cross-sectional study. International Journal of Environmental Research and Public Health, 22(9), 1348. </a:t>
            </a:r>
            <a:r>
              <a:rPr lang="en-US" sz="1100" dirty="0">
                <a:solidFill>
                  <a:srgbClr val="2C2C2C"/>
                </a:solidFill>
                <a:latin typeface="Times New Roman" panose="02020603050405020304" pitchFamily="18" charset="0"/>
                <a:ea typeface="Tahoma" panose="020B0604030504040204" pitchFamily="34" charset="0"/>
                <a:cs typeface="Times New Roman" panose="02020603050405020304" pitchFamily="18" charset="0"/>
                <a:hlinkClick r:id="rId3"/>
              </a:rPr>
              <a:t>https://doi.org/10.3390/ijerph22091348</a:t>
            </a:r>
            <a:endParaRPr lang="en-US" sz="1100" dirty="0">
              <a:solidFill>
                <a:srgbClr val="2C2C2C"/>
              </a:solidFill>
              <a:latin typeface="Times New Roman" panose="02020603050405020304" pitchFamily="18" charset="0"/>
              <a:ea typeface="Tahoma" panose="020B0604030504040204" pitchFamily="34" charset="0"/>
              <a:cs typeface="Times New Roman" panose="02020603050405020304" pitchFamily="18" charset="0"/>
            </a:endParaRPr>
          </a:p>
          <a:p>
            <a:pPr marL="171450" indent="-171450">
              <a:lnSpc>
                <a:spcPct val="150000"/>
              </a:lnSpc>
              <a:buFont typeface="Arial" panose="020B0604020202020204" pitchFamily="34" charset="0"/>
              <a:buChar char="•"/>
            </a:pPr>
            <a:r>
              <a:rPr lang="en-US" sz="1100" dirty="0">
                <a:solidFill>
                  <a:srgbClr val="2C2C2C"/>
                </a:solidFill>
                <a:latin typeface="Times New Roman" panose="02020603050405020304" pitchFamily="18" charset="0"/>
                <a:ea typeface="Tahoma" panose="020B0604030504040204" pitchFamily="34" charset="0"/>
                <a:cs typeface="Times New Roman" panose="02020603050405020304" pitchFamily="18" charset="0"/>
              </a:rPr>
              <a:t>Wadhwa, S., </a:t>
            </a:r>
            <a:r>
              <a:rPr lang="en-US" sz="1100" dirty="0" err="1">
                <a:solidFill>
                  <a:srgbClr val="2C2C2C"/>
                </a:solidFill>
                <a:latin typeface="Times New Roman" panose="02020603050405020304" pitchFamily="18" charset="0"/>
                <a:ea typeface="Tahoma" panose="020B0604030504040204" pitchFamily="34" charset="0"/>
                <a:cs typeface="Times New Roman" panose="02020603050405020304" pitchFamily="18" charset="0"/>
              </a:rPr>
              <a:t>Taouk</a:t>
            </a:r>
            <a:r>
              <a:rPr lang="en-US" sz="1100" dirty="0">
                <a:solidFill>
                  <a:srgbClr val="2C2C2C"/>
                </a:solidFill>
                <a:latin typeface="Times New Roman" panose="02020603050405020304" pitchFamily="18" charset="0"/>
                <a:ea typeface="Tahoma" panose="020B0604030504040204" pitchFamily="34" charset="0"/>
                <a:cs typeface="Times New Roman" panose="02020603050405020304" pitchFamily="18" charset="0"/>
              </a:rPr>
              <a:t>, Y., </a:t>
            </a:r>
            <a:r>
              <a:rPr lang="en-US" sz="1100" dirty="0" err="1">
                <a:solidFill>
                  <a:srgbClr val="2C2C2C"/>
                </a:solidFill>
                <a:latin typeface="Times New Roman" panose="02020603050405020304" pitchFamily="18" charset="0"/>
                <a:ea typeface="Tahoma" panose="020B0604030504040204" pitchFamily="34" charset="0"/>
                <a:cs typeface="Times New Roman" panose="02020603050405020304" pitchFamily="18" charset="0"/>
              </a:rPr>
              <a:t>Spittal</a:t>
            </a:r>
            <a:r>
              <a:rPr lang="en-US" sz="1100" dirty="0">
                <a:solidFill>
                  <a:srgbClr val="2C2C2C"/>
                </a:solidFill>
                <a:latin typeface="Times New Roman" panose="02020603050405020304" pitchFamily="18" charset="0"/>
                <a:ea typeface="Tahoma" panose="020B0604030504040204" pitchFamily="34" charset="0"/>
                <a:cs typeface="Times New Roman" panose="02020603050405020304" pitchFamily="18" charset="0"/>
              </a:rPr>
              <a:t>, M. J., &amp; King, T. (2024). Workplace injury compensation and mental health and self-harm outcomes: A systematic review. NEW SOLUTIONS: A Journal of Environmental and Occupational Health Policy. https://doi.org/10.1177/10482911241254836</a:t>
            </a:r>
            <a:endParaRPr lang="en-US" sz="1100" dirty="0">
              <a:latin typeface="Times New Roman" panose="02020603050405020304" pitchFamily="18" charset="0"/>
              <a:ea typeface="Tahoma" panose="020B0604030504040204" pitchFamily="34" charset="0"/>
              <a:cs typeface="Times New Roman" panose="02020603050405020304" pitchFamily="18" charset="0"/>
            </a:endParaRPr>
          </a:p>
          <a:p>
            <a:pPr marL="171450" indent="-171450">
              <a:lnSpc>
                <a:spcPct val="150000"/>
              </a:lnSpc>
              <a:buFont typeface="Arial" panose="020B0604020202020204" pitchFamily="34" charset="0"/>
              <a:buChar char="•"/>
            </a:pPr>
            <a:r>
              <a:rPr lang="en-US" sz="1100" dirty="0">
                <a:solidFill>
                  <a:srgbClr val="2C2C2C"/>
                </a:solidFill>
                <a:latin typeface="Times New Roman" panose="02020603050405020304" pitchFamily="18" charset="0"/>
                <a:ea typeface="Tahoma" panose="020B0604030504040204" pitchFamily="34" charset="0"/>
                <a:cs typeface="Times New Roman" panose="02020603050405020304" pitchFamily="18" charset="0"/>
              </a:rPr>
              <a:t>Wightman, A., </a:t>
            </a:r>
            <a:r>
              <a:rPr lang="en-US" sz="1100" dirty="0" err="1">
                <a:solidFill>
                  <a:srgbClr val="2C2C2C"/>
                </a:solidFill>
                <a:latin typeface="Times New Roman" panose="02020603050405020304" pitchFamily="18" charset="0"/>
                <a:ea typeface="Tahoma" panose="020B0604030504040204" pitchFamily="34" charset="0"/>
                <a:cs typeface="Times New Roman" panose="02020603050405020304" pitchFamily="18" charset="0"/>
              </a:rPr>
              <a:t>Gawaziuk</a:t>
            </a:r>
            <a:r>
              <a:rPr lang="en-US" sz="1100" dirty="0">
                <a:solidFill>
                  <a:srgbClr val="2C2C2C"/>
                </a:solidFill>
                <a:latin typeface="Times New Roman" panose="02020603050405020304" pitchFamily="18" charset="0"/>
                <a:ea typeface="Tahoma" panose="020B0604030504040204" pitchFamily="34" charset="0"/>
                <a:cs typeface="Times New Roman" panose="02020603050405020304" pitchFamily="18" charset="0"/>
              </a:rPr>
              <a:t>, J. P., </a:t>
            </a:r>
            <a:r>
              <a:rPr lang="en-US" sz="1100" dirty="0" err="1">
                <a:solidFill>
                  <a:srgbClr val="2C2C2C"/>
                </a:solidFill>
                <a:latin typeface="Times New Roman" panose="02020603050405020304" pitchFamily="18" charset="0"/>
                <a:ea typeface="Tahoma" panose="020B0604030504040204" pitchFamily="34" charset="0"/>
                <a:cs typeface="Times New Roman" panose="02020603050405020304" pitchFamily="18" charset="0"/>
              </a:rPr>
              <a:t>Spiwak</a:t>
            </a:r>
            <a:r>
              <a:rPr lang="en-US" sz="1100" dirty="0">
                <a:solidFill>
                  <a:srgbClr val="2C2C2C"/>
                </a:solidFill>
                <a:latin typeface="Times New Roman" panose="02020603050405020304" pitchFamily="18" charset="0"/>
                <a:ea typeface="Tahoma" panose="020B0604030504040204" pitchFamily="34" charset="0"/>
                <a:cs typeface="Times New Roman" panose="02020603050405020304" pitchFamily="18" charset="0"/>
              </a:rPr>
              <a:t>, R., Burton, L., </a:t>
            </a:r>
            <a:r>
              <a:rPr lang="en-US" sz="1100" dirty="0" err="1">
                <a:solidFill>
                  <a:srgbClr val="2C2C2C"/>
                </a:solidFill>
                <a:latin typeface="Times New Roman" panose="02020603050405020304" pitchFamily="18" charset="0"/>
                <a:ea typeface="Tahoma" panose="020B0604030504040204" pitchFamily="34" charset="0"/>
                <a:cs typeface="Times New Roman" panose="02020603050405020304" pitchFamily="18" charset="0"/>
              </a:rPr>
              <a:t>Comaskey</a:t>
            </a:r>
            <a:r>
              <a:rPr lang="en-US" sz="1100" dirty="0">
                <a:solidFill>
                  <a:srgbClr val="2C2C2C"/>
                </a:solidFill>
                <a:latin typeface="Times New Roman" panose="02020603050405020304" pitchFamily="18" charset="0"/>
                <a:ea typeface="Tahoma" panose="020B0604030504040204" pitchFamily="34" charset="0"/>
                <a:cs typeface="Times New Roman" panose="02020603050405020304" pitchFamily="18" charset="0"/>
              </a:rPr>
              <a:t>, B., Chateau, D., ... &amp; </a:t>
            </a:r>
            <a:r>
              <a:rPr lang="en-US" sz="1100" dirty="0" err="1">
                <a:solidFill>
                  <a:srgbClr val="2C2C2C"/>
                </a:solidFill>
                <a:latin typeface="Times New Roman" panose="02020603050405020304" pitchFamily="18" charset="0"/>
                <a:ea typeface="Tahoma" panose="020B0604030504040204" pitchFamily="34" charset="0"/>
                <a:cs typeface="Times New Roman" panose="02020603050405020304" pitchFamily="18" charset="0"/>
              </a:rPr>
              <a:t>Logsetty</a:t>
            </a:r>
            <a:r>
              <a:rPr lang="en-US" sz="1100" dirty="0">
                <a:solidFill>
                  <a:srgbClr val="2C2C2C"/>
                </a:solidFill>
                <a:latin typeface="Times New Roman" panose="02020603050405020304" pitchFamily="18" charset="0"/>
                <a:ea typeface="Tahoma" panose="020B0604030504040204" pitchFamily="34" charset="0"/>
                <a:cs typeface="Times New Roman" panose="02020603050405020304" pitchFamily="18" charset="0"/>
              </a:rPr>
              <a:t>, S. (2025). Workplace injury and mental health outcomes. JAMA Network Open, 8(2), e2459678. https://doi.org/10.1001/jamanetworkopen.2024.59678</a:t>
            </a:r>
            <a:endParaRPr lang="en-US" sz="1100" dirty="0">
              <a:latin typeface="Times New Roman" panose="02020603050405020304" pitchFamily="18" charset="0"/>
              <a:ea typeface="Tahoma" panose="020B0604030504040204" pitchFamily="34" charset="0"/>
              <a:cs typeface="Times New Roman" panose="02020603050405020304" pitchFamily="18" charset="0"/>
            </a:endParaRPr>
          </a:p>
          <a:p>
            <a:pPr marL="171450" indent="-171450">
              <a:lnSpc>
                <a:spcPct val="150000"/>
              </a:lnSpc>
              <a:buFont typeface="Arial" panose="020B0604020202020204" pitchFamily="34" charset="0"/>
              <a:buChar char="•"/>
            </a:pPr>
            <a:r>
              <a:rPr lang="en-US" sz="1100" dirty="0">
                <a:solidFill>
                  <a:srgbClr val="2C2C2C"/>
                </a:solidFill>
                <a:latin typeface="Times New Roman" panose="02020603050405020304" pitchFamily="18" charset="0"/>
                <a:ea typeface="Tahoma" panose="020B0604030504040204" pitchFamily="34" charset="0"/>
                <a:cs typeface="Times New Roman" panose="02020603050405020304" pitchFamily="18" charset="0"/>
              </a:rPr>
              <a:t>Zhang, S., et al. (2025). Impact of pandemic-induced psychosocial hazards on the mental health outcomes of construction professionals. Buildings. https://doi.org/10.3390/buildings15234339</a:t>
            </a:r>
            <a:endParaRPr lang="en-US" sz="1100" dirty="0">
              <a:latin typeface="Times New Roman" panose="02020603050405020304" pitchFamily="18" charset="0"/>
              <a:ea typeface="Tahoma" panose="020B0604030504040204" pitchFamily="34" charset="0"/>
              <a:cs typeface="Times New Roman" panose="02020603050405020304" pitchFamily="18" charset="0"/>
            </a:endParaRPr>
          </a:p>
          <a:p>
            <a:pPr marL="171450" indent="-171450">
              <a:lnSpc>
                <a:spcPct val="150000"/>
              </a:lnSpc>
              <a:buFont typeface="Arial" panose="020B0604020202020204" pitchFamily="34" charset="0"/>
              <a:buChar char="•"/>
            </a:pPr>
            <a:endParaRPr lang="en-US" sz="1100" dirty="0">
              <a:latin typeface="Times New Roman" panose="02020603050405020304" pitchFamily="18" charset="0"/>
              <a:ea typeface="Tahoma" panose="020B0604030504040204" pitchFamily="34"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rtlCol="0" anchor="ctr"/>
          <a:lstStyle/>
          <a:p>
            <a:pPr marL="0" indent="0">
              <a:buNone/>
            </a:pPr>
            <a:r>
              <a:rPr lang="en-US" sz="3600" b="1" dirty="0">
                <a:solidFill>
                  <a:srgbClr val="36454F"/>
                </a:solidFill>
                <a:latin typeface="Calibri" pitchFamily="34" charset="0"/>
                <a:ea typeface="Calibri" pitchFamily="34" charset="-122"/>
                <a:cs typeface="Calibri" pitchFamily="34" charset="-120"/>
              </a:rPr>
              <a:t>Problem Statement</a:t>
            </a:r>
            <a:endParaRPr lang="en-US" sz="3600" dirty="0"/>
          </a:p>
        </p:txBody>
      </p:sp>
      <p:sp>
        <p:nvSpPr>
          <p:cNvPr id="3" name="Shape 1"/>
          <p:cNvSpPr/>
          <p:nvPr/>
        </p:nvSpPr>
        <p:spPr>
          <a:xfrm>
            <a:off x="457200" y="868680"/>
            <a:ext cx="137160" cy="137160"/>
          </a:xfrm>
          <a:prstGeom prst="rect">
            <a:avLst/>
          </a:prstGeom>
          <a:solidFill>
            <a:srgbClr val="028090"/>
          </a:solidFill>
          <a:ln/>
        </p:spPr>
        <p:txBody>
          <a:bodyPr/>
          <a:lstStyle/>
          <a:p>
            <a:endParaRPr lang="en-GB"/>
          </a:p>
        </p:txBody>
      </p:sp>
      <p:graphicFrame>
        <p:nvGraphicFramePr>
          <p:cNvPr id="5" name="Diagram 4">
            <a:extLst>
              <a:ext uri="{FF2B5EF4-FFF2-40B4-BE49-F238E27FC236}">
                <a16:creationId xmlns:a16="http://schemas.microsoft.com/office/drawing/2014/main" id="{7CA69AB3-EA9F-1BE1-DB09-D49C0F447735}"/>
              </a:ext>
            </a:extLst>
          </p:cNvPr>
          <p:cNvGraphicFramePr/>
          <p:nvPr>
            <p:extLst>
              <p:ext uri="{D42A27DB-BD31-4B8C-83A1-F6EECF244321}">
                <p14:modId xmlns:p14="http://schemas.microsoft.com/office/powerpoint/2010/main" val="1798873699"/>
              </p:ext>
            </p:extLst>
          </p:nvPr>
        </p:nvGraphicFramePr>
        <p:xfrm>
          <a:off x="731520" y="1097280"/>
          <a:ext cx="7680960" cy="34747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rtlCol="0" anchor="ctr"/>
          <a:lstStyle/>
          <a:p>
            <a:pPr marL="0" indent="0">
              <a:buNone/>
            </a:pPr>
            <a:r>
              <a:rPr lang="en-US" sz="3600" b="1" dirty="0">
                <a:solidFill>
                  <a:srgbClr val="36454F"/>
                </a:solidFill>
                <a:latin typeface="Calibri" pitchFamily="34" charset="0"/>
                <a:ea typeface="Calibri" pitchFamily="34" charset="-122"/>
                <a:cs typeface="Calibri" pitchFamily="34" charset="-120"/>
              </a:rPr>
              <a:t>Purpose Statement</a:t>
            </a:r>
            <a:endParaRPr lang="en-US" sz="3600" dirty="0"/>
          </a:p>
        </p:txBody>
      </p:sp>
      <p:sp>
        <p:nvSpPr>
          <p:cNvPr id="3" name="Shape 1"/>
          <p:cNvSpPr/>
          <p:nvPr/>
        </p:nvSpPr>
        <p:spPr>
          <a:xfrm>
            <a:off x="457200" y="868680"/>
            <a:ext cx="137160" cy="137160"/>
          </a:xfrm>
          <a:prstGeom prst="rect">
            <a:avLst/>
          </a:prstGeom>
          <a:solidFill>
            <a:srgbClr val="028090"/>
          </a:solidFill>
          <a:ln/>
        </p:spPr>
        <p:txBody>
          <a:bodyPr/>
          <a:lstStyle/>
          <a:p>
            <a:endParaRPr lang="en-GB"/>
          </a:p>
        </p:txBody>
      </p:sp>
      <p:graphicFrame>
        <p:nvGraphicFramePr>
          <p:cNvPr id="5" name="Diagram 4">
            <a:extLst>
              <a:ext uri="{FF2B5EF4-FFF2-40B4-BE49-F238E27FC236}">
                <a16:creationId xmlns:a16="http://schemas.microsoft.com/office/drawing/2014/main" id="{07AD2D6A-0C66-0BD0-A032-E3DB2E38EEEE}"/>
              </a:ext>
            </a:extLst>
          </p:cNvPr>
          <p:cNvGraphicFramePr/>
          <p:nvPr>
            <p:extLst>
              <p:ext uri="{D42A27DB-BD31-4B8C-83A1-F6EECF244321}">
                <p14:modId xmlns:p14="http://schemas.microsoft.com/office/powerpoint/2010/main" val="233710264"/>
              </p:ext>
            </p:extLst>
          </p:nvPr>
        </p:nvGraphicFramePr>
        <p:xfrm>
          <a:off x="731520" y="1097280"/>
          <a:ext cx="7680960" cy="34747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rtlCol="0" anchor="ctr"/>
          <a:lstStyle/>
          <a:p>
            <a:pPr marL="0" indent="0">
              <a:buNone/>
            </a:pPr>
            <a:r>
              <a:rPr lang="en-US" sz="3600" b="1" dirty="0">
                <a:solidFill>
                  <a:srgbClr val="36454F"/>
                </a:solidFill>
                <a:latin typeface="Calibri" pitchFamily="34" charset="0"/>
                <a:ea typeface="Calibri" pitchFamily="34" charset="-122"/>
                <a:cs typeface="Calibri" pitchFamily="34" charset="-120"/>
              </a:rPr>
              <a:t>Significance of the Study</a:t>
            </a:r>
            <a:endParaRPr lang="en-US" sz="3600" dirty="0"/>
          </a:p>
        </p:txBody>
      </p:sp>
      <p:sp>
        <p:nvSpPr>
          <p:cNvPr id="3" name="Shape 1"/>
          <p:cNvSpPr/>
          <p:nvPr/>
        </p:nvSpPr>
        <p:spPr>
          <a:xfrm>
            <a:off x="457200" y="868680"/>
            <a:ext cx="137160" cy="137160"/>
          </a:xfrm>
          <a:prstGeom prst="rect">
            <a:avLst/>
          </a:prstGeom>
          <a:solidFill>
            <a:srgbClr val="028090"/>
          </a:solidFill>
          <a:ln/>
        </p:spPr>
        <p:txBody>
          <a:bodyPr/>
          <a:lstStyle/>
          <a:p>
            <a:endParaRPr lang="en-GB"/>
          </a:p>
        </p:txBody>
      </p:sp>
      <p:graphicFrame>
        <p:nvGraphicFramePr>
          <p:cNvPr id="5" name="Diagram 4">
            <a:extLst>
              <a:ext uri="{FF2B5EF4-FFF2-40B4-BE49-F238E27FC236}">
                <a16:creationId xmlns:a16="http://schemas.microsoft.com/office/drawing/2014/main" id="{F4391D84-BCA4-0FC7-E1BF-3C82440071FE}"/>
              </a:ext>
            </a:extLst>
          </p:cNvPr>
          <p:cNvGraphicFramePr/>
          <p:nvPr>
            <p:extLst>
              <p:ext uri="{D42A27DB-BD31-4B8C-83A1-F6EECF244321}">
                <p14:modId xmlns:p14="http://schemas.microsoft.com/office/powerpoint/2010/main" val="3044951254"/>
              </p:ext>
            </p:extLst>
          </p:nvPr>
        </p:nvGraphicFramePr>
        <p:xfrm>
          <a:off x="325120" y="1005840"/>
          <a:ext cx="8503920" cy="36372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rtlCol="0" anchor="ctr"/>
          <a:lstStyle/>
          <a:p>
            <a:pPr marL="0" indent="0">
              <a:buNone/>
            </a:pPr>
            <a:r>
              <a:rPr lang="en-US" sz="3600" b="1" dirty="0">
                <a:solidFill>
                  <a:srgbClr val="36454F"/>
                </a:solidFill>
                <a:latin typeface="Calibri" pitchFamily="34" charset="0"/>
                <a:ea typeface="Calibri" pitchFamily="34" charset="-122"/>
                <a:cs typeface="Calibri" pitchFamily="34" charset="-120"/>
              </a:rPr>
              <a:t>Research Questions</a:t>
            </a:r>
            <a:endParaRPr lang="en-US" sz="3600" dirty="0"/>
          </a:p>
        </p:txBody>
      </p:sp>
      <p:sp>
        <p:nvSpPr>
          <p:cNvPr id="3" name="Shape 1"/>
          <p:cNvSpPr/>
          <p:nvPr/>
        </p:nvSpPr>
        <p:spPr>
          <a:xfrm>
            <a:off x="1371600" y="1371600"/>
            <a:ext cx="6400800" cy="2560320"/>
          </a:xfrm>
          <a:prstGeom prst="rect">
            <a:avLst/>
          </a:prstGeom>
          <a:solidFill>
            <a:srgbClr val="F2F2F2"/>
          </a:solidFill>
          <a:ln w="38100">
            <a:solidFill>
              <a:srgbClr val="028090"/>
            </a:solidFill>
            <a:prstDash val="solid"/>
          </a:ln>
        </p:spPr>
        <p:txBody>
          <a:bodyPr/>
          <a:lstStyle/>
          <a:p>
            <a:endParaRPr lang="en-GB"/>
          </a:p>
        </p:txBody>
      </p:sp>
      <p:sp>
        <p:nvSpPr>
          <p:cNvPr id="4" name="Text 2"/>
          <p:cNvSpPr/>
          <p:nvPr/>
        </p:nvSpPr>
        <p:spPr>
          <a:xfrm>
            <a:off x="1645920" y="1554480"/>
            <a:ext cx="5852160" cy="365760"/>
          </a:xfrm>
          <a:prstGeom prst="rect">
            <a:avLst/>
          </a:prstGeom>
          <a:noFill/>
          <a:ln/>
        </p:spPr>
        <p:txBody>
          <a:bodyPr wrap="square" rtlCol="0" anchor="ctr"/>
          <a:lstStyle/>
          <a:p>
            <a:pPr marL="0" indent="0">
              <a:buNone/>
            </a:pPr>
            <a:r>
              <a:rPr lang="en-US" sz="2000" b="1" dirty="0">
                <a:solidFill>
                  <a:srgbClr val="36454F"/>
                </a:solidFill>
                <a:latin typeface="Calibri" pitchFamily="34" charset="0"/>
                <a:ea typeface="Calibri" pitchFamily="34" charset="-122"/>
                <a:cs typeface="Calibri" pitchFamily="34" charset="-120"/>
              </a:rPr>
              <a:t>Central Research Question:</a:t>
            </a:r>
            <a:endParaRPr lang="en-US" sz="2000" dirty="0"/>
          </a:p>
        </p:txBody>
      </p:sp>
      <p:sp>
        <p:nvSpPr>
          <p:cNvPr id="5" name="Text 3"/>
          <p:cNvSpPr/>
          <p:nvPr/>
        </p:nvSpPr>
        <p:spPr>
          <a:xfrm>
            <a:off x="1645920" y="2011680"/>
            <a:ext cx="5852160" cy="1645920"/>
          </a:xfrm>
          <a:prstGeom prst="rect">
            <a:avLst/>
          </a:prstGeom>
          <a:noFill/>
          <a:ln/>
        </p:spPr>
        <p:txBody>
          <a:bodyPr wrap="square" rtlCol="0" anchor="t"/>
          <a:lstStyle/>
          <a:p>
            <a:pPr marL="0" indent="0">
              <a:buNone/>
            </a:pPr>
            <a:r>
              <a:rPr lang="en-US" sz="1800" i="1" dirty="0">
                <a:solidFill>
                  <a:srgbClr val="2C2C2C"/>
                </a:solidFill>
                <a:latin typeface="Calibri" pitchFamily="34" charset="0"/>
                <a:ea typeface="Calibri" pitchFamily="34" charset="-122"/>
                <a:cs typeface="Calibri" pitchFamily="34" charset="-120"/>
              </a:rPr>
              <a:t>How do workplace injuries affect mental health, and how do ideology and socioeconomic status influence causal attributions?</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rtlCol="0" anchor="ctr"/>
          <a:lstStyle/>
          <a:p>
            <a:pPr marL="0" indent="0">
              <a:buNone/>
            </a:pPr>
            <a:r>
              <a:rPr lang="en-US" sz="3600" b="1" dirty="0">
                <a:solidFill>
                  <a:srgbClr val="36454F"/>
                </a:solidFill>
                <a:latin typeface="Calibri" pitchFamily="34" charset="0"/>
                <a:ea typeface="Calibri" pitchFamily="34" charset="-122"/>
                <a:cs typeface="Calibri" pitchFamily="34" charset="-120"/>
              </a:rPr>
              <a:t>Definition of Key Terms</a:t>
            </a:r>
            <a:endParaRPr lang="en-US" sz="3600" dirty="0"/>
          </a:p>
        </p:txBody>
      </p:sp>
      <p:sp>
        <p:nvSpPr>
          <p:cNvPr id="3" name="Shape 1"/>
          <p:cNvSpPr/>
          <p:nvPr/>
        </p:nvSpPr>
        <p:spPr>
          <a:xfrm>
            <a:off x="457200" y="868680"/>
            <a:ext cx="137160" cy="137160"/>
          </a:xfrm>
          <a:prstGeom prst="rect">
            <a:avLst/>
          </a:prstGeom>
          <a:solidFill>
            <a:srgbClr val="028090"/>
          </a:solidFill>
          <a:ln/>
        </p:spPr>
        <p:txBody>
          <a:bodyPr/>
          <a:lstStyle/>
          <a:p>
            <a:endParaRPr lang="en-GB"/>
          </a:p>
        </p:txBody>
      </p:sp>
      <p:graphicFrame>
        <p:nvGraphicFramePr>
          <p:cNvPr id="5" name="Diagram 4">
            <a:extLst>
              <a:ext uri="{FF2B5EF4-FFF2-40B4-BE49-F238E27FC236}">
                <a16:creationId xmlns:a16="http://schemas.microsoft.com/office/drawing/2014/main" id="{67152C40-6C87-084B-231F-21147CC16DB2}"/>
              </a:ext>
            </a:extLst>
          </p:cNvPr>
          <p:cNvGraphicFramePr/>
          <p:nvPr>
            <p:extLst>
              <p:ext uri="{D42A27DB-BD31-4B8C-83A1-F6EECF244321}">
                <p14:modId xmlns:p14="http://schemas.microsoft.com/office/powerpoint/2010/main" val="2982743561"/>
              </p:ext>
            </p:extLst>
          </p:nvPr>
        </p:nvGraphicFramePr>
        <p:xfrm>
          <a:off x="731520" y="1097280"/>
          <a:ext cx="7680960" cy="34747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rtlCol="0" anchor="ctr"/>
          <a:lstStyle/>
          <a:p>
            <a:pPr marL="0" indent="0">
              <a:buNone/>
            </a:pPr>
            <a:r>
              <a:rPr lang="en-US" sz="3600" b="1" dirty="0">
                <a:solidFill>
                  <a:srgbClr val="36454F"/>
                </a:solidFill>
                <a:latin typeface="Calibri" pitchFamily="34" charset="0"/>
                <a:ea typeface="Calibri" pitchFamily="34" charset="-122"/>
                <a:cs typeface="Calibri" pitchFamily="34" charset="-120"/>
              </a:rPr>
              <a:t>Selected Literature</a:t>
            </a:r>
            <a:endParaRPr lang="en-US" sz="3600" dirty="0"/>
          </a:p>
        </p:txBody>
      </p:sp>
      <p:sp>
        <p:nvSpPr>
          <p:cNvPr id="3" name="Shape 1"/>
          <p:cNvSpPr/>
          <p:nvPr/>
        </p:nvSpPr>
        <p:spPr>
          <a:xfrm>
            <a:off x="457200" y="868680"/>
            <a:ext cx="137160" cy="137160"/>
          </a:xfrm>
          <a:prstGeom prst="rect">
            <a:avLst/>
          </a:prstGeom>
          <a:solidFill>
            <a:srgbClr val="028090"/>
          </a:solidFill>
          <a:ln/>
        </p:spPr>
        <p:txBody>
          <a:bodyPr/>
          <a:lstStyle/>
          <a:p>
            <a:endParaRPr lang="en-GB"/>
          </a:p>
        </p:txBody>
      </p:sp>
      <p:graphicFrame>
        <p:nvGraphicFramePr>
          <p:cNvPr id="5" name="Diagram 4">
            <a:extLst>
              <a:ext uri="{FF2B5EF4-FFF2-40B4-BE49-F238E27FC236}">
                <a16:creationId xmlns:a16="http://schemas.microsoft.com/office/drawing/2014/main" id="{4E44DDA8-74FE-5B20-B67C-94987BB11749}"/>
              </a:ext>
            </a:extLst>
          </p:cNvPr>
          <p:cNvGraphicFramePr/>
          <p:nvPr>
            <p:extLst>
              <p:ext uri="{D42A27DB-BD31-4B8C-83A1-F6EECF244321}">
                <p14:modId xmlns:p14="http://schemas.microsoft.com/office/powerpoint/2010/main" val="493966573"/>
              </p:ext>
            </p:extLst>
          </p:nvPr>
        </p:nvGraphicFramePr>
        <p:xfrm>
          <a:off x="594360" y="889000"/>
          <a:ext cx="8387080" cy="3810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rtlCol="0" anchor="ctr"/>
          <a:lstStyle/>
          <a:p>
            <a:pPr marL="0" indent="0">
              <a:buNone/>
            </a:pPr>
            <a:r>
              <a:rPr lang="en-US" sz="3600" b="1" dirty="0">
                <a:solidFill>
                  <a:srgbClr val="36454F"/>
                </a:solidFill>
                <a:latin typeface="Calibri" pitchFamily="34" charset="0"/>
                <a:ea typeface="Calibri" pitchFamily="34" charset="-122"/>
                <a:cs typeface="Calibri" pitchFamily="34" charset="-120"/>
              </a:rPr>
              <a:t>Methodology</a:t>
            </a:r>
            <a:endParaRPr lang="en-US" sz="3600" dirty="0"/>
          </a:p>
        </p:txBody>
      </p:sp>
      <p:sp>
        <p:nvSpPr>
          <p:cNvPr id="3" name="Shape 1"/>
          <p:cNvSpPr/>
          <p:nvPr/>
        </p:nvSpPr>
        <p:spPr>
          <a:xfrm>
            <a:off x="457200" y="868680"/>
            <a:ext cx="137160" cy="137160"/>
          </a:xfrm>
          <a:prstGeom prst="rect">
            <a:avLst/>
          </a:prstGeom>
          <a:solidFill>
            <a:srgbClr val="028090"/>
          </a:solidFill>
          <a:ln/>
        </p:spPr>
        <p:txBody>
          <a:bodyPr/>
          <a:lstStyle/>
          <a:p>
            <a:endParaRPr lang="en-GB"/>
          </a:p>
        </p:txBody>
      </p:sp>
      <p:graphicFrame>
        <p:nvGraphicFramePr>
          <p:cNvPr id="5" name="Diagram 4">
            <a:extLst>
              <a:ext uri="{FF2B5EF4-FFF2-40B4-BE49-F238E27FC236}">
                <a16:creationId xmlns:a16="http://schemas.microsoft.com/office/drawing/2014/main" id="{2C635240-EDAB-9720-E7DC-41CFA95CEBD6}"/>
              </a:ext>
            </a:extLst>
          </p:cNvPr>
          <p:cNvGraphicFramePr/>
          <p:nvPr>
            <p:extLst>
              <p:ext uri="{D42A27DB-BD31-4B8C-83A1-F6EECF244321}">
                <p14:modId xmlns:p14="http://schemas.microsoft.com/office/powerpoint/2010/main" val="1044395818"/>
              </p:ext>
            </p:extLst>
          </p:nvPr>
        </p:nvGraphicFramePr>
        <p:xfrm>
          <a:off x="731520" y="1097280"/>
          <a:ext cx="7680960" cy="34747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134</TotalTime>
  <Words>2299</Words>
  <Application>Microsoft Office PowerPoint</Application>
  <PresentationFormat>On-screen Show (16:9)</PresentationFormat>
  <Paragraphs>134</Paragraphs>
  <Slides>21</Slides>
  <Notes>21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Workplace Injuries Research Plan</dc:title>
  <dc:subject>PptxGenJS Presentation</dc:subject>
  <dc:creator>abc</dc:creator>
  <cp:lastModifiedBy>abc</cp:lastModifiedBy>
  <cp:revision>11</cp:revision>
  <dcterms:created xsi:type="dcterms:W3CDTF">2026-04-15T23:02:07Z</dcterms:created>
  <dcterms:modified xsi:type="dcterms:W3CDTF">2026-05-03T04:30:16Z</dcterms:modified>
</cp:coreProperties>
</file>